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73" r:id="rId4"/>
    <p:sldId id="260" r:id="rId5"/>
    <p:sldId id="261" r:id="rId6"/>
    <p:sldId id="263" r:id="rId7"/>
    <p:sldId id="270" r:id="rId8"/>
    <p:sldId id="271" r:id="rId9"/>
    <p:sldId id="272" r:id="rId10"/>
    <p:sldId id="274" r:id="rId11"/>
    <p:sldId id="266" r:id="rId12"/>
    <p:sldId id="267" r:id="rId13"/>
    <p:sldId id="275" r:id="rId14"/>
    <p:sldId id="268" r:id="rId15"/>
    <p:sldId id="276" r:id="rId16"/>
    <p:sldId id="277" r:id="rId17"/>
    <p:sldId id="280" r:id="rId18"/>
    <p:sldId id="278" r:id="rId19"/>
    <p:sldId id="279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D25F4-2D7D-4E8E-8094-44411EB79038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E9FE2-38E1-47BB-93FE-4692647B2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01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27AA2-753D-4251-95BE-0499A83FA417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53466-9008-4FBF-8882-79600D10B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49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aseline="0" dirty="0" smtClean="0"/>
              <a:t>For more information please visit our website</a:t>
            </a:r>
          </a:p>
          <a:p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E42072-4A11-4A53-9D60-AC392F0DCB6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D87977-9EAD-48A9-9039-1D69104ABAA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5EB90B-CFF2-4052-8E20-BAAA127E54F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AD42-80ED-49A6-B7FE-D22F6C5357A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67DC-EF4B-42F3-99C8-69ADD8EFC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84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AD42-80ED-49A6-B7FE-D22F6C5357A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67DC-EF4B-42F3-99C8-69ADD8EFC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85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AD42-80ED-49A6-B7FE-D22F6C5357A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67DC-EF4B-42F3-99C8-69ADD8EFC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78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AD42-80ED-49A6-B7FE-D22F6C5357A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67DC-EF4B-42F3-99C8-69ADD8EFC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7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AD42-80ED-49A6-B7FE-D22F6C5357A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67DC-EF4B-42F3-99C8-69ADD8EFC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6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AD42-80ED-49A6-B7FE-D22F6C5357A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67DC-EF4B-42F3-99C8-69ADD8EFC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10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AD42-80ED-49A6-B7FE-D22F6C5357A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67DC-EF4B-42F3-99C8-69ADD8EFC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0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AD42-80ED-49A6-B7FE-D22F6C5357A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67DC-EF4B-42F3-99C8-69ADD8EFC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5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AD42-80ED-49A6-B7FE-D22F6C5357A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67DC-EF4B-42F3-99C8-69ADD8EFC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AD42-80ED-49A6-B7FE-D22F6C5357A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67DC-EF4B-42F3-99C8-69ADD8EFC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6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AD42-80ED-49A6-B7FE-D22F6C5357A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67DC-EF4B-42F3-99C8-69ADD8EFC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6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4AD42-80ED-49A6-B7FE-D22F6C5357AE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167DC-EF4B-42F3-99C8-69ADD8EFC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7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yplan.com/majors/what-to-do-with-a-major.php" TargetMode="External"/><Relationship Id="rId3" Type="http://schemas.openxmlformats.org/officeDocument/2006/relationships/hyperlink" Target="http://www.csuci.edu/careerdevelopment/" TargetMode="External"/><Relationship Id="rId7" Type="http://schemas.openxmlformats.org/officeDocument/2006/relationships/hyperlink" Target="http://www.collegemajors101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uci.edu/careerdevelopment/documents/fallworkshop.pdf" TargetMode="External"/><Relationship Id="rId5" Type="http://schemas.openxmlformats.org/officeDocument/2006/relationships/hyperlink" Target="http://www.csuci.edu/careerdevelopment/documents/career-compass-guide.pdf" TargetMode="External"/><Relationship Id="rId4" Type="http://schemas.openxmlformats.org/officeDocument/2006/relationships/hyperlink" Target="http://www.csuci.edu/careerdevelopment/services/counseling/career-steps/index.htm" TargetMode="External"/><Relationship Id="rId9" Type="http://schemas.openxmlformats.org/officeDocument/2006/relationships/hyperlink" Target="http://whatcanidowiththismajor.com/major/majors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go.csuci.edu/cdsdiscove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amanda.carpenter@csuci.ed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reer.services@csuci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2209800"/>
          </a:xfrm>
        </p:spPr>
        <p:txBody>
          <a:bodyPr>
            <a:noAutofit/>
          </a:bodyPr>
          <a:lstStyle/>
          <a:p>
            <a:r>
              <a:rPr lang="en-US" sz="3200" b="1" i="1" dirty="0">
                <a:latin typeface="Calibri" pitchFamily="34" charset="0"/>
              </a:rPr>
              <a:t>Getting Started:</a:t>
            </a:r>
            <a:br>
              <a:rPr lang="en-US" sz="3200" b="1" i="1" dirty="0">
                <a:latin typeface="Calibri" pitchFamily="34" charset="0"/>
              </a:rPr>
            </a:br>
            <a:r>
              <a:rPr lang="en-US" sz="3600" b="1" i="1" dirty="0">
                <a:latin typeface="Calibri" pitchFamily="34" charset="0"/>
              </a:rPr>
              <a:t>Discover Your Career Interests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1"/>
            <a:ext cx="8229600" cy="1981200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 smtClean="0"/>
              <a:t>Presented by: </a:t>
            </a:r>
            <a:r>
              <a:rPr lang="en-US" i="1" dirty="0" smtClean="0"/>
              <a:t>Patty Dang, M.S.</a:t>
            </a:r>
          </a:p>
          <a:p>
            <a:pPr marL="0" lvl="0" indent="0" algn="ctr">
              <a:buNone/>
            </a:pPr>
            <a:r>
              <a:rPr lang="en-US" i="1" dirty="0" smtClean="0"/>
              <a:t>Career Development Services Counselor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2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Assessments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209799"/>
            <a:ext cx="1981200" cy="411480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182880" lvl="0" indent="-182880"/>
            <a:r>
              <a:rPr lang="en-US" sz="1800" dirty="0" smtClean="0"/>
              <a:t>Measures a </a:t>
            </a:r>
            <a:r>
              <a:rPr lang="en-US" sz="1800" dirty="0"/>
              <a:t>person's individual traits, </a:t>
            </a:r>
            <a:r>
              <a:rPr lang="en-US" sz="1800" dirty="0" smtClean="0"/>
              <a:t>characteristics, motivational </a:t>
            </a:r>
            <a:r>
              <a:rPr lang="en-US" sz="1800" dirty="0"/>
              <a:t>drives, needs, and attitudes </a:t>
            </a:r>
            <a:endParaRPr lang="en-US" sz="1800" dirty="0" smtClean="0"/>
          </a:p>
          <a:p>
            <a:pPr marL="182880" lvl="0" indent="-182880"/>
            <a:r>
              <a:rPr lang="en-US" sz="1800" dirty="0" smtClean="0"/>
              <a:t>Can address strengths and weaknesses</a:t>
            </a:r>
          </a:p>
          <a:p>
            <a:pPr marL="182880" lvl="0" indent="-182880"/>
            <a:r>
              <a:rPr lang="en-US" sz="1800" dirty="0" smtClean="0"/>
              <a:t>Inventory of natural preferences</a:t>
            </a:r>
          </a:p>
          <a:p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1981200" cy="68580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lvl="0" algn="ctr"/>
            <a:r>
              <a:rPr lang="en-US" dirty="0"/>
              <a:t>Personality Inventory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idx="1"/>
          </p:nvPr>
        </p:nvSpPr>
        <p:spPr>
          <a:xfrm>
            <a:off x="6553200" y="1524000"/>
            <a:ext cx="2133600" cy="68580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lvl="0" algn="ctr"/>
            <a:r>
              <a:rPr lang="en-US" dirty="0" smtClean="0"/>
              <a:t>Interests Inventory</a:t>
            </a:r>
            <a:endParaRPr lang="en-US" dirty="0"/>
          </a:p>
        </p:txBody>
      </p:sp>
      <p:sp>
        <p:nvSpPr>
          <p:cNvPr id="17" name="Content Placeholder 5"/>
          <p:cNvSpPr>
            <a:spLocks noGrp="1"/>
          </p:cNvSpPr>
          <p:nvPr>
            <p:ph sz="half" idx="2"/>
          </p:nvPr>
        </p:nvSpPr>
        <p:spPr>
          <a:xfrm>
            <a:off x="4495800" y="2209800"/>
            <a:ext cx="2057400" cy="41148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182880" lvl="0" indent="-182880"/>
            <a:r>
              <a:rPr lang="en-US" sz="1800" dirty="0"/>
              <a:t>Inventory </a:t>
            </a:r>
            <a:r>
              <a:rPr lang="en-US" sz="1800" dirty="0" smtClean="0"/>
              <a:t>your ability and skills</a:t>
            </a:r>
          </a:p>
          <a:p>
            <a:pPr marL="182880" lvl="0" indent="-182880"/>
            <a:r>
              <a:rPr lang="en-US" sz="1800" dirty="0" smtClean="0"/>
              <a:t>Attempts to match your qualifications to careers</a:t>
            </a:r>
            <a:endParaRPr lang="en-US" sz="1800" dirty="0"/>
          </a:p>
        </p:txBody>
      </p:sp>
      <p:sp>
        <p:nvSpPr>
          <p:cNvPr id="18" name="Content Placeholder 5"/>
          <p:cNvSpPr>
            <a:spLocks noGrp="1"/>
          </p:cNvSpPr>
          <p:nvPr>
            <p:ph sz="half" idx="2"/>
          </p:nvPr>
        </p:nvSpPr>
        <p:spPr>
          <a:xfrm>
            <a:off x="6553200" y="2209800"/>
            <a:ext cx="2133600" cy="41148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182880" lvl="0" indent="-182880"/>
            <a:r>
              <a:rPr lang="en-US" sz="1800" dirty="0"/>
              <a:t>W</a:t>
            </a:r>
            <a:r>
              <a:rPr lang="en-US" sz="1800" dirty="0" smtClean="0"/>
              <a:t>hat </a:t>
            </a:r>
            <a:r>
              <a:rPr lang="en-US" sz="1800" dirty="0"/>
              <a:t>you enjoy doing, i.e. playing golf, taking long walks, hanging out with </a:t>
            </a:r>
            <a:r>
              <a:rPr lang="en-US" sz="1800" dirty="0" smtClean="0"/>
              <a:t>friends</a:t>
            </a:r>
          </a:p>
          <a:p>
            <a:pPr marL="182880" lvl="0" indent="-182880"/>
            <a:r>
              <a:rPr lang="en-US" sz="1800" dirty="0" smtClean="0"/>
              <a:t>Connect personality values, skills and interests into majors or careers</a:t>
            </a:r>
          </a:p>
        </p:txBody>
      </p:sp>
      <p:sp>
        <p:nvSpPr>
          <p:cNvPr id="9" name="Content Placeholder 5"/>
          <p:cNvSpPr>
            <a:spLocks noGrp="1"/>
          </p:cNvSpPr>
          <p:nvPr>
            <p:ph sz="half" idx="2"/>
          </p:nvPr>
        </p:nvSpPr>
        <p:spPr>
          <a:xfrm>
            <a:off x="2438400" y="2209800"/>
            <a:ext cx="2057400" cy="41148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182880" lvl="0" indent="-182880"/>
            <a:r>
              <a:rPr lang="en-US" sz="1600" dirty="0"/>
              <a:t>Inventory the things that are important to you, </a:t>
            </a:r>
            <a:r>
              <a:rPr lang="en-US" sz="1600" dirty="0" smtClean="0"/>
              <a:t>such as achievement</a:t>
            </a:r>
            <a:r>
              <a:rPr lang="en-US" sz="1600" dirty="0"/>
              <a:t>, status, and autonomy </a:t>
            </a:r>
            <a:endParaRPr lang="en-US" sz="1600" dirty="0" smtClean="0"/>
          </a:p>
          <a:p>
            <a:pPr marL="182880" lvl="0" indent="-182880"/>
            <a:r>
              <a:rPr lang="en-US" sz="1600" dirty="0"/>
              <a:t>S</a:t>
            </a:r>
            <a:r>
              <a:rPr lang="en-US" sz="1600" dirty="0" smtClean="0"/>
              <a:t>pecific </a:t>
            </a:r>
            <a:r>
              <a:rPr lang="en-US" sz="1600" dirty="0"/>
              <a:t>interest in the activities of the work </a:t>
            </a:r>
            <a:r>
              <a:rPr lang="en-US" sz="1600" dirty="0" smtClean="0"/>
              <a:t>itself</a:t>
            </a:r>
          </a:p>
          <a:p>
            <a:pPr marL="182880" lvl="0" indent="-182880"/>
            <a:r>
              <a:rPr lang="en-US" sz="1600" dirty="0"/>
              <a:t>F</a:t>
            </a:r>
            <a:r>
              <a:rPr lang="en-US" sz="1600" dirty="0" smtClean="0"/>
              <a:t>avorable </a:t>
            </a:r>
            <a:r>
              <a:rPr lang="en-US" sz="1600" dirty="0"/>
              <a:t>conditions that accompany an occupational choice, such as physical setting, </a:t>
            </a:r>
            <a:r>
              <a:rPr lang="en-US" sz="1600" dirty="0" smtClean="0"/>
              <a:t>and earning potential</a:t>
            </a:r>
            <a:endParaRPr lang="en-US" sz="1600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idx="1"/>
          </p:nvPr>
        </p:nvSpPr>
        <p:spPr>
          <a:xfrm>
            <a:off x="2438400" y="1524000"/>
            <a:ext cx="2057400" cy="68580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lvl="0" algn="ctr"/>
            <a:r>
              <a:rPr lang="en-US" dirty="0" smtClean="0"/>
              <a:t>Values Inventory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idx="1"/>
          </p:nvPr>
        </p:nvSpPr>
        <p:spPr>
          <a:xfrm>
            <a:off x="4495800" y="1524000"/>
            <a:ext cx="2057400" cy="68580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lvl="0" algn="ctr"/>
            <a:r>
              <a:rPr lang="en-US" dirty="0" smtClean="0"/>
              <a:t>Skills   Inventory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84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i="1" dirty="0" smtClean="0">
                <a:solidFill>
                  <a:schemeClr val="tx1"/>
                </a:solidFill>
              </a:rPr>
              <a:t>Myers-Briggs Type Indicator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3600" dirty="0"/>
              <a:t>Personality Type </a:t>
            </a:r>
            <a:r>
              <a:rPr lang="en-US" sz="3600" dirty="0" smtClean="0"/>
              <a:t>Inventory</a:t>
            </a:r>
            <a:endParaRPr lang="en-US" sz="3600" dirty="0"/>
          </a:p>
          <a:p>
            <a:pPr lvl="0"/>
            <a:r>
              <a:rPr lang="en-US" sz="3600" dirty="0"/>
              <a:t>Helps you understand your natural inborn preferences</a:t>
            </a:r>
          </a:p>
          <a:p>
            <a:pPr lvl="0"/>
            <a:r>
              <a:rPr lang="en-US" sz="3600" dirty="0"/>
              <a:t>Understanding your type will help you to determine </a:t>
            </a:r>
            <a:r>
              <a:rPr lang="en-US" sz="3600" dirty="0" smtClean="0"/>
              <a:t>if </a:t>
            </a:r>
            <a:r>
              <a:rPr lang="en-US" sz="3600" dirty="0"/>
              <a:t>your career interests aligns with your </a:t>
            </a:r>
            <a:r>
              <a:rPr lang="en-US" sz="3600" dirty="0" smtClean="0"/>
              <a:t>personality</a:t>
            </a:r>
          </a:p>
          <a:p>
            <a:pPr lvl="0"/>
            <a:r>
              <a:rPr lang="en-US" sz="3600" dirty="0" smtClean="0"/>
              <a:t>Assists in understanding other types and learn to effectively communicate with others in a work setting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513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i="1" dirty="0" smtClean="0">
                <a:solidFill>
                  <a:schemeClr val="tx1"/>
                </a:solidFill>
              </a:rPr>
              <a:t>Eureka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Assessments</a:t>
            </a:r>
          </a:p>
          <a:p>
            <a:pPr lvl="1"/>
            <a:r>
              <a:rPr lang="en-US" dirty="0"/>
              <a:t>Personality (True Colors)</a:t>
            </a:r>
          </a:p>
          <a:p>
            <a:pPr lvl="1"/>
            <a:r>
              <a:rPr lang="en-US" dirty="0"/>
              <a:t>Skills (</a:t>
            </a:r>
            <a:r>
              <a:rPr lang="en-US" dirty="0" err="1"/>
              <a:t>Microskills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Values/Interests (</a:t>
            </a:r>
            <a:r>
              <a:rPr lang="en-US" dirty="0" err="1"/>
              <a:t>Occ</a:t>
            </a:r>
            <a:r>
              <a:rPr lang="en-US" dirty="0"/>
              <a:t>-U-Sort)</a:t>
            </a:r>
          </a:p>
          <a:p>
            <a:pPr lvl="0"/>
            <a:r>
              <a:rPr lang="en-US" dirty="0" smtClean="0"/>
              <a:t>Resources</a:t>
            </a:r>
            <a:endParaRPr lang="en-US" dirty="0"/>
          </a:p>
          <a:p>
            <a:pPr lvl="1"/>
            <a:r>
              <a:rPr lang="en-US" dirty="0"/>
              <a:t>Graduate School Information</a:t>
            </a:r>
          </a:p>
          <a:p>
            <a:pPr lvl="1"/>
            <a:r>
              <a:rPr lang="en-US" dirty="0"/>
              <a:t>Career Planning</a:t>
            </a:r>
          </a:p>
          <a:p>
            <a:pPr lvl="1"/>
            <a:r>
              <a:rPr lang="en-US" dirty="0"/>
              <a:t>Scholarship Info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4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i="1" dirty="0" smtClean="0">
                <a:solidFill>
                  <a:schemeClr val="tx1"/>
                </a:solidFill>
              </a:rPr>
              <a:t>Career Cruising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Assessments</a:t>
            </a:r>
          </a:p>
          <a:p>
            <a:pPr lvl="1"/>
            <a:r>
              <a:rPr lang="en-US" dirty="0" smtClean="0"/>
              <a:t>Skills (My Skills, Ability Profiler) </a:t>
            </a:r>
            <a:endParaRPr lang="en-US" dirty="0"/>
          </a:p>
          <a:p>
            <a:pPr lvl="1"/>
            <a:r>
              <a:rPr lang="en-US" dirty="0" smtClean="0"/>
              <a:t>Values/Interests (Career Matchmaker)</a:t>
            </a:r>
            <a:endParaRPr lang="en-US" dirty="0"/>
          </a:p>
          <a:p>
            <a:pPr lvl="0"/>
            <a:r>
              <a:rPr lang="en-US" dirty="0" smtClean="0"/>
              <a:t>Resources</a:t>
            </a:r>
            <a:endParaRPr lang="en-US" dirty="0"/>
          </a:p>
          <a:p>
            <a:pPr lvl="1"/>
            <a:r>
              <a:rPr lang="en-US" dirty="0"/>
              <a:t>Graduate School </a:t>
            </a:r>
            <a:r>
              <a:rPr lang="en-US" dirty="0" smtClean="0"/>
              <a:t>Information (Education &amp; Training)</a:t>
            </a:r>
            <a:endParaRPr lang="en-US" dirty="0"/>
          </a:p>
          <a:p>
            <a:pPr lvl="1"/>
            <a:r>
              <a:rPr lang="en-US" dirty="0"/>
              <a:t>Career </a:t>
            </a:r>
            <a:r>
              <a:rPr lang="en-US" dirty="0" smtClean="0"/>
              <a:t>Planning (Explore Careers)</a:t>
            </a:r>
            <a:endParaRPr lang="en-US" dirty="0"/>
          </a:p>
          <a:p>
            <a:pPr lvl="1"/>
            <a:r>
              <a:rPr lang="en-US" dirty="0"/>
              <a:t>Scholarship </a:t>
            </a:r>
            <a:r>
              <a:rPr lang="en-US" dirty="0" smtClean="0"/>
              <a:t>Info (Education &amp; Training/Financial Aid)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57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i="1" dirty="0" smtClean="0">
                <a:solidFill>
                  <a:schemeClr val="tx1"/>
                </a:solidFill>
              </a:rPr>
              <a:t>How do these assessments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600" b="1" i="1" dirty="0"/>
              <a:t>Understanding your personality, values skills and interests will help you…</a:t>
            </a:r>
            <a:endParaRPr lang="en-US" sz="3600" dirty="0"/>
          </a:p>
          <a:p>
            <a:pPr lvl="0"/>
            <a:r>
              <a:rPr lang="en-US" dirty="0"/>
              <a:t>Decide if your career choice “fits” or aligns with you</a:t>
            </a:r>
          </a:p>
          <a:p>
            <a:pPr lvl="0"/>
            <a:r>
              <a:rPr lang="en-US" dirty="0"/>
              <a:t>Match work environment with  your personality, skills and interests</a:t>
            </a:r>
          </a:p>
          <a:p>
            <a:pPr lvl="0"/>
            <a:r>
              <a:rPr lang="en-US" dirty="0"/>
              <a:t>Explore career pathways and conduct career research</a:t>
            </a:r>
          </a:p>
        </p:txBody>
      </p:sp>
    </p:spTree>
    <p:extLst>
      <p:ext uri="{BB962C8B-B14F-4D97-AF65-F5344CB8AC3E}">
        <p14:creationId xmlns:p14="http://schemas.microsoft.com/office/powerpoint/2010/main" val="177374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i="1" dirty="0" smtClean="0">
                <a:solidFill>
                  <a:schemeClr val="tx1"/>
                </a:solidFill>
              </a:rPr>
              <a:t>How do these assessments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600" b="1" i="1" dirty="0"/>
              <a:t>The assessment results will assist in your Career Development Process by…</a:t>
            </a:r>
          </a:p>
          <a:p>
            <a:pPr lvl="0"/>
            <a:r>
              <a:rPr lang="en-US" dirty="0"/>
              <a:t>Exploring your personality, values, skills and interests to recognize what is important to you, in the world of work</a:t>
            </a:r>
          </a:p>
          <a:p>
            <a:pPr lvl="0"/>
            <a:r>
              <a:rPr lang="en-US" dirty="0"/>
              <a:t>Improving your chances of selecting a more fulfilling career that matches with your personality, values, skills and interests</a:t>
            </a:r>
          </a:p>
        </p:txBody>
      </p:sp>
    </p:spTree>
    <p:extLst>
      <p:ext uri="{BB962C8B-B14F-4D97-AF65-F5344CB8AC3E}">
        <p14:creationId xmlns:p14="http://schemas.microsoft.com/office/powerpoint/2010/main" val="201694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i="1" dirty="0" smtClean="0">
                <a:solidFill>
                  <a:schemeClr val="tx1"/>
                </a:solidFill>
              </a:rPr>
              <a:t>How do these assessments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en-US" sz="3600" b="1" i="1" dirty="0"/>
              <a:t>The information is always relevant to your career because…</a:t>
            </a:r>
          </a:p>
          <a:p>
            <a:pPr lvl="0"/>
            <a:r>
              <a:rPr lang="en-US" dirty="0"/>
              <a:t>You can adapt what you know about yourself to your work environment</a:t>
            </a:r>
          </a:p>
          <a:p>
            <a:pPr lvl="0"/>
            <a:r>
              <a:rPr lang="en-US" dirty="0"/>
              <a:t>This information can help you maximize your potential strengths and help you become aware of some of your weaknesses</a:t>
            </a:r>
          </a:p>
          <a:p>
            <a:pPr lvl="0"/>
            <a:r>
              <a:rPr lang="en-US" dirty="0"/>
              <a:t>It will help you learn  how to communicate your preferences and abilities to your supervisor and colleagues </a:t>
            </a:r>
          </a:p>
        </p:txBody>
      </p:sp>
    </p:spTree>
    <p:extLst>
      <p:ext uri="{BB962C8B-B14F-4D97-AF65-F5344CB8AC3E}">
        <p14:creationId xmlns:p14="http://schemas.microsoft.com/office/powerpoint/2010/main" val="412755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036618"/>
            <a:ext cx="8229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Career Development Services: </a:t>
            </a:r>
            <a:r>
              <a:rPr lang="en-US" sz="2200" dirty="0" smtClean="0">
                <a:hlinkClick r:id="rId3"/>
              </a:rPr>
              <a:t>Website</a:t>
            </a:r>
            <a:endParaRPr lang="en-US" sz="2200" dirty="0" smtClean="0"/>
          </a:p>
          <a:p>
            <a:r>
              <a:rPr lang="en-US" sz="2200" dirty="0" smtClean="0"/>
              <a:t>Career Steps on CDS Website: </a:t>
            </a:r>
            <a:r>
              <a:rPr lang="en-US" sz="2200" dirty="0" smtClean="0">
                <a:hlinkClick r:id="rId4"/>
              </a:rPr>
              <a:t>Career Steps</a:t>
            </a:r>
            <a:endParaRPr lang="en-US" sz="2200" dirty="0" smtClean="0"/>
          </a:p>
          <a:p>
            <a:r>
              <a:rPr lang="en-US" sz="2200" dirty="0" smtClean="0"/>
              <a:t>4-year Career Compass Guide: </a:t>
            </a:r>
            <a:r>
              <a:rPr lang="en-US" sz="2200" dirty="0" smtClean="0">
                <a:hlinkClick r:id="rId5"/>
              </a:rPr>
              <a:t>Career Compass</a:t>
            </a:r>
            <a:endParaRPr lang="en-US" sz="2200" dirty="0" smtClean="0"/>
          </a:p>
          <a:p>
            <a:r>
              <a:rPr lang="en-US" sz="2200" dirty="0" smtClean="0"/>
              <a:t>Detailed Listing of Workshops &amp; Events: </a:t>
            </a:r>
            <a:r>
              <a:rPr lang="en-US" sz="2200" dirty="0" smtClean="0">
                <a:hlinkClick r:id="rId6"/>
              </a:rPr>
              <a:t>Schedule</a:t>
            </a:r>
            <a:endParaRPr lang="en-US" sz="2200" dirty="0" smtClean="0"/>
          </a:p>
          <a:p>
            <a:r>
              <a:rPr lang="en-US" sz="2200" dirty="0" smtClean="0"/>
              <a:t>Exploring Majors: </a:t>
            </a:r>
            <a:r>
              <a:rPr lang="en-US" sz="2200" dirty="0" smtClean="0">
                <a:hlinkClick r:id="rId7"/>
              </a:rPr>
              <a:t>College Majors 101</a:t>
            </a:r>
            <a:r>
              <a:rPr lang="en-US" sz="2200" dirty="0" smtClean="0"/>
              <a:t>, </a:t>
            </a:r>
            <a:r>
              <a:rPr lang="en-US" sz="2200" dirty="0" err="1" smtClean="0">
                <a:hlinkClick r:id="rId8"/>
              </a:rPr>
              <a:t>Myplan</a:t>
            </a:r>
            <a:r>
              <a:rPr lang="en-US" sz="2200" dirty="0" smtClean="0"/>
              <a:t>,</a:t>
            </a:r>
          </a:p>
          <a:p>
            <a:r>
              <a:rPr lang="en-US" sz="2200" dirty="0" smtClean="0">
                <a:hlinkClick r:id="rId9"/>
              </a:rPr>
              <a:t>What Can I Do With My Major</a:t>
            </a:r>
            <a:endParaRPr lang="en-US" sz="2200" dirty="0" smtClean="0"/>
          </a:p>
          <a:p>
            <a:endParaRPr lang="en-US" sz="2200" dirty="0" smtClean="0"/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78032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 dirty="0"/>
              <a:t>Resources to help you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7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799" y="420688"/>
            <a:ext cx="8562109" cy="21285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b="1" i="1" dirty="0" smtClean="0">
                <a:latin typeface="Calibri" pitchFamily="34" charset="0"/>
              </a:rPr>
              <a:t>Getting Started: Discover Your Career Interests Survey</a:t>
            </a:r>
          </a:p>
          <a:p>
            <a:endParaRPr lang="en-US" sz="3700" b="1" i="1" dirty="0">
              <a:latin typeface="Calibri" pitchFamily="34" charset="0"/>
            </a:endParaRPr>
          </a:p>
          <a:p>
            <a:endParaRPr lang="en-US" sz="2900" b="1" i="1" dirty="0" smtClean="0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71800" y="4953000"/>
            <a:ext cx="25487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/>
              <a:t>Thank You!</a:t>
            </a:r>
            <a:endParaRPr lang="en-US" sz="40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674" y="2819400"/>
            <a:ext cx="3152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hlinkClick r:id="rId3"/>
              </a:rPr>
              <a:t>http://go.csuci.edu/cdsdiscover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60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03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i="1" dirty="0" smtClean="0"/>
              <a:t>Questions?</a:t>
            </a:r>
          </a:p>
        </p:txBody>
      </p:sp>
      <p:sp>
        <p:nvSpPr>
          <p:cNvPr id="5" name="Rectangle 4"/>
          <p:cNvSpPr/>
          <p:nvPr/>
        </p:nvSpPr>
        <p:spPr>
          <a:xfrm>
            <a:off x="720436" y="6165190"/>
            <a:ext cx="7511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smtClean="0"/>
              <a:t>www.csuci.edu/careerdevelopment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193800" y="858982"/>
            <a:ext cx="6786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Please feel free to come by the Career Center for Drop-in Counseling held every Thursday </a:t>
            </a:r>
          </a:p>
          <a:p>
            <a:pPr algn="ctr"/>
            <a:r>
              <a:rPr lang="en-US" sz="2400" b="1" i="1" dirty="0" smtClean="0"/>
              <a:t>at 9:30 a.m.  - 12:00 p.m. </a:t>
            </a:r>
          </a:p>
          <a:p>
            <a:pPr algn="ctr"/>
            <a:r>
              <a:rPr lang="en-US" sz="2400" b="1" i="1" dirty="0" smtClean="0"/>
              <a:t>from September 13, 2012 – November 29, 2012</a:t>
            </a:r>
            <a:endParaRPr lang="en-US" sz="2400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263237" y="2533427"/>
            <a:ext cx="450272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Amanda Carpenter, M.S.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Coordinator of Career Development </a:t>
            </a:r>
            <a:r>
              <a:rPr lang="en-US" sz="1600" dirty="0" smtClean="0"/>
              <a:t>Services &amp;</a:t>
            </a:r>
          </a:p>
          <a:p>
            <a:r>
              <a:rPr lang="en-US" sz="1600" dirty="0"/>
              <a:t>Henry L. "Hank" </a:t>
            </a:r>
            <a:r>
              <a:rPr lang="en-US" sz="1600" dirty="0" err="1"/>
              <a:t>Lacayo</a:t>
            </a:r>
            <a:r>
              <a:rPr lang="en-US" sz="1600" dirty="0"/>
              <a:t> Institute Internship Program</a:t>
            </a:r>
            <a:br>
              <a:rPr lang="en-US" sz="1600" dirty="0"/>
            </a:br>
            <a:r>
              <a:rPr lang="en-US" sz="1600" dirty="0"/>
              <a:t>California State University Channel Islands </a:t>
            </a:r>
            <a:br>
              <a:rPr lang="en-US" sz="1600" dirty="0"/>
            </a:br>
            <a:r>
              <a:rPr lang="en-US" sz="1600" dirty="0"/>
              <a:t>Bell Tower 1527</a:t>
            </a:r>
            <a:br>
              <a:rPr lang="en-US" sz="1600" dirty="0"/>
            </a:br>
            <a:r>
              <a:rPr lang="en-US" sz="1600" dirty="0"/>
              <a:t>(805) 437-3565 (office)</a:t>
            </a:r>
            <a:br>
              <a:rPr lang="en-US" sz="1600" dirty="0"/>
            </a:br>
            <a:r>
              <a:rPr lang="en-US" sz="1600" u="sng" dirty="0">
                <a:hlinkClick r:id="rId3"/>
              </a:rPr>
              <a:t>amanda.carpenter@csuci.edu</a:t>
            </a:r>
            <a:r>
              <a:rPr lang="en-US" sz="1600" dirty="0"/>
              <a:t> </a:t>
            </a:r>
            <a:br>
              <a:rPr lang="en-US" sz="1600" dirty="0"/>
            </a:br>
            <a:r>
              <a:rPr lang="en-US" sz="1600" dirty="0"/>
              <a:t> </a:t>
            </a:r>
            <a:br>
              <a:rPr lang="en-US" sz="1600" dirty="0"/>
            </a:br>
            <a:r>
              <a:rPr lang="en-US" sz="1600" i="1" dirty="0"/>
              <a:t>Career Development Center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California State University Channel Islands </a:t>
            </a:r>
            <a:br>
              <a:rPr lang="en-US" sz="1600" dirty="0"/>
            </a:br>
            <a:r>
              <a:rPr lang="en-US" sz="1600" dirty="0"/>
              <a:t>Bell Tower 1548</a:t>
            </a:r>
            <a:br>
              <a:rPr lang="en-US" sz="1600" dirty="0"/>
            </a:br>
            <a:r>
              <a:rPr lang="en-US" sz="1600" dirty="0"/>
              <a:t>(805) 437-3270 (office)</a:t>
            </a:r>
            <a:br>
              <a:rPr lang="en-US" sz="1600" dirty="0"/>
            </a:br>
            <a:r>
              <a:rPr lang="en-US" sz="1600" dirty="0"/>
              <a:t>(805) 437-8899 (fax)</a:t>
            </a:r>
            <a:br>
              <a:rPr lang="en-US" sz="1600" dirty="0"/>
            </a:br>
            <a:r>
              <a:rPr lang="en-US" sz="1600" u="sng" dirty="0">
                <a:hlinkClick r:id="rId4"/>
              </a:rPr>
              <a:t>career.services@csuci.edu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65963" y="2533427"/>
            <a:ext cx="39208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Patty Dang</a:t>
            </a:r>
          </a:p>
          <a:p>
            <a:r>
              <a:rPr lang="en-US" sz="1600" i="1" dirty="0" smtClean="0"/>
              <a:t>Career Development Services Counselor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California State University Channel Islands </a:t>
            </a:r>
            <a:br>
              <a:rPr lang="en-US" sz="1600" dirty="0"/>
            </a:br>
            <a:r>
              <a:rPr lang="en-US" sz="1600" dirty="0"/>
              <a:t>Bell Tower 1548</a:t>
            </a:r>
            <a:br>
              <a:rPr lang="en-US" sz="1600" dirty="0"/>
            </a:br>
            <a:r>
              <a:rPr lang="en-US" sz="1600" dirty="0"/>
              <a:t>(805) 437-3270 (office)</a:t>
            </a:r>
            <a:br>
              <a:rPr lang="en-US" sz="1600" dirty="0"/>
            </a:br>
            <a:r>
              <a:rPr lang="en-US" sz="1600" dirty="0"/>
              <a:t>(805) 437-8899 (fax)</a:t>
            </a:r>
            <a:br>
              <a:rPr lang="en-US" sz="1600" dirty="0"/>
            </a:br>
            <a:r>
              <a:rPr lang="en-US" sz="1600" u="sng" dirty="0">
                <a:hlinkClick r:id="rId4"/>
              </a:rPr>
              <a:t>career.services@csuci.edu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7919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Describe the three types of career assessments available to CI Students.</a:t>
            </a:r>
          </a:p>
          <a:p>
            <a:pPr lvl="0"/>
            <a:r>
              <a:rPr lang="en-US" dirty="0"/>
              <a:t>Identify where you are in the 5 stages of the career development process.</a:t>
            </a:r>
          </a:p>
          <a:p>
            <a:pPr lvl="0"/>
            <a:r>
              <a:rPr lang="en-US" dirty="0"/>
              <a:t>Analyze how your personality, skills, values and interests connect to your career development.</a:t>
            </a:r>
          </a:p>
        </p:txBody>
      </p:sp>
    </p:spTree>
    <p:extLst>
      <p:ext uri="{BB962C8B-B14F-4D97-AF65-F5344CB8AC3E}">
        <p14:creationId xmlns:p14="http://schemas.microsoft.com/office/powerpoint/2010/main" val="405849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Agenda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209799"/>
            <a:ext cx="2743200" cy="388620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/>
            <a:r>
              <a:rPr lang="en-US" dirty="0" smtClean="0"/>
              <a:t>5 Stages</a:t>
            </a:r>
            <a:endParaRPr lang="en-US" sz="3600" dirty="0" smtClean="0"/>
          </a:p>
          <a:p>
            <a:pPr lvl="0"/>
            <a:r>
              <a:rPr lang="en-US" dirty="0" smtClean="0"/>
              <a:t>Non-linear process</a:t>
            </a:r>
          </a:p>
          <a:p>
            <a:pPr lvl="0"/>
            <a:r>
              <a:rPr lang="en-US" dirty="0" smtClean="0"/>
              <a:t>Stages recycle depending on the person</a:t>
            </a:r>
          </a:p>
          <a:p>
            <a:pPr lvl="0"/>
            <a:r>
              <a:rPr lang="en-US" dirty="0"/>
              <a:t>Focus on </a:t>
            </a:r>
            <a:r>
              <a:rPr lang="en-US" dirty="0" smtClean="0"/>
              <a:t>self-discovery/exploration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2743200" cy="68580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lvl="0" algn="ctr"/>
            <a:r>
              <a:rPr lang="en-US" dirty="0"/>
              <a:t>Career Development Process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idx="1"/>
          </p:nvPr>
        </p:nvSpPr>
        <p:spPr>
          <a:xfrm>
            <a:off x="3200400" y="1524000"/>
            <a:ext cx="2743200" cy="68580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lvl="0" algn="ctr"/>
            <a:r>
              <a:rPr lang="en-US" dirty="0"/>
              <a:t>What Are Career Assessments?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idx="1"/>
          </p:nvPr>
        </p:nvSpPr>
        <p:spPr>
          <a:xfrm>
            <a:off x="5943600" y="1524000"/>
            <a:ext cx="2743200" cy="68580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lvl="0" algn="ctr"/>
            <a:r>
              <a:rPr lang="en-US" dirty="0"/>
              <a:t>How Do Assessments Help?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half" idx="2"/>
          </p:nvPr>
        </p:nvSpPr>
        <p:spPr>
          <a:xfrm>
            <a:off x="3200400" y="2209800"/>
            <a:ext cx="2743200" cy="3886200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Inventory your personality, values, skills and </a:t>
            </a:r>
            <a:r>
              <a:rPr lang="en-US" dirty="0" smtClean="0"/>
              <a:t>interests</a:t>
            </a:r>
          </a:p>
          <a:p>
            <a:pPr lvl="0"/>
            <a:r>
              <a:rPr lang="en-US" dirty="0"/>
              <a:t>Personality Inventory (MBTI)</a:t>
            </a:r>
          </a:p>
          <a:p>
            <a:pPr lvl="0"/>
            <a:r>
              <a:rPr lang="en-US" dirty="0"/>
              <a:t>Values (Eureka &amp; Career Cruising)</a:t>
            </a:r>
          </a:p>
          <a:p>
            <a:pPr lvl="0"/>
            <a:r>
              <a:rPr lang="en-US" dirty="0"/>
              <a:t>Skills (Eureka &amp; Career Cruising</a:t>
            </a:r>
          </a:p>
          <a:p>
            <a:pPr lvl="0"/>
            <a:r>
              <a:rPr lang="en-US" dirty="0"/>
              <a:t>Interests (Eureka &amp; Career </a:t>
            </a:r>
            <a:r>
              <a:rPr lang="en-US" dirty="0" smtClean="0"/>
              <a:t>Cruising</a:t>
            </a:r>
            <a:endParaRPr lang="en-US" dirty="0"/>
          </a:p>
          <a:p>
            <a:pPr lvl="0"/>
            <a:r>
              <a:rPr lang="en-US" dirty="0"/>
              <a:t>What do I like to do vs. what I’m good at</a:t>
            </a:r>
          </a:p>
          <a:p>
            <a:endParaRPr lang="en-US" dirty="0"/>
          </a:p>
        </p:txBody>
      </p:sp>
      <p:sp>
        <p:nvSpPr>
          <p:cNvPr id="18" name="Content Placeholder 5"/>
          <p:cNvSpPr>
            <a:spLocks noGrp="1"/>
          </p:cNvSpPr>
          <p:nvPr>
            <p:ph sz="half" idx="2"/>
          </p:nvPr>
        </p:nvSpPr>
        <p:spPr>
          <a:xfrm>
            <a:off x="5943600" y="2209800"/>
            <a:ext cx="2743200" cy="3886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/>
            <a:r>
              <a:rPr lang="en-US" dirty="0" smtClean="0"/>
              <a:t>Connect personality values, skills and interests into majors or careers</a:t>
            </a:r>
          </a:p>
          <a:p>
            <a:pPr lvl="0"/>
            <a:r>
              <a:rPr lang="en-US" dirty="0" smtClean="0"/>
              <a:t>Clarifies </a:t>
            </a:r>
            <a:r>
              <a:rPr lang="en-US" dirty="0"/>
              <a:t>your decision-making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8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Development Process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52400" y="2209800"/>
            <a:ext cx="1752600" cy="4267200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91440" lvl="0" indent="-91440">
              <a:lnSpc>
                <a:spcPct val="120000"/>
              </a:lnSpc>
              <a:spcBef>
                <a:spcPts val="100"/>
              </a:spcBef>
            </a:pPr>
            <a:r>
              <a:rPr lang="en-US" sz="2000" dirty="0" smtClean="0"/>
              <a:t>Who Am I?</a:t>
            </a:r>
          </a:p>
          <a:p>
            <a:pPr marL="91440" lvl="0" indent="-91440">
              <a:lnSpc>
                <a:spcPct val="120000"/>
              </a:lnSpc>
              <a:spcBef>
                <a:spcPts val="100"/>
              </a:spcBef>
            </a:pPr>
            <a:r>
              <a:rPr lang="en-US" sz="2000" dirty="0" smtClean="0"/>
              <a:t>What is important to me?</a:t>
            </a:r>
          </a:p>
          <a:p>
            <a:pPr marL="91440" lvl="0" indent="-91440">
              <a:lnSpc>
                <a:spcPct val="120000"/>
              </a:lnSpc>
              <a:spcBef>
                <a:spcPts val="100"/>
              </a:spcBef>
            </a:pPr>
            <a:r>
              <a:rPr lang="en-US" sz="2000" dirty="0" smtClean="0"/>
              <a:t>What do I value more?</a:t>
            </a:r>
          </a:p>
          <a:p>
            <a:pPr marL="91440" lvl="0" indent="-91440">
              <a:lnSpc>
                <a:spcPct val="120000"/>
              </a:lnSpc>
              <a:spcBef>
                <a:spcPts val="100"/>
              </a:spcBef>
            </a:pPr>
            <a:r>
              <a:rPr lang="en-US" sz="2000" dirty="0" smtClean="0"/>
              <a:t>Do my personal interests relate to careers?</a:t>
            </a:r>
          </a:p>
          <a:p>
            <a:pPr marL="91440" lvl="0" indent="-91440">
              <a:lnSpc>
                <a:spcPct val="120000"/>
              </a:lnSpc>
              <a:spcBef>
                <a:spcPts val="100"/>
              </a:spcBef>
            </a:pPr>
            <a:r>
              <a:rPr lang="en-US" sz="2000" dirty="0" smtClean="0"/>
              <a:t>How do I get help?</a:t>
            </a:r>
          </a:p>
          <a:p>
            <a:endParaRPr lang="en-US" sz="2000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idx="1"/>
          </p:nvPr>
        </p:nvSpPr>
        <p:spPr>
          <a:xfrm>
            <a:off x="152400" y="1524000"/>
            <a:ext cx="1752600" cy="68580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lvl="0" algn="ctr"/>
            <a:r>
              <a:rPr lang="en-US" dirty="0"/>
              <a:t>Self-Discovery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idx="1"/>
          </p:nvPr>
        </p:nvSpPr>
        <p:spPr>
          <a:xfrm>
            <a:off x="1905000" y="1524000"/>
            <a:ext cx="1752600" cy="68580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lvl="0" algn="ctr"/>
            <a:r>
              <a:rPr lang="en-US" dirty="0"/>
              <a:t>Career Research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idx="1"/>
          </p:nvPr>
        </p:nvSpPr>
        <p:spPr>
          <a:xfrm>
            <a:off x="3657600" y="1524000"/>
            <a:ext cx="1752600" cy="68580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lvl="0" algn="ctr"/>
            <a:r>
              <a:rPr lang="en-US" dirty="0"/>
              <a:t>Design Your Career Plan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idx="1"/>
          </p:nvPr>
        </p:nvSpPr>
        <p:spPr>
          <a:xfrm>
            <a:off x="5410200" y="1524000"/>
            <a:ext cx="1752600" cy="68580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lvl="0" algn="ctr"/>
            <a:r>
              <a:rPr lang="en-US" dirty="0"/>
              <a:t>Experience Your Field</a:t>
            </a:r>
          </a:p>
        </p:txBody>
      </p:sp>
      <p:sp>
        <p:nvSpPr>
          <p:cNvPr id="23" name="Text Placeholder 4"/>
          <p:cNvSpPr>
            <a:spLocks noGrp="1"/>
          </p:cNvSpPr>
          <p:nvPr>
            <p:ph type="body" idx="1"/>
          </p:nvPr>
        </p:nvSpPr>
        <p:spPr>
          <a:xfrm>
            <a:off x="7162800" y="1524000"/>
            <a:ext cx="1752600" cy="68580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lvl="0" algn="ctr"/>
            <a:r>
              <a:rPr lang="en-US" dirty="0"/>
              <a:t>Launch Your Career</a:t>
            </a:r>
          </a:p>
        </p:txBody>
      </p:sp>
      <p:sp>
        <p:nvSpPr>
          <p:cNvPr id="24" name="Content Placeholder 5"/>
          <p:cNvSpPr>
            <a:spLocks noGrp="1"/>
          </p:cNvSpPr>
          <p:nvPr>
            <p:ph sz="half" idx="2"/>
          </p:nvPr>
        </p:nvSpPr>
        <p:spPr>
          <a:xfrm>
            <a:off x="1905000" y="2209800"/>
            <a:ext cx="1752600" cy="4267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91440" indent="-182880">
              <a:lnSpc>
                <a:spcPct val="110000"/>
              </a:lnSpc>
              <a:spcBef>
                <a:spcPts val="100"/>
              </a:spcBef>
            </a:pPr>
            <a:r>
              <a:rPr lang="en-US" sz="2000" dirty="0" smtClean="0"/>
              <a:t>Career Exploration</a:t>
            </a:r>
          </a:p>
          <a:p>
            <a:pPr marL="91440" lvl="0" indent="-182880">
              <a:lnSpc>
                <a:spcPct val="110000"/>
              </a:lnSpc>
              <a:spcBef>
                <a:spcPts val="100"/>
              </a:spcBef>
            </a:pPr>
            <a:r>
              <a:rPr lang="en-US" sz="2000" dirty="0" smtClean="0"/>
              <a:t>Understand multiple career pathways</a:t>
            </a:r>
          </a:p>
          <a:p>
            <a:pPr marL="91440" lvl="0" indent="-182880">
              <a:lnSpc>
                <a:spcPct val="110000"/>
              </a:lnSpc>
              <a:spcBef>
                <a:spcPts val="100"/>
              </a:spcBef>
            </a:pPr>
            <a:r>
              <a:rPr lang="en-US" sz="2000" dirty="0" smtClean="0"/>
              <a:t>Review job descriptions</a:t>
            </a:r>
          </a:p>
        </p:txBody>
      </p:sp>
      <p:sp>
        <p:nvSpPr>
          <p:cNvPr id="25" name="Content Placeholder 5"/>
          <p:cNvSpPr>
            <a:spLocks noGrp="1"/>
          </p:cNvSpPr>
          <p:nvPr>
            <p:ph sz="half" idx="2"/>
          </p:nvPr>
        </p:nvSpPr>
        <p:spPr>
          <a:xfrm>
            <a:off x="3657600" y="2209800"/>
            <a:ext cx="1752600" cy="4267200"/>
          </a:xfrm>
          <a:ln>
            <a:solidFill>
              <a:schemeClr val="tx1"/>
            </a:solidFill>
          </a:ln>
        </p:spPr>
        <p:txBody>
          <a:bodyPr/>
          <a:lstStyle/>
          <a:p>
            <a:pPr marL="91440" indent="-182880">
              <a:lnSpc>
                <a:spcPct val="110000"/>
              </a:lnSpc>
              <a:spcBef>
                <a:spcPts val="100"/>
              </a:spcBef>
            </a:pPr>
            <a:r>
              <a:rPr lang="en-US" sz="2000" dirty="0" smtClean="0"/>
              <a:t>Short-term goals?</a:t>
            </a:r>
          </a:p>
          <a:p>
            <a:pPr marL="91440" indent="-182880">
              <a:lnSpc>
                <a:spcPct val="110000"/>
              </a:lnSpc>
              <a:spcBef>
                <a:spcPts val="100"/>
              </a:spcBef>
            </a:pPr>
            <a:r>
              <a:rPr lang="en-US" sz="2000" dirty="0" smtClean="0"/>
              <a:t>Meet with a Career Counselor</a:t>
            </a:r>
          </a:p>
          <a:p>
            <a:pPr marL="91440" indent="-182880">
              <a:lnSpc>
                <a:spcPct val="110000"/>
              </a:lnSpc>
              <a:spcBef>
                <a:spcPts val="100"/>
              </a:spcBef>
            </a:pPr>
            <a:r>
              <a:rPr lang="en-US" sz="2000" dirty="0" smtClean="0"/>
              <a:t>Decision-Making</a:t>
            </a:r>
          </a:p>
          <a:p>
            <a:pPr marL="91440" indent="-182880">
              <a:lnSpc>
                <a:spcPct val="110000"/>
              </a:lnSpc>
              <a:spcBef>
                <a:spcPts val="100"/>
              </a:spcBef>
            </a:pPr>
            <a:r>
              <a:rPr lang="en-US" sz="2000" dirty="0" smtClean="0"/>
              <a:t>Creating a timeline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6" name="Content Placeholder 5"/>
          <p:cNvSpPr>
            <a:spLocks noGrp="1"/>
          </p:cNvSpPr>
          <p:nvPr>
            <p:ph sz="half" idx="2"/>
          </p:nvPr>
        </p:nvSpPr>
        <p:spPr>
          <a:xfrm>
            <a:off x="5410200" y="2209800"/>
            <a:ext cx="1752600" cy="4267200"/>
          </a:xfrm>
          <a:ln>
            <a:solidFill>
              <a:schemeClr val="tx1"/>
            </a:solidFill>
          </a:ln>
        </p:spPr>
        <p:txBody>
          <a:bodyPr/>
          <a:lstStyle/>
          <a:p>
            <a:pPr marL="91440" indent="-182880">
              <a:lnSpc>
                <a:spcPct val="110000"/>
              </a:lnSpc>
              <a:spcBef>
                <a:spcPts val="100"/>
              </a:spcBef>
            </a:pPr>
            <a:r>
              <a:rPr lang="en-US" sz="2000" dirty="0" smtClean="0"/>
              <a:t>Internships</a:t>
            </a:r>
          </a:p>
          <a:p>
            <a:pPr marL="91440" indent="-182880">
              <a:lnSpc>
                <a:spcPct val="110000"/>
              </a:lnSpc>
              <a:spcBef>
                <a:spcPts val="100"/>
              </a:spcBef>
            </a:pPr>
            <a:r>
              <a:rPr lang="en-US" sz="2000" dirty="0" smtClean="0"/>
              <a:t>Gain hands-on work experience and skills</a:t>
            </a:r>
          </a:p>
          <a:p>
            <a:pPr marL="91440" indent="-182880">
              <a:lnSpc>
                <a:spcPct val="110000"/>
              </a:lnSpc>
              <a:spcBef>
                <a:spcPts val="100"/>
              </a:spcBef>
            </a:pPr>
            <a:r>
              <a:rPr lang="en-US" sz="2000" dirty="0" smtClean="0"/>
              <a:t>Relationship Building</a:t>
            </a:r>
          </a:p>
          <a:p>
            <a:pPr marL="91440" indent="-182880">
              <a:lnSpc>
                <a:spcPct val="110000"/>
              </a:lnSpc>
              <a:spcBef>
                <a:spcPts val="100"/>
              </a:spcBef>
            </a:pPr>
            <a:r>
              <a:rPr lang="en-US" sz="2000" dirty="0" smtClean="0"/>
              <a:t>Job search strategies</a:t>
            </a:r>
          </a:p>
        </p:txBody>
      </p:sp>
      <p:sp>
        <p:nvSpPr>
          <p:cNvPr id="27" name="Content Placeholder 5"/>
          <p:cNvSpPr>
            <a:spLocks noGrp="1"/>
          </p:cNvSpPr>
          <p:nvPr>
            <p:ph sz="half" idx="2"/>
          </p:nvPr>
        </p:nvSpPr>
        <p:spPr>
          <a:xfrm>
            <a:off x="7162800" y="2209800"/>
            <a:ext cx="1752600" cy="4267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91440" indent="-182880">
              <a:lnSpc>
                <a:spcPct val="110000"/>
              </a:lnSpc>
              <a:spcBef>
                <a:spcPts val="100"/>
              </a:spcBef>
            </a:pPr>
            <a:r>
              <a:rPr lang="en-US" sz="2000" dirty="0" smtClean="0"/>
              <a:t>Proactive job search strategies</a:t>
            </a:r>
          </a:p>
          <a:p>
            <a:pPr marL="91440" indent="-182880">
              <a:lnSpc>
                <a:spcPct val="110000"/>
              </a:lnSpc>
              <a:spcBef>
                <a:spcPts val="100"/>
              </a:spcBef>
            </a:pPr>
            <a:r>
              <a:rPr lang="en-US" sz="2000" dirty="0" smtClean="0"/>
              <a:t>Networking</a:t>
            </a:r>
          </a:p>
          <a:p>
            <a:pPr marL="91440" indent="-182880">
              <a:lnSpc>
                <a:spcPct val="110000"/>
              </a:lnSpc>
              <a:spcBef>
                <a:spcPts val="100"/>
              </a:spcBef>
            </a:pPr>
            <a:r>
              <a:rPr lang="en-US" sz="2000" dirty="0"/>
              <a:t>U</a:t>
            </a:r>
            <a:r>
              <a:rPr lang="en-US" sz="2000" dirty="0" smtClean="0"/>
              <a:t>pdate resume and cover letter</a:t>
            </a:r>
          </a:p>
          <a:p>
            <a:pPr marL="91440" indent="-182880">
              <a:lnSpc>
                <a:spcPct val="110000"/>
              </a:lnSpc>
              <a:spcBef>
                <a:spcPts val="100"/>
              </a:spcBef>
            </a:pPr>
            <a:r>
              <a:rPr lang="en-US" sz="2000" dirty="0" smtClean="0"/>
              <a:t>Practice Mock Interviews</a:t>
            </a:r>
          </a:p>
          <a:p>
            <a:pPr marL="91440" indent="-182880">
              <a:lnSpc>
                <a:spcPct val="110000"/>
              </a:lnSpc>
              <a:spcBef>
                <a:spcPts val="100"/>
              </a:spcBef>
            </a:pPr>
            <a:r>
              <a:rPr lang="en-US" sz="2000" dirty="0" smtClean="0"/>
              <a:t>Salary Negotiations</a:t>
            </a:r>
          </a:p>
        </p:txBody>
      </p:sp>
    </p:spTree>
    <p:extLst>
      <p:ext uri="{BB962C8B-B14F-4D97-AF65-F5344CB8AC3E}">
        <p14:creationId xmlns:p14="http://schemas.microsoft.com/office/powerpoint/2010/main" val="150929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i="1" dirty="0" smtClean="0">
                <a:solidFill>
                  <a:schemeClr val="tx1"/>
                </a:solidFill>
              </a:rPr>
              <a:t>Self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What is important to me in the world of work?</a:t>
            </a:r>
          </a:p>
          <a:p>
            <a:pPr lvl="0"/>
            <a:r>
              <a:rPr lang="en-US" dirty="0" smtClean="0"/>
              <a:t>How do my personality, values, interests, skills, match with my career interests?</a:t>
            </a:r>
          </a:p>
          <a:p>
            <a:pPr lvl="0"/>
            <a:r>
              <a:rPr lang="en-US" dirty="0" smtClean="0"/>
              <a:t>What is more valuable to me? </a:t>
            </a:r>
          </a:p>
          <a:p>
            <a:pPr lvl="0"/>
            <a:r>
              <a:rPr lang="en-US" dirty="0" smtClean="0"/>
              <a:t>Use Career Assessment to explore personality, values interests and skills</a:t>
            </a:r>
          </a:p>
          <a:p>
            <a:pPr lvl="0"/>
            <a:r>
              <a:rPr lang="en-US" dirty="0" smtClean="0"/>
              <a:t>What classes do I like?</a:t>
            </a:r>
          </a:p>
          <a:p>
            <a:pPr lvl="0"/>
            <a:r>
              <a:rPr lang="en-US" dirty="0" smtClean="0"/>
              <a:t>Speak with a Career Counselor or Academic Advisor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15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i="1" dirty="0" smtClean="0">
                <a:solidFill>
                  <a:schemeClr val="tx1"/>
                </a:solidFill>
              </a:rPr>
              <a:t>Career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3500" dirty="0" smtClean="0"/>
              <a:t>Conduct career exploration using multiple sources (bls.gov, </a:t>
            </a:r>
            <a:r>
              <a:rPr lang="en-US" sz="3500" dirty="0" err="1" smtClean="0"/>
              <a:t>eurkea</a:t>
            </a:r>
            <a:r>
              <a:rPr lang="en-US" sz="3500" dirty="0" smtClean="0"/>
              <a:t>, career cruising)</a:t>
            </a:r>
          </a:p>
          <a:p>
            <a:pPr lvl="0"/>
            <a:r>
              <a:rPr lang="en-US" sz="3500" dirty="0" smtClean="0"/>
              <a:t>Understand multiple career pathways (salary information, educational preparation, training, experience, and industry trends)</a:t>
            </a:r>
          </a:p>
          <a:p>
            <a:pPr lvl="0"/>
            <a:r>
              <a:rPr lang="en-US" sz="3500" dirty="0" smtClean="0"/>
              <a:t>Review job descriptions to improve your understanding of the skills and experience required by employers</a:t>
            </a:r>
          </a:p>
          <a:p>
            <a:pPr lvl="0"/>
            <a:r>
              <a:rPr lang="en-US" sz="3600" dirty="0"/>
              <a:t>Request an informational interview with a professional related to your career interest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26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i="1" dirty="0"/>
              <a:t>Career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Develop short-term and long-term goals</a:t>
            </a:r>
          </a:p>
          <a:p>
            <a:r>
              <a:rPr lang="en-US" dirty="0"/>
              <a:t>Writing down goals and plans</a:t>
            </a:r>
          </a:p>
          <a:p>
            <a:r>
              <a:rPr lang="en-US" dirty="0"/>
              <a:t>Work with a Career Counselor</a:t>
            </a:r>
          </a:p>
          <a:p>
            <a:pPr lvl="0"/>
            <a:r>
              <a:rPr lang="en-US" dirty="0" smtClean="0"/>
              <a:t>Narrow </a:t>
            </a:r>
            <a:r>
              <a:rPr lang="en-US" dirty="0"/>
              <a:t>down to 3 specific job types or </a:t>
            </a:r>
            <a:r>
              <a:rPr lang="en-US" dirty="0" smtClean="0"/>
              <a:t>industries</a:t>
            </a:r>
            <a:endParaRPr lang="en-US" dirty="0"/>
          </a:p>
          <a:p>
            <a:pPr lvl="0"/>
            <a:r>
              <a:rPr lang="en-US" dirty="0"/>
              <a:t>Creating a timeline (getting internship, completing resume &amp; cover letter, prepare for mock-interview)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07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i="1" dirty="0"/>
              <a:t>Experience Your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Obtain a job or an internship related to your career interests</a:t>
            </a:r>
          </a:p>
          <a:p>
            <a:pPr lvl="0"/>
            <a:r>
              <a:rPr lang="en-US" sz="2800" dirty="0"/>
              <a:t>Gain hands-on work experience and skills</a:t>
            </a:r>
          </a:p>
          <a:p>
            <a:pPr lvl="0"/>
            <a:r>
              <a:rPr lang="en-US" sz="2800" dirty="0"/>
              <a:t>Build relationships with employers and mentors (faculty, career counselor, academic advisor, supervisor)</a:t>
            </a:r>
          </a:p>
          <a:p>
            <a:pPr lvl="0"/>
            <a:r>
              <a:rPr lang="en-US" sz="2800" dirty="0"/>
              <a:t>Build job search strategies (networking, career workshops, employer panels, career fairs)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819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i="1" dirty="0"/>
              <a:t>Launch Your 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Build and develop proactive job search strategies</a:t>
            </a:r>
          </a:p>
          <a:p>
            <a:pPr lvl="0"/>
            <a:r>
              <a:rPr lang="en-US" sz="2800" dirty="0"/>
              <a:t>Continue to network with friends, family, faculty, staff, mentors, supervisors</a:t>
            </a:r>
          </a:p>
          <a:p>
            <a:pPr lvl="0"/>
            <a:r>
              <a:rPr lang="en-US" sz="2800" dirty="0"/>
              <a:t>Continue to update resume and cover letter regularly (every few months)</a:t>
            </a:r>
          </a:p>
          <a:p>
            <a:pPr lvl="0"/>
            <a:r>
              <a:rPr lang="en-US" sz="2800" dirty="0"/>
              <a:t>Practice Mock Interviews, Salary Negotiations, professional development, staying current on industry trends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533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</TotalTime>
  <Words>1028</Words>
  <Application>Microsoft Office PowerPoint</Application>
  <PresentationFormat>On-screen Show (4:3)</PresentationFormat>
  <Paragraphs>152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Getting Started: Discover Your Career Interests</vt:lpstr>
      <vt:lpstr>Learning Outcomes</vt:lpstr>
      <vt:lpstr>Agenda</vt:lpstr>
      <vt:lpstr>Career Development Process</vt:lpstr>
      <vt:lpstr>Self Discovery</vt:lpstr>
      <vt:lpstr>Career Research</vt:lpstr>
      <vt:lpstr>Career Planning</vt:lpstr>
      <vt:lpstr>Experience Your Field</vt:lpstr>
      <vt:lpstr>Launch Your Career</vt:lpstr>
      <vt:lpstr>Career Assessments</vt:lpstr>
      <vt:lpstr>Myers-Briggs Type Indicator</vt:lpstr>
      <vt:lpstr>Eureka</vt:lpstr>
      <vt:lpstr>Career Cruising</vt:lpstr>
      <vt:lpstr>How do these assessments help?</vt:lpstr>
      <vt:lpstr>How do these assessments help?</vt:lpstr>
      <vt:lpstr>How do these assessments help?</vt:lpstr>
      <vt:lpstr>PowerPoint Presentation</vt:lpstr>
      <vt:lpstr>PowerPoint Presentation</vt:lpstr>
      <vt:lpstr>Questions?</vt:lpstr>
    </vt:vector>
  </TitlesOfParts>
  <Company>CSU Channel Islands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I Do With My Major??????? Exploring  Career Pathways</dc:title>
  <dc:creator>Administrator</dc:creator>
  <cp:lastModifiedBy>Administrator</cp:lastModifiedBy>
  <cp:revision>31</cp:revision>
  <cp:lastPrinted>2012-08-08T20:32:12Z</cp:lastPrinted>
  <dcterms:created xsi:type="dcterms:W3CDTF">2012-07-27T18:29:19Z</dcterms:created>
  <dcterms:modified xsi:type="dcterms:W3CDTF">2012-09-24T23:20:32Z</dcterms:modified>
</cp:coreProperties>
</file>