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9" r:id="rId5"/>
    <p:sldId id="277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534"/>
    <a:srgbClr val="493F30"/>
    <a:srgbClr val="C91F2B"/>
    <a:srgbClr val="BA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>
        <p:scale>
          <a:sx n="70" d="100"/>
          <a:sy n="70" d="100"/>
        </p:scale>
        <p:origin x="-2730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33" y="0"/>
            <a:ext cx="2886891" cy="1619250"/>
          </a:xfrm>
          <a:prstGeom prst="rect">
            <a:avLst/>
          </a:prstGeom>
        </p:spPr>
      </p:pic>
      <p:pic>
        <p:nvPicPr>
          <p:cNvPr id="3" name="Picture 2" descr="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457700"/>
            <a:ext cx="8039100" cy="1485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24001" y="2156168"/>
            <a:ext cx="5542722" cy="1831858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4203510"/>
            <a:ext cx="5542723" cy="91665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3876" r="1680" b="14584"/>
          <a:stretch/>
        </p:blipFill>
        <p:spPr>
          <a:xfrm>
            <a:off x="12032" y="0"/>
            <a:ext cx="9156031" cy="6845968"/>
          </a:xfrm>
          <a:prstGeom prst="rect">
            <a:avLst/>
          </a:prstGeom>
        </p:spPr>
      </p:pic>
      <p:sp>
        <p:nvSpPr>
          <p:cNvPr id="10" name="Round Single Corner Rectangle 9"/>
          <p:cNvSpPr/>
          <p:nvPr userDrawn="1"/>
        </p:nvSpPr>
        <p:spPr>
          <a:xfrm flipV="1">
            <a:off x="190500" y="1412875"/>
            <a:ext cx="8763000" cy="5334000"/>
          </a:xfrm>
          <a:prstGeom prst="round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7359"/>
          <a:stretch/>
        </p:blipFill>
        <p:spPr>
          <a:xfrm>
            <a:off x="-73467" y="0"/>
            <a:ext cx="9298805" cy="148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47626"/>
            <a:ext cx="846772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2071" y="1695621"/>
            <a:ext cx="8306803" cy="4892503"/>
          </a:xfr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  <a:lvl2pPr>
              <a:defRPr>
                <a:latin typeface="Open Sans Light"/>
                <a:cs typeface="Open Sans Light"/>
              </a:defRPr>
            </a:lvl2pPr>
            <a:lvl3pPr>
              <a:defRPr>
                <a:latin typeface="Open Sans Light"/>
                <a:cs typeface="Open Sans Light"/>
              </a:defRPr>
            </a:lvl3pPr>
            <a:lvl4pPr>
              <a:defRPr>
                <a:latin typeface="Open Sans Light"/>
                <a:cs typeface="Open Sans Light"/>
              </a:defRPr>
            </a:lvl4pPr>
            <a:lvl5pPr>
              <a:defRPr>
                <a:latin typeface="Open Sans Light"/>
                <a:cs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6EC5-A34B-4F89-9682-956987E9E02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56BA-9425-4467-9817-BCC4D40D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24" y="2457793"/>
            <a:ext cx="7286625" cy="1907832"/>
          </a:xfrm>
        </p:spPr>
        <p:txBody>
          <a:bodyPr/>
          <a:lstStyle/>
          <a:p>
            <a:r>
              <a:rPr lang="en-US" b="0" dirty="0" smtClean="0">
                <a:solidFill>
                  <a:srgbClr val="504534"/>
                </a:solidFill>
                <a:latin typeface="Open Sans Semibold"/>
                <a:cs typeface="Open Sans Semibold"/>
              </a:rPr>
              <a:t>Field Experience</a:t>
            </a:r>
            <a:endParaRPr lang="en-US" b="0" dirty="0">
              <a:solidFill>
                <a:srgbClr val="504534"/>
              </a:solidFill>
              <a:latin typeface="Open Sans Semibold"/>
              <a:cs typeface="Open Sans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626" y="4663885"/>
            <a:ext cx="7000874" cy="1130490"/>
          </a:xfrm>
        </p:spPr>
        <p:txBody>
          <a:bodyPr>
            <a:normAutofit/>
          </a:bodyPr>
          <a:lstStyle/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5626" y="6029135"/>
            <a:ext cx="7223124" cy="76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C91F2B"/>
                </a:solidFill>
                <a:latin typeface="Open Sans Light"/>
                <a:cs typeface="Open Sans Light"/>
              </a:rPr>
              <a:t>Presented by: Dana E. Krauss</a:t>
            </a:r>
            <a:endParaRPr lang="en-US" sz="1800" dirty="0">
              <a:solidFill>
                <a:srgbClr val="C91F2B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4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Field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6697" y="1806747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rgbClr val="493F30"/>
                </a:solidFill>
              </a:rPr>
              <a:t>Tie students to a:</a:t>
            </a:r>
          </a:p>
          <a:p>
            <a:pPr lvl="1"/>
            <a:r>
              <a:rPr lang="en-US" dirty="0" smtClean="0">
                <a:solidFill>
                  <a:srgbClr val="493F30"/>
                </a:solidFill>
              </a:rPr>
              <a:t>Course</a:t>
            </a:r>
          </a:p>
          <a:p>
            <a:pPr lvl="1"/>
            <a:r>
              <a:rPr lang="en-US" dirty="0">
                <a:solidFill>
                  <a:srgbClr val="493F30"/>
                </a:solidFill>
              </a:rPr>
              <a:t>F</a:t>
            </a:r>
            <a:r>
              <a:rPr lang="en-US" dirty="0" smtClean="0">
                <a:solidFill>
                  <a:srgbClr val="493F30"/>
                </a:solidFill>
              </a:rPr>
              <a:t>ield experience site (school, hospital, etc.)</a:t>
            </a:r>
          </a:p>
          <a:p>
            <a:pPr lvl="1"/>
            <a:r>
              <a:rPr lang="en-US" dirty="0" smtClean="0">
                <a:solidFill>
                  <a:srgbClr val="493F30"/>
                </a:solidFill>
              </a:rPr>
              <a:t>Preceptor/Cooperating teaching/Mentor</a:t>
            </a:r>
            <a:endParaRPr lang="en-US" dirty="0">
              <a:solidFill>
                <a:srgbClr val="493F30"/>
              </a:solidFill>
            </a:endParaRPr>
          </a:p>
          <a:p>
            <a:r>
              <a:rPr lang="en-US" dirty="0" smtClean="0">
                <a:solidFill>
                  <a:srgbClr val="493F30"/>
                </a:solidFill>
              </a:rPr>
              <a:t>Send students a field experience binder</a:t>
            </a:r>
          </a:p>
          <a:p>
            <a:r>
              <a:rPr lang="en-US" dirty="0" smtClean="0">
                <a:solidFill>
                  <a:srgbClr val="493F30"/>
                </a:solidFill>
              </a:rPr>
              <a:t>Establish a binder work flow from students to their instructor and site supervisor</a:t>
            </a:r>
          </a:p>
          <a:p>
            <a:r>
              <a:rPr lang="en-US" dirty="0" smtClean="0">
                <a:solidFill>
                  <a:srgbClr val="493F30"/>
                </a:solidFill>
              </a:rPr>
              <a:t>Use placements and binder assessments for accreditation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4876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Establishing Field Experience at your university will take time and effort</a:t>
            </a:r>
          </a:p>
          <a:p>
            <a:pPr marL="0" indent="0">
              <a:buNone/>
            </a:pPr>
            <a:endParaRPr lang="en-US" dirty="0" smtClean="0">
              <a:solidFill>
                <a:srgbClr val="504534"/>
              </a:solidFill>
              <a:latin typeface="+mn-lt"/>
            </a:endParaRP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Product Consultants and Administrators work together to configure the module (this process can take several months)</a:t>
            </a:r>
          </a:p>
          <a:p>
            <a:pPr marL="0" indent="0">
              <a:buNone/>
            </a:pPr>
            <a:endParaRPr lang="en-US" dirty="0" smtClean="0">
              <a:solidFill>
                <a:srgbClr val="504534"/>
              </a:solidFill>
              <a:latin typeface="+mn-lt"/>
            </a:endParaRP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Start with a group of Early Implementers before expanding to the entire campus</a:t>
            </a:r>
          </a:p>
        </p:txBody>
      </p:sp>
    </p:spTree>
    <p:extLst>
      <p:ext uri="{BB962C8B-B14F-4D97-AF65-F5344CB8AC3E}">
        <p14:creationId xmlns:p14="http://schemas.microsoft.com/office/powerpoint/2010/main" val="26344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Import data to Tk20</a:t>
            </a:r>
          </a:p>
          <a:p>
            <a:pPr lvl="1"/>
            <a:r>
              <a:rPr lang="en-US" dirty="0" smtClean="0">
                <a:solidFill>
                  <a:srgbClr val="504534"/>
                </a:solidFill>
                <a:latin typeface="+mn-lt"/>
              </a:rPr>
              <a:t>Sites</a:t>
            </a:r>
          </a:p>
          <a:p>
            <a:pPr lvl="1"/>
            <a:r>
              <a:rPr lang="en-US" dirty="0" smtClean="0">
                <a:solidFill>
                  <a:srgbClr val="504534"/>
                </a:solidFill>
                <a:latin typeface="+mn-lt"/>
              </a:rPr>
              <a:t>Site staff</a:t>
            </a:r>
          </a:p>
          <a:p>
            <a:pPr lvl="1"/>
            <a:r>
              <a:rPr lang="en-US" dirty="0" smtClean="0">
                <a:solidFill>
                  <a:srgbClr val="504534"/>
                </a:solidFill>
                <a:latin typeface="+mn-lt"/>
              </a:rPr>
              <a:t>Student placement </a:t>
            </a:r>
            <a:r>
              <a:rPr lang="en-US" dirty="0">
                <a:solidFill>
                  <a:srgbClr val="504534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504534"/>
                </a:solidFill>
                <a:latin typeface="+mn-lt"/>
              </a:rPr>
              <a:t>nfo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Review current process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Establish a work flow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Create the binders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Training students, faculty, and site staff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Implement FE gradually – start small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Assembling help resources</a:t>
            </a:r>
            <a:endParaRPr lang="en-US" dirty="0">
              <a:solidFill>
                <a:srgbClr val="50453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then why should I use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The first few semesters require the most time and effort (because it’s a new process), but </a:t>
            </a:r>
            <a:r>
              <a:rPr lang="en-US" b="1" dirty="0" smtClean="0">
                <a:solidFill>
                  <a:srgbClr val="504534"/>
                </a:solidFill>
                <a:latin typeface="+mn-lt"/>
              </a:rPr>
              <a:t>the more you use it, the more time you save</a:t>
            </a:r>
          </a:p>
          <a:p>
            <a:endParaRPr lang="en-US" dirty="0" smtClean="0">
              <a:solidFill>
                <a:srgbClr val="504534"/>
              </a:solidFill>
              <a:latin typeface="+mn-lt"/>
            </a:endParaRP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Site supervisors can submit their data online</a:t>
            </a:r>
          </a:p>
          <a:p>
            <a:pPr marL="0" indent="0">
              <a:buNone/>
            </a:pPr>
            <a:endParaRPr lang="en-US" dirty="0" smtClean="0">
              <a:solidFill>
                <a:srgbClr val="504534"/>
              </a:solidFill>
              <a:latin typeface="+mn-lt"/>
            </a:endParaRP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Students can reuse artifacts for FE binders in a presentation portfolio</a:t>
            </a:r>
          </a:p>
          <a:p>
            <a:endParaRPr lang="en-US" dirty="0">
              <a:solidFill>
                <a:srgbClr val="504534"/>
              </a:solidFill>
              <a:latin typeface="+mn-lt"/>
            </a:endParaRPr>
          </a:p>
          <a:p>
            <a:r>
              <a:rPr lang="en-US" dirty="0">
                <a:solidFill>
                  <a:srgbClr val="504534"/>
                </a:solidFill>
                <a:latin typeface="+mn-lt"/>
              </a:rPr>
              <a:t>Centralized data collection for accreditation and reporting</a:t>
            </a:r>
          </a:p>
          <a:p>
            <a:endParaRPr lang="en-US" dirty="0">
              <a:solidFill>
                <a:srgbClr val="50453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9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Two Next Generation Reports!</a:t>
            </a:r>
          </a:p>
          <a:p>
            <a:r>
              <a:rPr lang="en-US" dirty="0" smtClean="0">
                <a:solidFill>
                  <a:srgbClr val="504534"/>
                </a:solidFill>
                <a:latin typeface="+mn-lt"/>
              </a:rPr>
              <a:t>Located inside of the Field Experience Tab</a:t>
            </a:r>
          </a:p>
          <a:p>
            <a:pPr lvl="1"/>
            <a:r>
              <a:rPr lang="en-US" sz="2400" dirty="0" smtClean="0">
                <a:solidFill>
                  <a:srgbClr val="504534"/>
                </a:solidFill>
                <a:latin typeface="+mn-lt"/>
              </a:rPr>
              <a:t>Side Menu &gt; Reports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rgbClr val="504534"/>
              </a:solidFill>
              <a:latin typeface="+mn-lt"/>
            </a:endParaRPr>
          </a:p>
          <a:p>
            <a:r>
              <a:rPr lang="en-US" dirty="0">
                <a:solidFill>
                  <a:srgbClr val="504534"/>
                </a:solidFill>
                <a:latin typeface="+mn-lt"/>
              </a:rPr>
              <a:t>Field Experience 001</a:t>
            </a:r>
            <a:r>
              <a:rPr lang="en-US" dirty="0" smtClean="0">
                <a:solidFill>
                  <a:srgbClr val="504534"/>
                </a:solidFill>
                <a:latin typeface="+mn-lt"/>
              </a:rPr>
              <a:t>: Student </a:t>
            </a:r>
            <a:r>
              <a:rPr lang="en-US" dirty="0">
                <a:solidFill>
                  <a:srgbClr val="504534"/>
                </a:solidFill>
                <a:latin typeface="+mn-lt"/>
              </a:rPr>
              <a:t>Artifacts </a:t>
            </a:r>
            <a:r>
              <a:rPr lang="en-US" dirty="0" smtClean="0">
                <a:solidFill>
                  <a:srgbClr val="504534"/>
                </a:solidFill>
                <a:latin typeface="+mn-lt"/>
              </a:rPr>
              <a:t>Report</a:t>
            </a:r>
          </a:p>
          <a:p>
            <a:r>
              <a:rPr lang="en-US" dirty="0">
                <a:solidFill>
                  <a:srgbClr val="504534"/>
                </a:solidFill>
                <a:latin typeface="+mn-lt"/>
              </a:rPr>
              <a:t>Field Experience 002</a:t>
            </a:r>
            <a:r>
              <a:rPr lang="en-US" dirty="0" smtClean="0">
                <a:solidFill>
                  <a:srgbClr val="504534"/>
                </a:solidFill>
                <a:latin typeface="+mn-lt"/>
              </a:rPr>
              <a:t>: Student </a:t>
            </a:r>
            <a:r>
              <a:rPr lang="en-US" dirty="0">
                <a:solidFill>
                  <a:srgbClr val="504534"/>
                </a:solidFill>
                <a:latin typeface="+mn-lt"/>
              </a:rPr>
              <a:t>Field Assessment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20_powerpoint-vs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tk20_powerpoint-vs3</Template>
  <TotalTime>111</TotalTime>
  <Words>237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tk20_powerpoint-vs3</vt:lpstr>
      <vt:lpstr>Field Experience</vt:lpstr>
      <vt:lpstr>When to use Field Experience</vt:lpstr>
      <vt:lpstr>Getting Ready</vt:lpstr>
      <vt:lpstr>Considerations</vt:lpstr>
      <vt:lpstr>…but then why should I use it?</vt:lpstr>
      <vt:lpstr>Reports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headline text</dc:title>
  <dc:creator>Tk20</dc:creator>
  <cp:lastModifiedBy>Administrator</cp:lastModifiedBy>
  <cp:revision>27</cp:revision>
  <dcterms:created xsi:type="dcterms:W3CDTF">2013-08-26T15:10:25Z</dcterms:created>
  <dcterms:modified xsi:type="dcterms:W3CDTF">2014-03-06T17:59:57Z</dcterms:modified>
</cp:coreProperties>
</file>