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52" r:id="rId2"/>
    <p:sldId id="261" r:id="rId3"/>
    <p:sldId id="333" r:id="rId4"/>
    <p:sldId id="263" r:id="rId5"/>
    <p:sldId id="277" r:id="rId6"/>
    <p:sldId id="285" r:id="rId7"/>
    <p:sldId id="338" r:id="rId8"/>
    <p:sldId id="339" r:id="rId9"/>
    <p:sldId id="295" r:id="rId10"/>
    <p:sldId id="296" r:id="rId11"/>
    <p:sldId id="346" r:id="rId12"/>
    <p:sldId id="341" r:id="rId13"/>
    <p:sldId id="305" r:id="rId14"/>
    <p:sldId id="306" r:id="rId15"/>
    <p:sldId id="307" r:id="rId16"/>
    <p:sldId id="318" r:id="rId17"/>
    <p:sldId id="348" r:id="rId18"/>
    <p:sldId id="353" r:id="rId19"/>
    <p:sldId id="354" r:id="rId20"/>
    <p:sldId id="262" r:id="rId21"/>
    <p:sldId id="362" r:id="rId22"/>
    <p:sldId id="363" r:id="rId23"/>
    <p:sldId id="355" r:id="rId24"/>
    <p:sldId id="356" r:id="rId25"/>
    <p:sldId id="357" r:id="rId26"/>
    <p:sldId id="358" r:id="rId27"/>
    <p:sldId id="360" r:id="rId28"/>
    <p:sldId id="364" r:id="rId29"/>
    <p:sldId id="36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varScale="1">
        <p:scale>
          <a:sx n="82" d="100"/>
          <a:sy n="82" d="100"/>
        </p:scale>
        <p:origin x="-15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665081-E094-4A20-8A9C-160C8494136B}" type="datetimeFigureOut">
              <a:rPr lang="en-US" smtClean="0"/>
              <a:pPr/>
              <a:t>4/19/2012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FAD586-1189-4160-9590-5CE238ECDDF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17</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20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FAD586-1189-4160-9590-5CE238ECDDFC}"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5D7A73-76B1-4500-8952-3B2B2587B05F}" type="datetimeFigureOut">
              <a:rPr lang="en-US" smtClean="0"/>
              <a:pPr/>
              <a:t>4/19/2012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A6366B-1F03-4973-8611-DCD27CBC91D1}"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D7A73-76B1-4500-8952-3B2B2587B05F}" type="datetimeFigureOut">
              <a:rPr lang="en-US" smtClean="0"/>
              <a:pPr/>
              <a:t>4/19/2012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6366B-1F03-4973-8611-DCD27CBC91D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 of the Park </a:t>
            </a:r>
            <a:br>
              <a:rPr lang="en-US" dirty="0" smtClean="0"/>
            </a:br>
            <a:r>
              <a:rPr lang="en-US" dirty="0" smtClean="0"/>
              <a:t>October 2011</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Quick Tour</a:t>
            </a:r>
          </a:p>
          <a:p>
            <a:r>
              <a:rPr lang="en-US" dirty="0" smtClean="0"/>
              <a:t>Land Acquisition – Initial Focus</a:t>
            </a:r>
          </a:p>
          <a:p>
            <a:r>
              <a:rPr lang="en-US" dirty="0" smtClean="0"/>
              <a:t>Formation of the Park Committee</a:t>
            </a:r>
          </a:p>
          <a:p>
            <a:r>
              <a:rPr lang="en-US" dirty="0" smtClean="0"/>
              <a:t>Addressing Immediate Issues</a:t>
            </a:r>
          </a:p>
          <a:p>
            <a:r>
              <a:rPr lang="en-US" dirty="0" smtClean="0"/>
              <a:t>Long term planning</a:t>
            </a:r>
          </a:p>
          <a:p>
            <a:pPr lvl="1"/>
            <a:r>
              <a:rPr lang="en-US" dirty="0" smtClean="0"/>
              <a:t>CI Strategic Plan</a:t>
            </a:r>
          </a:p>
          <a:p>
            <a:r>
              <a:rPr lang="en-US" dirty="0" smtClean="0"/>
              <a:t>Policy</a:t>
            </a:r>
          </a:p>
          <a:p>
            <a:r>
              <a:rPr lang="en-US" dirty="0" smtClean="0"/>
              <a:t>The Park Master Plan Committee Now </a:t>
            </a:r>
          </a:p>
          <a:p>
            <a:r>
              <a:rPr lang="en-US" dirty="0" smtClean="0"/>
              <a:t>Next Steps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2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02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02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57.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5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58.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70.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042.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 Program Focus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Native Habitat Program</a:t>
            </a:r>
          </a:p>
          <a:p>
            <a:pPr lvl="1"/>
            <a:r>
              <a:rPr lang="en-US" dirty="0" smtClean="0"/>
              <a:t>Preservation </a:t>
            </a:r>
          </a:p>
          <a:p>
            <a:pPr lvl="1"/>
            <a:r>
              <a:rPr lang="en-US" dirty="0" smtClean="0"/>
              <a:t>Research</a:t>
            </a:r>
          </a:p>
          <a:p>
            <a:pPr lvl="1"/>
            <a:r>
              <a:rPr lang="en-US" dirty="0" smtClean="0"/>
              <a:t>Wetlands restoration</a:t>
            </a:r>
          </a:p>
          <a:p>
            <a:r>
              <a:rPr lang="en-US" dirty="0" smtClean="0"/>
              <a:t>Trailhead &amp; Hiking Trails</a:t>
            </a:r>
          </a:p>
          <a:p>
            <a:pPr lvl="1"/>
            <a:r>
              <a:rPr lang="en-US" dirty="0" smtClean="0"/>
              <a:t>Develop</a:t>
            </a:r>
          </a:p>
          <a:p>
            <a:pPr lvl="1"/>
            <a:r>
              <a:rPr lang="en-US" dirty="0" smtClean="0"/>
              <a:t>Connect</a:t>
            </a:r>
          </a:p>
          <a:p>
            <a:r>
              <a:rPr lang="en-US" dirty="0" smtClean="0"/>
              <a:t>Open Space</a:t>
            </a:r>
          </a:p>
          <a:p>
            <a:pPr lvl="1"/>
            <a:r>
              <a:rPr lang="en-US" dirty="0" smtClean="0"/>
              <a:t>Preserve</a:t>
            </a:r>
          </a:p>
          <a:p>
            <a:pPr lvl="1"/>
            <a:r>
              <a:rPr lang="en-US" dirty="0" smtClean="0"/>
              <a:t>Maintain accessibility for all</a:t>
            </a:r>
          </a:p>
          <a:p>
            <a:pPr lvl="1"/>
            <a:r>
              <a:rPr lang="en-US" dirty="0" smtClean="0"/>
              <a:t>Program </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Park Master Plan Committee</a:t>
            </a:r>
            <a:endParaRPr lang="en-US" dirty="0"/>
          </a:p>
        </p:txBody>
      </p:sp>
      <p:sp>
        <p:nvSpPr>
          <p:cNvPr id="3" name="Content Placeholder 2"/>
          <p:cNvSpPr>
            <a:spLocks noGrp="1"/>
          </p:cNvSpPr>
          <p:nvPr>
            <p:ph idx="1"/>
          </p:nvPr>
        </p:nvSpPr>
        <p:spPr/>
        <p:txBody>
          <a:bodyPr>
            <a:normAutofit fontScale="85000" lnSpcReduction="20000"/>
          </a:bodyPr>
          <a:lstStyle/>
          <a:p>
            <a:r>
              <a:rPr lang="en-US" u="sng" dirty="0" smtClean="0"/>
              <a:t>Purpose</a:t>
            </a:r>
            <a:r>
              <a:rPr lang="en-US" dirty="0" smtClean="0"/>
              <a:t>:  The committee will discuss and make recommendations for a Master Plan that reflects the University’s Strategic Plan, particularly as it relates to Environmental Sustainability and to develop curricular and co-curricular programs for University and community use and recreation.  Additionally the committee will research, discuss, and make recommendations which will lead to the development of operational procedures, processes, and fees related to use of the newly acquired property. The committee will identify those items which require immediate operational consideration and resolution.</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hibit A. Map of Proposed Property Acquisition (Color with label0_Page_1_Image_0001.TIF"/>
          <p:cNvPicPr>
            <a:picLocks noChangeAspect="1"/>
          </p:cNvPicPr>
          <p:nvPr/>
        </p:nvPicPr>
        <p:blipFill>
          <a:blip r:embed="rId3"/>
          <a:stretch>
            <a:fillRect/>
          </a:stretch>
        </p:blipFill>
        <p:spPr>
          <a:xfrm>
            <a:off x="79680" y="0"/>
            <a:ext cx="8984639"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hibit D. Map of Improvements (Color with label).tif"/>
          <p:cNvPicPr>
            <a:picLocks noChangeAspect="1"/>
          </p:cNvPicPr>
          <p:nvPr/>
        </p:nvPicPr>
        <p:blipFill>
          <a:blip r:embed="rId3" cstate="print"/>
          <a:stretch>
            <a:fillRect/>
          </a:stretch>
        </p:blipFill>
        <p:spPr>
          <a:xfrm>
            <a:off x="0" y="470647"/>
            <a:ext cx="9144000" cy="591670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Provisional Park Rules Oct. 2010</a:t>
            </a:r>
            <a:endParaRPr lang="en-US" sz="2800" dirty="0"/>
          </a:p>
        </p:txBody>
      </p:sp>
      <p:sp>
        <p:nvSpPr>
          <p:cNvPr id="3" name="Content Placeholder 2"/>
          <p:cNvSpPr>
            <a:spLocks noGrp="1"/>
          </p:cNvSpPr>
          <p:nvPr>
            <p:ph idx="1"/>
          </p:nvPr>
        </p:nvSpPr>
        <p:spPr>
          <a:xfrm>
            <a:off x="457200" y="1219200"/>
            <a:ext cx="8229600" cy="4906963"/>
          </a:xfrm>
        </p:spPr>
        <p:txBody>
          <a:bodyPr>
            <a:normAutofit fontScale="25000" lnSpcReduction="20000"/>
          </a:bodyPr>
          <a:lstStyle/>
          <a:p>
            <a:r>
              <a:rPr lang="en-US" sz="4000" dirty="0" smtClean="0"/>
              <a:t> PROVISIONAL PARK RULES </a:t>
            </a:r>
          </a:p>
          <a:p>
            <a:r>
              <a:rPr lang="en-US" sz="4000" dirty="0" smtClean="0"/>
              <a:t>OCTOBER 2010 </a:t>
            </a:r>
          </a:p>
          <a:p>
            <a:r>
              <a:rPr lang="en-US" sz="4000" dirty="0" smtClean="0"/>
              <a:t>The Channel Islands Park is a regional educational and recreation area owned and operated by California State University Channel Islands (CI). As an extension of the academic campus, the Park embraces the mission, values and objectives of CI. The purpose of the Park is to provide educational and recreational opportunities open to all through habitat restoration activities, maintenance of open spaces, and development of ecological, cultural, and recreational facilities and programs. </a:t>
            </a:r>
          </a:p>
          <a:p>
            <a:r>
              <a:rPr lang="en-US" sz="4000" b="1" dirty="0" smtClean="0"/>
              <a:t>Park Open Hours and Access </a:t>
            </a:r>
          </a:p>
          <a:p>
            <a:r>
              <a:rPr lang="en-US" sz="4000" dirty="0" smtClean="0"/>
              <a:t>The Park is generally open and accessible seven days a week from sunrise to sunset with the following exceptions: </a:t>
            </a:r>
          </a:p>
          <a:p>
            <a:r>
              <a:rPr lang="en-US" sz="4000" dirty="0" smtClean="0"/>
              <a:t>• Access to some or all sections of the Park and its trails may be restricted as a result of a public safety concern, inclement weather, or planned events; </a:t>
            </a:r>
          </a:p>
          <a:p>
            <a:r>
              <a:rPr lang="en-US" sz="4000" dirty="0" smtClean="0"/>
              <a:t>• No person shall enter areas restricted or closed for restoration or research projects, or any other area, as indicated by posted signs, fences, gates, or other barriers, </a:t>
            </a:r>
          </a:p>
          <a:p>
            <a:r>
              <a:rPr lang="en-US" sz="4000" dirty="0" smtClean="0"/>
              <a:t>except through the express written permission of the University. </a:t>
            </a:r>
          </a:p>
          <a:p>
            <a:r>
              <a:rPr lang="en-US" sz="4000" b="1" dirty="0" smtClean="0"/>
              <a:t>General Rules and Guidelines </a:t>
            </a:r>
          </a:p>
          <a:p>
            <a:r>
              <a:rPr lang="en-US" sz="4000" dirty="0" smtClean="0"/>
              <a:t>• Comply and conform to established CI rules and any applicable municipal government ordinances and requirements now in force, all of which are subject </a:t>
            </a:r>
          </a:p>
          <a:p>
            <a:r>
              <a:rPr lang="en-US" sz="4000" dirty="0" smtClean="0"/>
              <a:t>to revision from time to time. </a:t>
            </a:r>
          </a:p>
          <a:p>
            <a:r>
              <a:rPr lang="en-US" sz="4000" dirty="0" smtClean="0"/>
              <a:t>• Observe park boundaries by staying within them and avoiding adjacent private property. </a:t>
            </a:r>
          </a:p>
          <a:p>
            <a:r>
              <a:rPr lang="en-US" sz="4000" dirty="0" smtClean="0"/>
              <a:t>• Stay on designated trails. Avoid trampling vegetation. Never shortcut switchbacks. </a:t>
            </a:r>
          </a:p>
          <a:p>
            <a:r>
              <a:rPr lang="en-US" sz="4000" dirty="0" smtClean="0"/>
              <a:t>• Do not disturb plants, animals, or habitat in the Park. </a:t>
            </a:r>
          </a:p>
          <a:p>
            <a:r>
              <a:rPr lang="en-US" sz="4000" dirty="0" smtClean="0"/>
              <a:t>• Pack litter out or use trash receptacles if available. </a:t>
            </a:r>
          </a:p>
          <a:p>
            <a:r>
              <a:rPr lang="en-US" sz="4000" b="1" dirty="0" smtClean="0"/>
              <a:t>Currently Approved Recreational Activities in the Park Include: </a:t>
            </a:r>
          </a:p>
          <a:p>
            <a:r>
              <a:rPr lang="en-US" sz="4000" b="1" dirty="0" smtClean="0"/>
              <a:t>• Hikers: Be alert and courteous. Yield to bicycles and equestrians. </a:t>
            </a:r>
          </a:p>
          <a:p>
            <a:r>
              <a:rPr lang="en-US" sz="4000" b="1" dirty="0" smtClean="0"/>
              <a:t>• Bicyclists: Always control your speed. Be cautious and maintain a safe distance from hikers. Use caution and yield to equestrians: stop completely as you approach </a:t>
            </a:r>
          </a:p>
          <a:p>
            <a:r>
              <a:rPr lang="en-US" sz="4000" dirty="0" smtClean="0"/>
              <a:t>equestrians from either direction, calmly announce your presence; and seek approval to proceed. Once acknowledged, pass cautiously. </a:t>
            </a:r>
          </a:p>
          <a:p>
            <a:r>
              <a:rPr lang="en-US" sz="4000" b="1" dirty="0" smtClean="0"/>
              <a:t>• Equestrians: Always control your steed. Exercise extreme care around other trail users. </a:t>
            </a:r>
          </a:p>
          <a:p>
            <a:r>
              <a:rPr lang="en-US" sz="4000" b="1" dirty="0" smtClean="0"/>
              <a:t>• Dogs: Restrain and control pets on a leash no longer than six feet in length at all times. Pick up after your pe </a:t>
            </a:r>
          </a:p>
          <a:p>
            <a:r>
              <a:rPr lang="en-US" sz="4000" b="1" dirty="0" smtClean="0"/>
              <a:t>THERE IS THE </a:t>
            </a:r>
            <a:r>
              <a:rPr lang="en-US" sz="4000" b="1" i="1" u="sng" dirty="0" smtClean="0"/>
              <a:t>POTENTIAL TO ENCOUNTER WILD ANIMALS </a:t>
            </a:r>
          </a:p>
          <a:p>
            <a:r>
              <a:rPr lang="en-US" sz="4000" dirty="0" smtClean="0"/>
              <a:t>• COYOTES </a:t>
            </a:r>
          </a:p>
          <a:p>
            <a:r>
              <a:rPr lang="en-US" sz="4000" dirty="0" smtClean="0"/>
              <a:t>• RATTLESNAKES </a:t>
            </a:r>
          </a:p>
          <a:p>
            <a:r>
              <a:rPr lang="en-US" sz="4000" dirty="0" smtClean="0"/>
              <a:t>• MOUNTAIN LIONS </a:t>
            </a:r>
          </a:p>
          <a:p>
            <a:r>
              <a:rPr lang="en-US" sz="4000" dirty="0" smtClean="0"/>
              <a:t>• POISON OAK IS PRESENT </a:t>
            </a:r>
            <a:endParaRPr lang="en-US" sz="4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Considerations</a:t>
            </a:r>
            <a:endParaRPr lang="en-US" dirty="0"/>
          </a:p>
        </p:txBody>
      </p:sp>
      <p:sp>
        <p:nvSpPr>
          <p:cNvPr id="3" name="Content Placeholder 2"/>
          <p:cNvSpPr>
            <a:spLocks noGrp="1"/>
          </p:cNvSpPr>
          <p:nvPr>
            <p:ph idx="1"/>
          </p:nvPr>
        </p:nvSpPr>
        <p:spPr/>
        <p:txBody>
          <a:bodyPr>
            <a:normAutofit fontScale="70000" lnSpcReduction="20000"/>
          </a:bodyPr>
          <a:lstStyle/>
          <a:p>
            <a:pPr>
              <a:buNone/>
            </a:pPr>
            <a:r>
              <a:rPr lang="en-US" u="sng" dirty="0" smtClean="0"/>
              <a:t>Existing policies: </a:t>
            </a:r>
          </a:p>
          <a:p>
            <a:r>
              <a:rPr lang="en-US" dirty="0" smtClean="0"/>
              <a:t>Policy on Use of Facilities</a:t>
            </a:r>
          </a:p>
          <a:p>
            <a:r>
              <a:rPr lang="en-US" dirty="0" smtClean="0"/>
              <a:t>Policy on Parking and Traffic</a:t>
            </a:r>
          </a:p>
          <a:p>
            <a:r>
              <a:rPr lang="en-US" dirty="0" smtClean="0"/>
              <a:t>Policy on Acquisition/Artwork, Antiquities and Artifacts</a:t>
            </a:r>
          </a:p>
          <a:p>
            <a:r>
              <a:rPr lang="en-US" dirty="0" smtClean="0"/>
              <a:t>Policy on Alcohol</a:t>
            </a:r>
          </a:p>
          <a:p>
            <a:r>
              <a:rPr lang="en-US" dirty="0" smtClean="0"/>
              <a:t>Policy on the University Calendar of Events</a:t>
            </a:r>
          </a:p>
          <a:p>
            <a:r>
              <a:rPr lang="en-US" dirty="0" smtClean="0"/>
              <a:t>Policy on Pre-Approval of Institutional Grant Proposals</a:t>
            </a:r>
          </a:p>
          <a:p>
            <a:r>
              <a:rPr lang="en-US" dirty="0" smtClean="0"/>
              <a:t>Policy on  Postings and Signage</a:t>
            </a:r>
          </a:p>
          <a:p>
            <a:r>
              <a:rPr lang="en-US" dirty="0" smtClean="0"/>
              <a:t>Policy on Chargebacks</a:t>
            </a:r>
          </a:p>
          <a:p>
            <a:r>
              <a:rPr lang="en-US" dirty="0" smtClean="0"/>
              <a:t>Policy on Animal Control</a:t>
            </a:r>
          </a:p>
          <a:p>
            <a:r>
              <a:rPr lang="en-US" dirty="0" smtClean="0"/>
              <a:t>Policy on Firearms </a:t>
            </a:r>
          </a:p>
          <a:p>
            <a:pPr>
              <a:buNone/>
            </a:pPr>
            <a:r>
              <a:rPr lang="en-US" dirty="0" smtClean="0"/>
              <a:t>Policy needs: To be determined.  </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a:xfrm>
            <a:off x="457200" y="1219200"/>
            <a:ext cx="8229600" cy="4906963"/>
          </a:xfrm>
        </p:spPr>
        <p:txBody>
          <a:bodyPr>
            <a:normAutofit fontScale="70000" lnSpcReduction="20000"/>
          </a:bodyPr>
          <a:lstStyle/>
          <a:p>
            <a:pPr lvl="0"/>
            <a:r>
              <a:rPr lang="en-US" dirty="0" smtClean="0"/>
              <a:t>Develop a Park Master Plan </a:t>
            </a:r>
          </a:p>
          <a:p>
            <a:pPr lvl="0">
              <a:buNone/>
            </a:pPr>
            <a:r>
              <a:rPr lang="en-US" dirty="0" smtClean="0"/>
              <a:t>		Include trail head access to other regional trail systems, 	curricular and co-curricular programming elements, 	sustainability  Efforts, long term development plans, 	operational issues, and 	interface with the community.</a:t>
            </a:r>
          </a:p>
          <a:p>
            <a:pPr lvl="0">
              <a:buNone/>
            </a:pPr>
            <a:endParaRPr lang="en-US" dirty="0" smtClean="0"/>
          </a:p>
          <a:p>
            <a:pPr lvl="0"/>
            <a:r>
              <a:rPr lang="en-US" dirty="0" smtClean="0"/>
              <a:t>“Public Use” </a:t>
            </a:r>
          </a:p>
          <a:p>
            <a:pPr lvl="1">
              <a:buNone/>
            </a:pPr>
            <a:r>
              <a:rPr lang="en-US" dirty="0" smtClean="0"/>
              <a:t>		Recommend guidelines for governance mindful of the mandate the 	property be a park in perpetuity. Consider access, fees, existing and 	future  uses, promotions, fundraisers, regional uses, allied agency 	use, and the impacts various uses have on the project and the role of 	the university as 	the steward of the property.   </a:t>
            </a:r>
          </a:p>
          <a:p>
            <a:pPr lvl="1">
              <a:buNone/>
            </a:pPr>
            <a:endParaRPr lang="en-US" dirty="0" smtClean="0"/>
          </a:p>
          <a:p>
            <a:pPr lvl="0"/>
            <a:r>
              <a:rPr lang="en-US" dirty="0" smtClean="0"/>
              <a:t>Events and Facilities Committee’s (EFC) </a:t>
            </a:r>
          </a:p>
          <a:p>
            <a:pPr lvl="1">
              <a:buNone/>
            </a:pPr>
            <a:r>
              <a:rPr lang="en-US" dirty="0" smtClean="0"/>
              <a:t>		Consider the current process and determine if changes are necessary 	to include park use within that process.   </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Continued</a:t>
            </a:r>
            <a:endParaRPr lang="en-US" dirty="0"/>
          </a:p>
        </p:txBody>
      </p:sp>
      <p:sp>
        <p:nvSpPr>
          <p:cNvPr id="3" name="Content Placeholder 2"/>
          <p:cNvSpPr>
            <a:spLocks noGrp="1"/>
          </p:cNvSpPr>
          <p:nvPr>
            <p:ph idx="1"/>
          </p:nvPr>
        </p:nvSpPr>
        <p:spPr/>
        <p:txBody>
          <a:bodyPr>
            <a:noAutofit/>
          </a:bodyPr>
          <a:lstStyle/>
          <a:p>
            <a:pPr lvl="0"/>
            <a:r>
              <a:rPr lang="en-US" sz="2800" dirty="0" smtClean="0"/>
              <a:t>Calleguas Creek - Issues to consider treatment/non-treatment, history of dredging, wildlife corridors, safety precautions/concerns, the bridge.  </a:t>
            </a:r>
          </a:p>
          <a:p>
            <a:pPr lvl="0"/>
            <a:r>
              <a:rPr lang="en-US" sz="2800" dirty="0" smtClean="0"/>
              <a:t>Park Structures. Research history, make recommendations about preservation and/or demolition.</a:t>
            </a:r>
          </a:p>
          <a:p>
            <a:pPr lvl="0"/>
            <a:r>
              <a:rPr lang="en-US" sz="2800" dirty="0" smtClean="0"/>
              <a:t>Sources of Funding –Identify.  </a:t>
            </a:r>
          </a:p>
          <a:p>
            <a:pPr lvl="0"/>
            <a:r>
              <a:rPr lang="en-US" sz="2800" dirty="0" smtClean="0"/>
              <a:t>Policy &amp; Agreements – Development (Inter-agency, facilities use, MOUs including in-kind agreements,  basic terms of agreements)  </a:t>
            </a:r>
            <a:endParaRPr lang="en-US"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Faculty Task Force Report </a:t>
            </a:r>
            <a:r>
              <a:rPr lang="en-US" sz="2400" dirty="0" smtClean="0"/>
              <a:t>(June 2010)</a:t>
            </a:r>
            <a:endParaRPr lang="en-US" sz="2400" dirty="0"/>
          </a:p>
        </p:txBody>
      </p:sp>
      <p:sp>
        <p:nvSpPr>
          <p:cNvPr id="4" name="Content Placeholder 3"/>
          <p:cNvSpPr>
            <a:spLocks noGrp="1"/>
          </p:cNvSpPr>
          <p:nvPr>
            <p:ph sz="half" idx="1"/>
          </p:nvPr>
        </p:nvSpPr>
        <p:spPr/>
        <p:txBody>
          <a:bodyPr>
            <a:normAutofit fontScale="32500" lnSpcReduction="20000"/>
          </a:bodyPr>
          <a:lstStyle/>
          <a:p>
            <a:pPr>
              <a:buNone/>
            </a:pPr>
            <a:r>
              <a:rPr lang="en-US" dirty="0" smtClean="0"/>
              <a:t>Anthropology</a:t>
            </a:r>
          </a:p>
          <a:p>
            <a:r>
              <a:rPr lang="en-US" dirty="0" smtClean="0"/>
              <a:t>ANTH 105: Introduction to Archaeology</a:t>
            </a:r>
          </a:p>
          <a:p>
            <a:pPr>
              <a:buNone/>
            </a:pPr>
            <a:r>
              <a:rPr lang="en-US" dirty="0" smtClean="0"/>
              <a:t>	ANTH 377: Archaeology Method &amp; Theory</a:t>
            </a:r>
          </a:p>
          <a:p>
            <a:pPr>
              <a:buNone/>
            </a:pPr>
            <a:r>
              <a:rPr lang="en-US" dirty="0" smtClean="0"/>
              <a:t>	ANTH 323: Native Americans of CA.prior to the 1850s</a:t>
            </a:r>
          </a:p>
          <a:p>
            <a:pPr>
              <a:buNone/>
            </a:pPr>
            <a:r>
              <a:rPr lang="en-US" dirty="0" smtClean="0"/>
              <a:t>	UNIV 498: Faculty- Student Collaborative Research</a:t>
            </a:r>
          </a:p>
          <a:p>
            <a:pPr>
              <a:buNone/>
            </a:pPr>
            <a:endParaRPr lang="en-US" dirty="0" smtClean="0"/>
          </a:p>
          <a:p>
            <a:pPr>
              <a:buNone/>
            </a:pPr>
            <a:r>
              <a:rPr lang="en-US" dirty="0" smtClean="0"/>
              <a:t>Biology</a:t>
            </a:r>
          </a:p>
          <a:p>
            <a:r>
              <a:rPr lang="en-US" dirty="0" smtClean="0"/>
              <a:t>BIOL 407: Behavioral Ecology </a:t>
            </a:r>
          </a:p>
          <a:p>
            <a:r>
              <a:rPr lang="en-US" dirty="0" smtClean="0"/>
              <a:t>BIOL 433: Ecology</a:t>
            </a:r>
          </a:p>
          <a:p>
            <a:r>
              <a:rPr lang="en-US" dirty="0" smtClean="0"/>
              <a:t>To be developed:</a:t>
            </a:r>
          </a:p>
          <a:p>
            <a:r>
              <a:rPr lang="en-US" dirty="0" smtClean="0"/>
              <a:t>	Entomology</a:t>
            </a:r>
          </a:p>
          <a:p>
            <a:r>
              <a:rPr lang="en-US" dirty="0" smtClean="0"/>
              <a:t>	Analysis of Ecological Communities</a:t>
            </a:r>
          </a:p>
          <a:p>
            <a:pPr>
              <a:buNone/>
            </a:pPr>
            <a:endParaRPr lang="en-US" dirty="0" smtClean="0"/>
          </a:p>
          <a:p>
            <a:pPr>
              <a:buNone/>
            </a:pPr>
            <a:r>
              <a:rPr lang="en-US" dirty="0" smtClean="0"/>
              <a:t>Chemistry</a:t>
            </a:r>
          </a:p>
          <a:p>
            <a:r>
              <a:rPr lang="en-US" dirty="0" smtClean="0"/>
              <a:t>CHEM 101: Chemistry and the Environment</a:t>
            </a:r>
          </a:p>
          <a:p>
            <a:r>
              <a:rPr lang="en-US" dirty="0" smtClean="0"/>
              <a:t>CHEM 250/251: Quantitative Analysis</a:t>
            </a:r>
          </a:p>
          <a:p>
            <a:r>
              <a:rPr lang="en-US" dirty="0" smtClean="0"/>
              <a:t>CHEM 301/302: Environmental Chemistry</a:t>
            </a:r>
          </a:p>
          <a:p>
            <a:r>
              <a:rPr lang="en-US" dirty="0" smtClean="0"/>
              <a:t>CHEM 311/312: Organic Chemistry I</a:t>
            </a:r>
          </a:p>
          <a:p>
            <a:pPr>
              <a:buNone/>
            </a:pPr>
            <a:r>
              <a:rPr lang="en-US" dirty="0" smtClean="0"/>
              <a:t>	CHEM 450: Instrumental Analysis</a:t>
            </a:r>
          </a:p>
          <a:p>
            <a:r>
              <a:rPr lang="en-US" dirty="0" smtClean="0"/>
              <a:t>CHEM 460: Biochemistry I</a:t>
            </a:r>
          </a:p>
          <a:p>
            <a:r>
              <a:rPr lang="en-US" dirty="0" smtClean="0"/>
              <a:t>	</a:t>
            </a:r>
          </a:p>
          <a:p>
            <a:pPr>
              <a:buNone/>
            </a:pPr>
            <a:r>
              <a:rPr lang="en-US" dirty="0" smtClean="0"/>
              <a:t>Communication</a:t>
            </a:r>
          </a:p>
          <a:p>
            <a:r>
              <a:rPr lang="en-US" dirty="0" smtClean="0"/>
              <a:t>COMM 443: Environmental Communication</a:t>
            </a:r>
          </a:p>
          <a:p>
            <a:r>
              <a:rPr lang="en-US" dirty="0" smtClean="0"/>
              <a:t>COMM 450: Environmental Conflict Resolution</a:t>
            </a:r>
            <a:endParaRPr lang="en-US" dirty="0"/>
          </a:p>
        </p:txBody>
      </p:sp>
      <p:sp>
        <p:nvSpPr>
          <p:cNvPr id="5" name="Content Placeholder 4"/>
          <p:cNvSpPr>
            <a:spLocks noGrp="1"/>
          </p:cNvSpPr>
          <p:nvPr>
            <p:ph sz="half" idx="2"/>
          </p:nvPr>
        </p:nvSpPr>
        <p:spPr/>
        <p:txBody>
          <a:bodyPr>
            <a:normAutofit fontScale="32500" lnSpcReduction="20000"/>
          </a:bodyPr>
          <a:lstStyle/>
          <a:p>
            <a:pPr>
              <a:buNone/>
            </a:pPr>
            <a:r>
              <a:rPr lang="en-US" dirty="0" smtClean="0"/>
              <a:t>Environmental Science &amp; resource Management</a:t>
            </a:r>
          </a:p>
          <a:p>
            <a:r>
              <a:rPr lang="en-US" dirty="0" smtClean="0"/>
              <a:t>ESRM 100: Introduction to ES&amp; RM</a:t>
            </a:r>
          </a:p>
          <a:p>
            <a:r>
              <a:rPr lang="en-US" dirty="0" smtClean="0"/>
              <a:t>ESRM 105: Environmental Issues in Geography</a:t>
            </a:r>
          </a:p>
          <a:p>
            <a:pPr>
              <a:buNone/>
            </a:pPr>
            <a:r>
              <a:rPr lang="en-US" dirty="0" smtClean="0"/>
              <a:t>	ESRM 200: Principles of Resource Management, conservation, and Stewardship</a:t>
            </a:r>
          </a:p>
          <a:p>
            <a:pPr>
              <a:buNone/>
            </a:pPr>
            <a:r>
              <a:rPr lang="en-US" dirty="0" smtClean="0"/>
              <a:t>	ESRM 313: Conservation Biology</a:t>
            </a:r>
          </a:p>
          <a:p>
            <a:pPr>
              <a:buNone/>
            </a:pPr>
            <a:r>
              <a:rPr lang="en-US" dirty="0" smtClean="0"/>
              <a:t>	ESRM 328: Introduction to Geographic Information Systems</a:t>
            </a:r>
          </a:p>
          <a:p>
            <a:r>
              <a:rPr lang="en-US" dirty="0" smtClean="0"/>
              <a:t>ESRM 350: Ecological Restoration Design and Construction</a:t>
            </a:r>
          </a:p>
          <a:p>
            <a:r>
              <a:rPr lang="en-US" dirty="0" smtClean="0"/>
              <a:t>ESRM 351: Field Methods, Monitoring, and Assessment</a:t>
            </a:r>
          </a:p>
          <a:p>
            <a:r>
              <a:rPr lang="en-US" dirty="0" smtClean="0"/>
              <a:t>ESRM 410: Environmental Impact Assessment</a:t>
            </a:r>
          </a:p>
          <a:p>
            <a:r>
              <a:rPr lang="en-US" dirty="0" smtClean="0"/>
              <a:t>ESRM 428: Intermediate Geographic Information Systems</a:t>
            </a:r>
          </a:p>
          <a:p>
            <a:r>
              <a:rPr lang="en-US" dirty="0" smtClean="0"/>
              <a:t>ESRM 462: Costal and Marine Resource Management</a:t>
            </a:r>
          </a:p>
          <a:p>
            <a:r>
              <a:rPr lang="en-US" dirty="0" smtClean="0"/>
              <a:t>ESRM 463: Water Resource Management</a:t>
            </a:r>
          </a:p>
          <a:p>
            <a:r>
              <a:rPr lang="en-US" dirty="0" smtClean="0"/>
              <a:t>ESRM 464: Land Use Planning and Open Space Management</a:t>
            </a:r>
          </a:p>
          <a:p>
            <a:r>
              <a:rPr lang="en-US" dirty="0" smtClean="0"/>
              <a:t>ESRM 499: Capstone</a:t>
            </a:r>
          </a:p>
          <a:p>
            <a:pPr>
              <a:buNone/>
            </a:pPr>
            <a:endParaRPr lang="en-US" dirty="0" smtClean="0"/>
          </a:p>
          <a:p>
            <a:pPr>
              <a:buNone/>
            </a:pPr>
            <a:r>
              <a:rPr lang="en-US" dirty="0" smtClean="0"/>
              <a:t>Education</a:t>
            </a:r>
          </a:p>
          <a:p>
            <a:r>
              <a:rPr lang="en-US" dirty="0" smtClean="0"/>
              <a:t>EDMS 529: Elementary Science, Health and PE Methods</a:t>
            </a:r>
          </a:p>
          <a:p>
            <a:r>
              <a:rPr lang="en-US" dirty="0" smtClean="0"/>
              <a:t>EDMS 532: Middle School Science Teaching Methods</a:t>
            </a:r>
          </a:p>
          <a:p>
            <a:r>
              <a:rPr lang="en-US" dirty="0" smtClean="0"/>
              <a:t>EDSS 542: High School Science Teaching Methods </a:t>
            </a:r>
          </a:p>
          <a:p>
            <a:pPr>
              <a:buNone/>
            </a:pPr>
            <a:endParaRPr lang="en-US" dirty="0" smtClean="0"/>
          </a:p>
          <a:p>
            <a:pPr>
              <a:buNone/>
            </a:pPr>
            <a:r>
              <a:rPr lang="en-US" dirty="0" smtClean="0"/>
              <a:t>English</a:t>
            </a:r>
          </a:p>
          <a:p>
            <a:r>
              <a:rPr lang="en-US" dirty="0" smtClean="0"/>
              <a:t>ENGL 337: Environmental Literature</a:t>
            </a:r>
          </a:p>
          <a:p>
            <a:r>
              <a:rPr lang="en-US" dirty="0" smtClean="0"/>
              <a:t>ENGL 464: Creative Nonfiction</a:t>
            </a:r>
          </a:p>
          <a:p>
            <a:pPr>
              <a:buNone/>
            </a:pPr>
            <a:endParaRPr lang="en-US" dirty="0" smtClean="0"/>
          </a:p>
          <a:p>
            <a:pPr>
              <a:buNone/>
            </a:pPr>
            <a:r>
              <a:rPr lang="en-US" dirty="0" smtClean="0"/>
              <a:t>Capstone Projects:</a:t>
            </a:r>
          </a:p>
          <a:p>
            <a:r>
              <a:rPr lang="en-US" dirty="0" smtClean="0"/>
              <a:t>Integrating Creek Restoration &amp; Ecosystem Values into the Campus Culture</a:t>
            </a:r>
          </a:p>
          <a:p>
            <a:r>
              <a:rPr lang="en-US" dirty="0" smtClean="0"/>
              <a:t>Geospatial Analysis of Arundo donax in Lower Topanga Creek </a:t>
            </a:r>
          </a:p>
          <a:p>
            <a:r>
              <a:rPr lang="en-US" dirty="0" smtClean="0"/>
              <a:t>Creating a Monitoring Protocol for the Least Bell’s Vireo at Camarillo Regional Park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smtClean="0"/>
              <a:t/>
            </a:r>
            <a:br>
              <a:rPr lang="en-US" dirty="0" smtClean="0"/>
            </a:br>
            <a:r>
              <a:rPr lang="en-US" dirty="0" smtClean="0"/>
              <a:t>CI Strategic Plan</a:t>
            </a:r>
            <a:endParaRPr lang="en-US" dirty="0"/>
          </a:p>
        </p:txBody>
      </p:sp>
      <p:pic>
        <p:nvPicPr>
          <p:cNvPr id="1026" name="Picture 2"/>
          <p:cNvPicPr>
            <a:picLocks noGrp="1" noChangeAspect="1" noChangeArrowheads="1"/>
          </p:cNvPicPr>
          <p:nvPr>
            <p:ph idx="1"/>
          </p:nvPr>
        </p:nvPicPr>
        <p:blipFill>
          <a:blip r:embed="rId2">
            <a:lum bright="100000" contrast="85000"/>
          </a:blip>
          <a:stretch>
            <a:fillRect/>
          </a:stretch>
        </p:blipFill>
        <p:spPr bwMode="auto">
          <a:xfrm>
            <a:off x="3141064" y="1600200"/>
            <a:ext cx="2861872" cy="4525963"/>
          </a:xfrm>
          <a:prstGeom prst="rect">
            <a:avLst/>
          </a:prstGeom>
          <a:noFill/>
          <a:ln w="9525">
            <a:noFill/>
            <a:miter lim="800000"/>
            <a:headEnd/>
            <a:tailEnd/>
          </a:ln>
        </p:spPr>
      </p:pic>
      <p:sp>
        <p:nvSpPr>
          <p:cNvPr id="13" name="Rectangle 12"/>
          <p:cNvSpPr/>
          <p:nvPr/>
        </p:nvSpPr>
        <p:spPr>
          <a:xfrm>
            <a:off x="762000" y="1676400"/>
            <a:ext cx="7696200" cy="4062651"/>
          </a:xfrm>
          <a:prstGeom prst="rect">
            <a:avLst/>
          </a:prstGeom>
        </p:spPr>
        <p:txBody>
          <a:bodyPr wrap="square">
            <a:spAutoFit/>
          </a:bodyPr>
          <a:lstStyle/>
          <a:p>
            <a:endParaRPr lang="en-US" dirty="0" smtClean="0"/>
          </a:p>
          <a:p>
            <a:r>
              <a:rPr lang="en-US" sz="2000" dirty="0" smtClean="0"/>
              <a:t>General Strategy </a:t>
            </a:r>
          </a:p>
          <a:p>
            <a:r>
              <a:rPr lang="en-US" sz="2000" dirty="0" smtClean="0"/>
              <a:t>1. Encourage and support student–centered learning through teaching, inquiry, scholarly, creative, and co-curricular activities. </a:t>
            </a:r>
          </a:p>
          <a:p>
            <a:r>
              <a:rPr lang="en-US" sz="2000" dirty="0" smtClean="0"/>
              <a:t>2. Foster community engagement with our students and provide access to the University both regionally and globally. </a:t>
            </a:r>
          </a:p>
          <a:p>
            <a:r>
              <a:rPr lang="en-US" sz="2000" dirty="0" smtClean="0"/>
              <a:t>3. Continue developing innovative practices that enhance the quality and effectiveness of the University including academic programs, student support services, the business enterprise, and physical infrastructure. </a:t>
            </a:r>
          </a:p>
          <a:p>
            <a:r>
              <a:rPr lang="en-US" sz="2000" dirty="0" smtClean="0"/>
              <a:t>4. Develop support for the University with the community and public and private funders through inclusive partnerships and programs that encourage others to feel part of the University </a:t>
            </a:r>
            <a:endParaRPr lang="en-US"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smtClean="0"/>
              <a:t>Strategic Initiatives</a:t>
            </a:r>
            <a:endParaRPr lang="en-US" sz="2800" dirty="0"/>
          </a:p>
        </p:txBody>
      </p:sp>
      <p:sp>
        <p:nvSpPr>
          <p:cNvPr id="8" name="Content Placeholder 7"/>
          <p:cNvSpPr>
            <a:spLocks noGrp="1"/>
          </p:cNvSpPr>
          <p:nvPr>
            <p:ph idx="1"/>
          </p:nvPr>
        </p:nvSpPr>
        <p:spPr/>
        <p:txBody>
          <a:bodyPr>
            <a:normAutofit/>
          </a:bodyPr>
          <a:lstStyle/>
          <a:p>
            <a:pPr>
              <a:buNone/>
            </a:pPr>
            <a:endParaRPr lang="en-US" sz="2400" dirty="0" smtClean="0"/>
          </a:p>
          <a:p>
            <a:pPr>
              <a:buNone/>
            </a:pPr>
            <a:endParaRPr lang="en-US" sz="2400" dirty="0" smtClean="0"/>
          </a:p>
          <a:p>
            <a:pPr>
              <a:buNone/>
            </a:pPr>
            <a:r>
              <a:rPr lang="en-US" sz="2400" dirty="0" smtClean="0"/>
              <a:t>Plan with diverse interests in mind. </a:t>
            </a:r>
          </a:p>
          <a:p>
            <a:pPr>
              <a:buNone/>
            </a:pPr>
            <a:r>
              <a:rPr lang="en-US" sz="2400" dirty="0" smtClean="0"/>
              <a:t>Community Engagement</a:t>
            </a:r>
          </a:p>
          <a:p>
            <a:pPr>
              <a:buNone/>
            </a:pPr>
            <a:endParaRPr lang="en-US" sz="2400" dirty="0" smtClean="0"/>
          </a:p>
          <a:p>
            <a:pPr>
              <a:buNone/>
            </a:pPr>
            <a:r>
              <a:rPr lang="en-US" sz="2400" dirty="0" smtClean="0"/>
              <a:t>Education, Research</a:t>
            </a:r>
          </a:p>
          <a:p>
            <a:pPr>
              <a:buNone/>
            </a:pPr>
            <a:r>
              <a:rPr lang="en-US" sz="2400" dirty="0" smtClean="0"/>
              <a:t>Work hand- in- hand with sustainability committee.</a:t>
            </a:r>
          </a:p>
          <a:p>
            <a:pPr>
              <a:buNone/>
            </a:pPr>
            <a:r>
              <a:rPr lang="en-US" sz="2400" dirty="0" smtClean="0"/>
              <a:t>Calleguas Creek - Habitat conservation - </a:t>
            </a:r>
          </a:p>
          <a:p>
            <a:pPr>
              <a:buNone/>
            </a:pPr>
            <a:r>
              <a:rPr lang="en-US" sz="2400" dirty="0" smtClean="0"/>
              <a:t>- Wildlife </a:t>
            </a:r>
          </a:p>
          <a:p>
            <a:pPr>
              <a:buNone/>
            </a:pPr>
            <a:endParaRPr lang="en-US" sz="2400" dirty="0" smtClean="0"/>
          </a:p>
          <a:p>
            <a:pPr>
              <a:buNone/>
            </a:pPr>
            <a:r>
              <a:rPr lang="en-US" sz="2400" dirty="0" smtClean="0"/>
              <a:t>Compliment outdoor exercise and recreation spaces on campus</a:t>
            </a:r>
          </a:p>
          <a:p>
            <a:pPr>
              <a:buNone/>
            </a:pPr>
            <a:endParaRPr lang="en-US" sz="2400" dirty="0" smtClean="0"/>
          </a:p>
          <a:p>
            <a:endParaRPr lang="en-US" dirty="0"/>
          </a:p>
        </p:txBody>
      </p:sp>
      <p:sp>
        <p:nvSpPr>
          <p:cNvPr id="9" name="Text Placeholder 8"/>
          <p:cNvSpPr>
            <a:spLocks noGrp="1"/>
          </p:cNvSpPr>
          <p:nvPr>
            <p:ph type="body" sz="half" idx="2"/>
          </p:nvPr>
        </p:nvSpPr>
        <p:spPr/>
        <p:txBody>
          <a:bodyPr/>
          <a:lstStyle/>
          <a:p>
            <a:endParaRPr lang="en-US" sz="2000" dirty="0" smtClean="0"/>
          </a:p>
          <a:p>
            <a:r>
              <a:rPr lang="en-US" sz="2000" dirty="0" smtClean="0"/>
              <a:t>Student Access/Retention/Success 	</a:t>
            </a:r>
          </a:p>
          <a:p>
            <a:endParaRPr lang="en-US" sz="2000" dirty="0" smtClean="0"/>
          </a:p>
          <a:p>
            <a:r>
              <a:rPr lang="en-US" sz="2000" dirty="0" smtClean="0"/>
              <a:t>STEM Crisis 	</a:t>
            </a:r>
          </a:p>
          <a:p>
            <a:endParaRPr lang="en-US" sz="2000" dirty="0" smtClean="0"/>
          </a:p>
          <a:p>
            <a:r>
              <a:rPr lang="en-US" sz="2000" dirty="0" smtClean="0"/>
              <a:t>Environmental Sustainability 	</a:t>
            </a:r>
          </a:p>
          <a:p>
            <a:endParaRPr lang="en-US" sz="2000" dirty="0" smtClean="0"/>
          </a:p>
          <a:p>
            <a:r>
              <a:rPr lang="en-US" sz="2000" dirty="0" smtClean="0"/>
              <a:t>Athletics 	</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Master Plan Committee Membership </a:t>
            </a:r>
            <a:endParaRPr lang="en-US" dirty="0"/>
          </a:p>
        </p:txBody>
      </p:sp>
      <p:sp>
        <p:nvSpPr>
          <p:cNvPr id="10" name="Content Placeholder 9"/>
          <p:cNvSpPr>
            <a:spLocks noGrp="1"/>
          </p:cNvSpPr>
          <p:nvPr>
            <p:ph idx="1"/>
          </p:nvPr>
        </p:nvSpPr>
        <p:spPr/>
        <p:txBody>
          <a:bodyPr>
            <a:normAutofit fontScale="92500" lnSpcReduction="20000"/>
          </a:bodyPr>
          <a:lstStyle/>
          <a:p>
            <a:r>
              <a:rPr lang="en-US" dirty="0" smtClean="0"/>
              <a:t>Campus representatives: faculty, staff, students, Site Authority</a:t>
            </a:r>
          </a:p>
          <a:p>
            <a:r>
              <a:rPr lang="en-US" dirty="0" smtClean="0"/>
              <a:t>CA Coastal Conservancy</a:t>
            </a:r>
          </a:p>
          <a:p>
            <a:r>
              <a:rPr lang="en-US" dirty="0" smtClean="0"/>
              <a:t>City Camarillo</a:t>
            </a:r>
          </a:p>
          <a:p>
            <a:r>
              <a:rPr lang="en-US" dirty="0" smtClean="0"/>
              <a:t>Chumash Tribe</a:t>
            </a:r>
          </a:p>
          <a:p>
            <a:r>
              <a:rPr lang="en-US" dirty="0" smtClean="0"/>
              <a:t>National Park Service</a:t>
            </a:r>
          </a:p>
          <a:p>
            <a:r>
              <a:rPr lang="en-US" dirty="0" smtClean="0"/>
              <a:t>Pleasant Valley Recreation &amp; Parks</a:t>
            </a:r>
          </a:p>
          <a:p>
            <a:r>
              <a:rPr lang="en-US" dirty="0" smtClean="0"/>
              <a:t>Santa Monica Mountains Conservancy</a:t>
            </a:r>
          </a:p>
          <a:p>
            <a:r>
              <a:rPr lang="en-US" dirty="0" smtClean="0"/>
              <a:t>Ventura County Watershed Protection District</a:t>
            </a:r>
          </a:p>
          <a:p>
            <a:r>
              <a:rPr lang="en-US" dirty="0" smtClean="0"/>
              <a:t>US Fish &amp; Wildlife Services</a:t>
            </a:r>
          </a:p>
          <a:p>
            <a:endParaRPr lang="en-US" dirty="0" smtClean="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609600"/>
          <a:ext cx="8763001" cy="5600693"/>
        </p:xfrm>
        <a:graphic>
          <a:graphicData uri="http://schemas.openxmlformats.org/drawingml/2006/table">
            <a:tbl>
              <a:tblPr/>
              <a:tblGrid>
                <a:gridCol w="1610789"/>
                <a:gridCol w="2528580"/>
                <a:gridCol w="2045599"/>
                <a:gridCol w="953757"/>
                <a:gridCol w="953757"/>
                <a:gridCol w="670519"/>
              </a:tblGrid>
              <a:tr h="240946">
                <a:tc>
                  <a:txBody>
                    <a:bodyPr/>
                    <a:lstStyle/>
                    <a:p>
                      <a:pPr marL="0" marR="0">
                        <a:lnSpc>
                          <a:spcPct val="115000"/>
                        </a:lnSpc>
                        <a:spcBef>
                          <a:spcPts val="0"/>
                        </a:spcBef>
                        <a:spcAft>
                          <a:spcPts val="0"/>
                        </a:spcAft>
                      </a:pPr>
                      <a:r>
                        <a:rPr lang="en-US" sz="400" b="1" dirty="0">
                          <a:latin typeface="Calibri"/>
                          <a:ea typeface="Calibri"/>
                          <a:cs typeface="Times New Roman"/>
                        </a:rPr>
                        <a:t>Activity</a:t>
                      </a:r>
                      <a:endParaRPr lang="en-US" sz="400" dirty="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15000"/>
                        </a:lnSpc>
                        <a:spcBef>
                          <a:spcPts val="0"/>
                        </a:spcBef>
                        <a:spcAft>
                          <a:spcPts val="0"/>
                        </a:spcAft>
                      </a:pPr>
                      <a:r>
                        <a:rPr lang="en-US" sz="400" b="1">
                          <a:latin typeface="Calibri"/>
                          <a:ea typeface="Calibri"/>
                          <a:cs typeface="Times New Roman"/>
                        </a:rPr>
                        <a:t>Purpose</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15000"/>
                        </a:lnSpc>
                        <a:spcBef>
                          <a:spcPts val="0"/>
                        </a:spcBef>
                        <a:spcAft>
                          <a:spcPts val="0"/>
                        </a:spcAft>
                      </a:pPr>
                      <a:r>
                        <a:rPr lang="en-US" sz="400" b="1">
                          <a:latin typeface="Calibri"/>
                          <a:ea typeface="Calibri"/>
                          <a:cs typeface="Times New Roman"/>
                        </a:rPr>
                        <a:t>Audience</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15000"/>
                        </a:lnSpc>
                        <a:spcBef>
                          <a:spcPts val="0"/>
                        </a:spcBef>
                        <a:spcAft>
                          <a:spcPts val="0"/>
                        </a:spcAft>
                      </a:pPr>
                      <a:r>
                        <a:rPr lang="en-US" sz="400" b="1">
                          <a:latin typeface="Calibri"/>
                          <a:ea typeface="Calibri"/>
                          <a:cs typeface="Times New Roman"/>
                        </a:rPr>
                        <a:t>Outreach</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15000"/>
                        </a:lnSpc>
                        <a:spcBef>
                          <a:spcPts val="0"/>
                        </a:spcBef>
                        <a:spcAft>
                          <a:spcPts val="0"/>
                        </a:spcAft>
                      </a:pPr>
                      <a:r>
                        <a:rPr lang="en-US" sz="400" b="1">
                          <a:latin typeface="Calibri"/>
                          <a:ea typeface="Calibri"/>
                          <a:cs typeface="Times New Roman"/>
                        </a:rPr>
                        <a:t>Timeframe</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0" marR="0">
                        <a:lnSpc>
                          <a:spcPct val="115000"/>
                        </a:lnSpc>
                        <a:spcBef>
                          <a:spcPts val="0"/>
                        </a:spcBef>
                        <a:spcAft>
                          <a:spcPts val="0"/>
                        </a:spcAft>
                      </a:pPr>
                      <a:r>
                        <a:rPr lang="en-US" sz="400" b="1">
                          <a:latin typeface="Calibri"/>
                          <a:ea typeface="Calibri"/>
                          <a:cs typeface="Times New Roman"/>
                        </a:rPr>
                        <a:t>Lead</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29812">
                <a:tc>
                  <a:txBody>
                    <a:bodyPr/>
                    <a:lstStyle/>
                    <a:p>
                      <a:pPr marL="0" marR="0">
                        <a:lnSpc>
                          <a:spcPct val="115000"/>
                        </a:lnSpc>
                        <a:spcBef>
                          <a:spcPts val="0"/>
                        </a:spcBef>
                        <a:spcAft>
                          <a:spcPts val="0"/>
                        </a:spcAft>
                      </a:pPr>
                      <a:r>
                        <a:rPr lang="en-US" sz="300" b="1">
                          <a:latin typeface="Calibri"/>
                          <a:ea typeface="Calibri"/>
                          <a:cs typeface="Times New Roman"/>
                        </a:rPr>
                        <a:t>Park Planning Steering Committee</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Define and execute the goals, objectives and tasks of the park planning process.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Campus, community and regulatory agency members identified in the stakeholder analysis process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Phone calls, invitation letters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October 2011 (established)</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020">
                <a:tc>
                  <a:txBody>
                    <a:bodyPr/>
                    <a:lstStyle/>
                    <a:p>
                      <a:pPr marL="0" marR="0">
                        <a:lnSpc>
                          <a:spcPct val="115000"/>
                        </a:lnSpc>
                        <a:spcBef>
                          <a:spcPts val="0"/>
                        </a:spcBef>
                        <a:spcAft>
                          <a:spcPts val="0"/>
                        </a:spcAft>
                      </a:pPr>
                      <a:r>
                        <a:rPr lang="en-US" sz="300" b="1">
                          <a:latin typeface="Calibri"/>
                          <a:ea typeface="Calibri"/>
                          <a:cs typeface="Times New Roman"/>
                        </a:rPr>
                        <a:t>Current Park Users Meetings</a:t>
                      </a:r>
                      <a:endParaRPr lang="en-US" sz="400">
                        <a:latin typeface="Calibri"/>
                        <a:ea typeface="Calibri"/>
                        <a:cs typeface="Times New Roman"/>
                      </a:endParaRPr>
                    </a:p>
                    <a:p>
                      <a:pPr marL="0" marR="0">
                        <a:lnSpc>
                          <a:spcPct val="115000"/>
                        </a:lnSpc>
                        <a:spcBef>
                          <a:spcPts val="0"/>
                        </a:spcBef>
                        <a:spcAft>
                          <a:spcPts val="0"/>
                        </a:spcAft>
                      </a:pPr>
                      <a:r>
                        <a:rPr lang="en-US" sz="300">
                          <a:latin typeface="Calibri"/>
                          <a:ea typeface="Calibri"/>
                          <a:cs typeface="Times New Roman"/>
                        </a:rPr>
                        <a:t>Individualized meetings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Update key user groups on park planning process and open dialogue regarding impending changes to park use and access stemming from restoration and park development efforts underway.</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Special Interest Groups:  Condors, Pond Rats, and Water District</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dirty="0">
                          <a:latin typeface="Calibri"/>
                          <a:ea typeface="Calibri"/>
                          <a:cs typeface="Times New Roman"/>
                        </a:rPr>
                        <a:t>Phone calls, email</a:t>
                      </a:r>
                      <a:endParaRPr lang="en-US" sz="400" dirty="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Nov-Dec 2011</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020">
                <a:tc>
                  <a:txBody>
                    <a:bodyPr/>
                    <a:lstStyle/>
                    <a:p>
                      <a:pPr marL="0" marR="0">
                        <a:lnSpc>
                          <a:spcPct val="115000"/>
                        </a:lnSpc>
                        <a:spcBef>
                          <a:spcPts val="0"/>
                        </a:spcBef>
                        <a:spcAft>
                          <a:spcPts val="0"/>
                        </a:spcAft>
                      </a:pPr>
                      <a:r>
                        <a:rPr lang="en-US" sz="300" b="1">
                          <a:latin typeface="Calibri"/>
                          <a:ea typeface="Calibri"/>
                          <a:cs typeface="Times New Roman"/>
                        </a:rPr>
                        <a:t>Introductory Project Mailer and Follow-up Phone Call</a:t>
                      </a:r>
                      <a:endParaRPr lang="en-US" sz="400">
                        <a:latin typeface="Calibri"/>
                        <a:ea typeface="Calibri"/>
                        <a:cs typeface="Times New Roman"/>
                      </a:endParaRPr>
                    </a:p>
                    <a:p>
                      <a:pPr marL="0" marR="0">
                        <a:lnSpc>
                          <a:spcPct val="115000"/>
                        </a:lnSpc>
                        <a:spcBef>
                          <a:spcPts val="0"/>
                        </a:spcBef>
                        <a:spcAft>
                          <a:spcPts val="0"/>
                        </a:spcAft>
                      </a:pPr>
                      <a:r>
                        <a:rPr lang="en-US" sz="300">
                          <a:latin typeface="Calibri"/>
                          <a:ea typeface="Calibri"/>
                          <a:cs typeface="Times New Roman"/>
                        </a:rPr>
                        <a:t>Options:  Brochure, flier, newsletter, postcard</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Provide general information on the park planning process, announce upcoming workshops/events, provide contact information and encourage attendance at workshops.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Regulatory agencies and other identified stakeholder groups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Stakeholder contact list</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Nov-Dec 2011</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601">
                <a:tc>
                  <a:txBody>
                    <a:bodyPr/>
                    <a:lstStyle/>
                    <a:p>
                      <a:pPr marL="0" marR="0">
                        <a:lnSpc>
                          <a:spcPct val="115000"/>
                        </a:lnSpc>
                        <a:spcBef>
                          <a:spcPts val="0"/>
                        </a:spcBef>
                        <a:spcAft>
                          <a:spcPts val="0"/>
                        </a:spcAft>
                      </a:pPr>
                      <a:r>
                        <a:rPr lang="en-US" sz="300" b="1">
                          <a:latin typeface="Calibri"/>
                          <a:ea typeface="Calibri"/>
                          <a:cs typeface="Times New Roman"/>
                        </a:rPr>
                        <a:t>Public Workshop 1</a:t>
                      </a:r>
                      <a:endParaRPr lang="en-US" sz="400">
                        <a:latin typeface="Calibri"/>
                        <a:ea typeface="Calibri"/>
                        <a:cs typeface="Times New Roman"/>
                      </a:endParaRPr>
                    </a:p>
                    <a:p>
                      <a:pPr marL="0" marR="0">
                        <a:lnSpc>
                          <a:spcPct val="115000"/>
                        </a:lnSpc>
                        <a:spcBef>
                          <a:spcPts val="0"/>
                        </a:spcBef>
                        <a:spcAft>
                          <a:spcPts val="0"/>
                        </a:spcAft>
                      </a:pPr>
                      <a:r>
                        <a:rPr lang="en-US" sz="300">
                          <a:latin typeface="Calibri"/>
                          <a:ea typeface="Calibri"/>
                          <a:cs typeface="Times New Roman"/>
                        </a:rPr>
                        <a:t>Presentation and Facilitated Breakout Groups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dirty="0">
                          <a:latin typeface="Calibri"/>
                          <a:ea typeface="Calibri"/>
                          <a:cs typeface="Times New Roman"/>
                        </a:rPr>
                        <a:t>Introduce public to project goals, history of the site, current conditions, development framework (deed restrictions) and restoration efforts.  Obtain input on public vision for the park, as well as any issues and concerns.</a:t>
                      </a:r>
                      <a:endParaRPr lang="en-US" sz="400" dirty="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General Public</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Press release, emails, fliers (on campus and sent to stakeholders), website</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Jan-Feb 2012</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625">
                <a:tc>
                  <a:txBody>
                    <a:bodyPr/>
                    <a:lstStyle/>
                    <a:p>
                      <a:pPr marL="0" marR="0">
                        <a:lnSpc>
                          <a:spcPct val="115000"/>
                        </a:lnSpc>
                        <a:spcBef>
                          <a:spcPts val="0"/>
                        </a:spcBef>
                        <a:spcAft>
                          <a:spcPts val="0"/>
                        </a:spcAft>
                      </a:pPr>
                      <a:r>
                        <a:rPr lang="en-US" sz="300" b="1">
                          <a:latin typeface="Calibri"/>
                          <a:ea typeface="Calibri"/>
                          <a:cs typeface="Times New Roman"/>
                        </a:rPr>
                        <a:t>Regional Park Website</a:t>
                      </a:r>
                      <a:endParaRPr lang="en-US" sz="400">
                        <a:latin typeface="Calibri"/>
                        <a:ea typeface="Calibri"/>
                        <a:cs typeface="Times New Roman"/>
                      </a:endParaRPr>
                    </a:p>
                    <a:p>
                      <a:pPr marL="0" marR="0">
                        <a:lnSpc>
                          <a:spcPct val="115000"/>
                        </a:lnSpc>
                        <a:spcBef>
                          <a:spcPts val="0"/>
                        </a:spcBef>
                        <a:spcAft>
                          <a:spcPts val="0"/>
                        </a:spcAft>
                      </a:pPr>
                      <a:r>
                        <a:rPr lang="en-US" sz="300">
                          <a:latin typeface="Calibri"/>
                          <a:ea typeface="Calibri"/>
                          <a:cs typeface="Times New Roman"/>
                        </a:rPr>
                        <a:t>Options:  Blog format, Google Site, CSUCI university page, Facebook page</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Provide up-to-date information on the park planning process, events/news announcements, photo inventory, contact information, and provide a means for community-based feedback.</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General Public</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Emails, fliers (on campus and sent to stakeholders)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Launched w/ Workshop 1; maintained and updated throughout plan process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17">
                <a:tc>
                  <a:txBody>
                    <a:bodyPr/>
                    <a:lstStyle/>
                    <a:p>
                      <a:pPr marL="0" marR="0">
                        <a:lnSpc>
                          <a:spcPct val="115000"/>
                        </a:lnSpc>
                        <a:spcBef>
                          <a:spcPts val="0"/>
                        </a:spcBef>
                        <a:spcAft>
                          <a:spcPts val="0"/>
                        </a:spcAft>
                      </a:pPr>
                      <a:r>
                        <a:rPr lang="en-US" sz="300" b="1">
                          <a:latin typeface="Calibri"/>
                          <a:ea typeface="Calibri"/>
                          <a:cs typeface="Times New Roman"/>
                        </a:rPr>
                        <a:t>Online Survey</a:t>
                      </a:r>
                      <a:endParaRPr lang="en-US" sz="400">
                        <a:latin typeface="Calibri"/>
                        <a:ea typeface="Calibri"/>
                        <a:cs typeface="Times New Roman"/>
                      </a:endParaRPr>
                    </a:p>
                    <a:p>
                      <a:pPr marL="0" marR="0">
                        <a:lnSpc>
                          <a:spcPct val="115000"/>
                        </a:lnSpc>
                        <a:spcBef>
                          <a:spcPts val="0"/>
                        </a:spcBef>
                        <a:spcAft>
                          <a:spcPts val="0"/>
                        </a:spcAft>
                      </a:pPr>
                      <a:r>
                        <a:rPr lang="en-US" sz="300">
                          <a:latin typeface="Calibri"/>
                          <a:ea typeface="Calibri"/>
                          <a:cs typeface="Times New Roman"/>
                        </a:rPr>
                        <a:t>Survey Monkey or other (?)</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Identify anticipated types of park use, desired amenities, existing regional trail linkages, and key issues and concerns.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General Public</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Emails, fliers (on campus and sent to stakeholders)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Launched w/ Workshop 1; open for 30 days (?)</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17">
                <a:tc>
                  <a:txBody>
                    <a:bodyPr/>
                    <a:lstStyle/>
                    <a:p>
                      <a:pPr marL="0" marR="0">
                        <a:lnSpc>
                          <a:spcPct val="115000"/>
                        </a:lnSpc>
                        <a:spcBef>
                          <a:spcPts val="0"/>
                        </a:spcBef>
                        <a:spcAft>
                          <a:spcPts val="0"/>
                        </a:spcAft>
                      </a:pPr>
                      <a:r>
                        <a:rPr lang="en-US" sz="300" b="1">
                          <a:latin typeface="Calibri"/>
                          <a:ea typeface="Calibri"/>
                          <a:cs typeface="Times New Roman"/>
                        </a:rPr>
                        <a:t>Formal Project Presentations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Introduce local agency stakeholders to project goals, history of the site, current conditions, development framework, restoration and planning efforts.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City Councils, Parks Commissions, Park and Rec Districts, Ventura County</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Phone calls to determine recommended forum</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March-April 2012</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17">
                <a:tc>
                  <a:txBody>
                    <a:bodyPr/>
                    <a:lstStyle/>
                    <a:p>
                      <a:pPr marL="0" marR="0">
                        <a:lnSpc>
                          <a:spcPct val="115000"/>
                        </a:lnSpc>
                        <a:spcBef>
                          <a:spcPts val="0"/>
                        </a:spcBef>
                        <a:spcAft>
                          <a:spcPts val="0"/>
                        </a:spcAft>
                      </a:pPr>
                      <a:r>
                        <a:rPr lang="en-US" sz="300" b="1">
                          <a:latin typeface="Calibri"/>
                          <a:ea typeface="Calibri"/>
                          <a:cs typeface="Times New Roman"/>
                        </a:rPr>
                        <a:t>Park Neighbors Meeting</a:t>
                      </a:r>
                      <a:endParaRPr lang="en-US" sz="400">
                        <a:latin typeface="Calibri"/>
                        <a:ea typeface="Calibri"/>
                        <a:cs typeface="Times New Roman"/>
                      </a:endParaRPr>
                    </a:p>
                    <a:p>
                      <a:pPr marL="0" marR="0">
                        <a:lnSpc>
                          <a:spcPct val="115000"/>
                        </a:lnSpc>
                        <a:spcBef>
                          <a:spcPts val="0"/>
                        </a:spcBef>
                        <a:spcAft>
                          <a:spcPts val="0"/>
                        </a:spcAft>
                      </a:pPr>
                      <a:r>
                        <a:rPr lang="en-US" sz="300">
                          <a:latin typeface="Calibri"/>
                          <a:ea typeface="Calibri"/>
                          <a:cs typeface="Times New Roman"/>
                        </a:rPr>
                        <a:t>Group or Individualized meetings (as needed)</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Provide park neighbors information on the park planning process and receive input on issues and concerns as restoration and park development moves forward.</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University Glen Homeowners, Ag Landowners (?)</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Phone calls, email</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March-April 2012</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625">
                <a:tc>
                  <a:txBody>
                    <a:bodyPr/>
                    <a:lstStyle/>
                    <a:p>
                      <a:pPr marL="0" marR="0">
                        <a:lnSpc>
                          <a:spcPct val="115000"/>
                        </a:lnSpc>
                        <a:spcBef>
                          <a:spcPts val="0"/>
                        </a:spcBef>
                        <a:spcAft>
                          <a:spcPts val="0"/>
                        </a:spcAft>
                      </a:pPr>
                      <a:r>
                        <a:rPr lang="en-US" sz="300" b="1">
                          <a:latin typeface="Calibri"/>
                          <a:ea typeface="Calibri"/>
                          <a:cs typeface="Times New Roman"/>
                        </a:rPr>
                        <a:t>Public Workshop 2</a:t>
                      </a:r>
                      <a:endParaRPr lang="en-US" sz="400">
                        <a:latin typeface="Calibri"/>
                        <a:ea typeface="Calibri"/>
                        <a:cs typeface="Times New Roman"/>
                      </a:endParaRPr>
                    </a:p>
                    <a:p>
                      <a:pPr marL="0" marR="0">
                        <a:lnSpc>
                          <a:spcPct val="115000"/>
                        </a:lnSpc>
                        <a:spcBef>
                          <a:spcPts val="0"/>
                        </a:spcBef>
                        <a:spcAft>
                          <a:spcPts val="0"/>
                        </a:spcAft>
                      </a:pPr>
                      <a:r>
                        <a:rPr lang="en-US" sz="300">
                          <a:latin typeface="Calibri"/>
                          <a:ea typeface="Calibri"/>
                          <a:cs typeface="Times New Roman"/>
                        </a:rPr>
                        <a:t>Presentation and Facilitated Breakout Groups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Report on general input received from public via the engagement process and confirm overall vision for park.  Solicit input on trail routing opportunities, desired features and amenities, and potential trail policies.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General Public</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Press release, emails, fliers (on campus and sent to stakeholders), website</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May-June 2012</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625">
                <a:tc>
                  <a:txBody>
                    <a:bodyPr/>
                    <a:lstStyle/>
                    <a:p>
                      <a:pPr marL="0" marR="0">
                        <a:lnSpc>
                          <a:spcPct val="115000"/>
                        </a:lnSpc>
                        <a:spcBef>
                          <a:spcPts val="0"/>
                        </a:spcBef>
                        <a:spcAft>
                          <a:spcPts val="0"/>
                        </a:spcAft>
                      </a:pPr>
                      <a:r>
                        <a:rPr lang="en-US" sz="300" b="1">
                          <a:latin typeface="Calibri"/>
                          <a:ea typeface="Calibri"/>
                          <a:cs typeface="Times New Roman"/>
                        </a:rPr>
                        <a:t>Public Workshop 3</a:t>
                      </a:r>
                      <a:endParaRPr lang="en-US" sz="400">
                        <a:latin typeface="Calibri"/>
                        <a:ea typeface="Calibri"/>
                        <a:cs typeface="Times New Roman"/>
                      </a:endParaRPr>
                    </a:p>
                    <a:p>
                      <a:pPr marL="0" marR="0">
                        <a:lnSpc>
                          <a:spcPct val="115000"/>
                        </a:lnSpc>
                        <a:spcBef>
                          <a:spcPts val="0"/>
                        </a:spcBef>
                        <a:spcAft>
                          <a:spcPts val="0"/>
                        </a:spcAft>
                      </a:pPr>
                      <a:r>
                        <a:rPr lang="en-US" sz="300">
                          <a:latin typeface="Calibri"/>
                          <a:ea typeface="Calibri"/>
                          <a:cs typeface="Times New Roman"/>
                        </a:rPr>
                        <a:t>Presentation and Facilitated Breakout Groups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Present draft recommendations and plan document for final comment and review.</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General Public</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Press release, emails, fliers (on campus and sent to stakeholders), website</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Sept-Oct 2012</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4085">
                <a:tc gridSpan="6">
                  <a:txBody>
                    <a:bodyPr/>
                    <a:lstStyle/>
                    <a:p>
                      <a:pPr marL="0" marR="0">
                        <a:lnSpc>
                          <a:spcPct val="115000"/>
                        </a:lnSpc>
                        <a:spcBef>
                          <a:spcPts val="0"/>
                        </a:spcBef>
                        <a:spcAft>
                          <a:spcPts val="0"/>
                        </a:spcAft>
                      </a:pPr>
                      <a:r>
                        <a:rPr lang="en-US" sz="400" b="1">
                          <a:latin typeface="Calibri"/>
                          <a:ea typeface="Calibri"/>
                          <a:cs typeface="Times New Roman"/>
                        </a:rPr>
                        <a:t>Other Potential Engagement Tactics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06417">
                <a:tc>
                  <a:txBody>
                    <a:bodyPr/>
                    <a:lstStyle/>
                    <a:p>
                      <a:pPr marL="0" marR="0">
                        <a:lnSpc>
                          <a:spcPct val="115000"/>
                        </a:lnSpc>
                        <a:spcBef>
                          <a:spcPts val="0"/>
                        </a:spcBef>
                        <a:spcAft>
                          <a:spcPts val="0"/>
                        </a:spcAft>
                      </a:pPr>
                      <a:r>
                        <a:rPr lang="en-US" sz="300" b="1">
                          <a:latin typeface="Calibri"/>
                          <a:ea typeface="Calibri"/>
                          <a:cs typeface="Times New Roman"/>
                        </a:rPr>
                        <a:t>Open House Event</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Provide an opportunity for the public to learn more about park restoration and future development plans, pickup any handouts and ask general questions.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General Public</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17">
                <a:tc>
                  <a:txBody>
                    <a:bodyPr/>
                    <a:lstStyle/>
                    <a:p>
                      <a:pPr marL="0" marR="0">
                        <a:lnSpc>
                          <a:spcPct val="115000"/>
                        </a:lnSpc>
                        <a:spcBef>
                          <a:spcPts val="0"/>
                        </a:spcBef>
                        <a:spcAft>
                          <a:spcPts val="0"/>
                        </a:spcAft>
                      </a:pPr>
                      <a:r>
                        <a:rPr lang="en-US" sz="300" b="1">
                          <a:latin typeface="Calibri"/>
                          <a:ea typeface="Calibri"/>
                          <a:cs typeface="Times New Roman"/>
                        </a:rPr>
                        <a:t>Guided Park Walks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Provide an opportunity for groups to visit the park and learn about its natural and recreational resources, as well as the restoration and park development plans.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General Public and/or targeted stakeholder groups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3020">
                <a:tc>
                  <a:txBody>
                    <a:bodyPr/>
                    <a:lstStyle/>
                    <a:p>
                      <a:pPr marL="0" marR="0">
                        <a:lnSpc>
                          <a:spcPct val="115000"/>
                        </a:lnSpc>
                        <a:spcBef>
                          <a:spcPts val="0"/>
                        </a:spcBef>
                        <a:spcAft>
                          <a:spcPts val="0"/>
                        </a:spcAft>
                      </a:pPr>
                      <a:r>
                        <a:rPr lang="en-US" sz="300" b="1">
                          <a:latin typeface="Calibri"/>
                          <a:ea typeface="Calibri"/>
                          <a:cs typeface="Times New Roman"/>
                        </a:rPr>
                        <a:t>Design Charette</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Provide an opportunity for the public to engage in the conceptual design process, identifying trail routing, destinations, locations of specific features and potential interpretive themes.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General Public</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812">
                <a:tc>
                  <a:txBody>
                    <a:bodyPr/>
                    <a:lstStyle/>
                    <a:p>
                      <a:pPr marL="0" marR="0">
                        <a:lnSpc>
                          <a:spcPct val="115000"/>
                        </a:lnSpc>
                        <a:spcBef>
                          <a:spcPts val="0"/>
                        </a:spcBef>
                        <a:spcAft>
                          <a:spcPts val="0"/>
                        </a:spcAft>
                      </a:pPr>
                      <a:r>
                        <a:rPr lang="en-US" sz="300" b="1">
                          <a:latin typeface="Calibri"/>
                          <a:ea typeface="Calibri"/>
                          <a:cs typeface="Times New Roman"/>
                        </a:rPr>
                        <a:t>Booths/Tables at University Special Events and Functions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Provide general project information and collect contact information for potential future park volunteers.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General Public</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6417">
                <a:tc>
                  <a:txBody>
                    <a:bodyPr/>
                    <a:lstStyle/>
                    <a:p>
                      <a:pPr marL="0" marR="0">
                        <a:lnSpc>
                          <a:spcPct val="115000"/>
                        </a:lnSpc>
                        <a:spcBef>
                          <a:spcPts val="0"/>
                        </a:spcBef>
                        <a:spcAft>
                          <a:spcPts val="0"/>
                        </a:spcAft>
                      </a:pPr>
                      <a:r>
                        <a:rPr lang="en-US" sz="300" b="1">
                          <a:latin typeface="Calibri"/>
                          <a:ea typeface="Calibri"/>
                          <a:cs typeface="Times New Roman"/>
                        </a:rPr>
                        <a:t>Targeted Group Meetings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a:latin typeface="Calibri"/>
                          <a:ea typeface="Calibri"/>
                          <a:cs typeface="Times New Roman"/>
                        </a:rPr>
                        <a:t>Address issues and concerns regarding park plan development and restoration efforts impacting particular groups and organizations, on an as-needed basis.</a:t>
                      </a:r>
                      <a:endParaRPr lang="en-US" sz="4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300" dirty="0">
                          <a:latin typeface="Calibri"/>
                          <a:ea typeface="Calibri"/>
                          <a:cs typeface="Times New Roman"/>
                        </a:rPr>
                        <a:t>Special Interest Groups, Targeted User Groups, Impacted Stakeholder Groups</a:t>
                      </a:r>
                      <a:endParaRPr lang="en-US" sz="400" dirty="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300" dirty="0">
                        <a:latin typeface="Calibri"/>
                        <a:ea typeface="Calibri"/>
                        <a:cs typeface="Times New Roman"/>
                      </a:endParaRPr>
                    </a:p>
                  </a:txBody>
                  <a:tcPr marL="22335" marR="223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050" name="Rectangle 2"/>
          <p:cNvSpPr>
            <a:spLocks noChangeArrowheads="1"/>
          </p:cNvSpPr>
          <p:nvPr/>
        </p:nvSpPr>
        <p:spPr bwMode="auto">
          <a:xfrm>
            <a:off x="152400" y="0"/>
            <a:ext cx="9144000" cy="7540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Regional Park Engagement Strategy </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October 11, 2011 (</a:t>
            </a:r>
            <a:r>
              <a:rPr kumimoji="0" lang="en-US" sz="1100" b="1" i="1"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draft</a:t>
            </a:r>
            <a:r>
              <a:rPr kumimoji="0" lang="en-US" sz="11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n-US" sz="11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2049" name="Straight Connector 2"/>
          <p:cNvSpPr>
            <a:spLocks noChangeShapeType="1"/>
          </p:cNvSpPr>
          <p:nvPr/>
        </p:nvSpPr>
        <p:spPr bwMode="auto">
          <a:xfrm>
            <a:off x="0" y="498475"/>
            <a:ext cx="8650288" cy="0"/>
          </a:xfrm>
          <a:prstGeom prst="line">
            <a:avLst/>
          </a:prstGeom>
          <a:noFill/>
          <a:ln w="9525">
            <a:solidFill>
              <a:srgbClr val="4A7EBB"/>
            </a:solid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97.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0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0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14.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006.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003.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y Park 2 Jan.10 027.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1649</Words>
  <Application>Microsoft Office PowerPoint</Application>
  <PresentationFormat>On-screen Show (4:3)</PresentationFormat>
  <Paragraphs>267</Paragraphs>
  <Slides>29</Slides>
  <Notes>17</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State of the Park  October 2011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Initial Program Focus</vt:lpstr>
      <vt:lpstr>Park Master Plan Committee</vt:lpstr>
      <vt:lpstr>Slide 20</vt:lpstr>
      <vt:lpstr>Provisional Park Rules Oct. 2010</vt:lpstr>
      <vt:lpstr>Policy Considerations</vt:lpstr>
      <vt:lpstr>Goals</vt:lpstr>
      <vt:lpstr>Goals Continued</vt:lpstr>
      <vt:lpstr>Faculty Task Force Report (June 2010)</vt:lpstr>
      <vt:lpstr> CI Strategic Plan</vt:lpstr>
      <vt:lpstr>Strategic Initiatives</vt:lpstr>
      <vt:lpstr>Master Plan Committee Membership </vt:lpstr>
      <vt:lpstr>Slide 29</vt:lpstr>
    </vt:vector>
  </TitlesOfParts>
  <Company>CSUCI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caroline.doll</dc:creator>
  <cp:lastModifiedBy>caroline.doll</cp:lastModifiedBy>
  <cp:revision>68</cp:revision>
  <dcterms:created xsi:type="dcterms:W3CDTF">2010-01-27T00:32:33Z</dcterms:created>
  <dcterms:modified xsi:type="dcterms:W3CDTF">2012-04-19T23:47:31Z</dcterms:modified>
</cp:coreProperties>
</file>