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DBD82-A704-42E5-AA62-C69B97F1BE73}" v="9" dt="2023-03-13T15:32:39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996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07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4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6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5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5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3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8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4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ED2C2E-DC43-405B-83DC-52683C735D2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2D2953-E34C-4720-8416-83C85D5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6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ci.edu/hr/benefits/" TargetMode="External"/><Relationship Id="rId2" Type="http://schemas.openxmlformats.org/officeDocument/2006/relationships/hyperlink" Target="https://www.csuci.edu/hr/eap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04E2-180F-B2D4-1C6A-C4240FE41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92830" y="673087"/>
            <a:ext cx="10153831" cy="2766528"/>
          </a:xfrm>
        </p:spPr>
        <p:txBody>
          <a:bodyPr>
            <a:normAutofit fontScale="90000"/>
          </a:bodyPr>
          <a:lstStyle/>
          <a:p>
            <a:r>
              <a:rPr lang="en-US" dirty="0"/>
              <a:t>Difficult Conversations: </a:t>
            </a:r>
            <a:br>
              <a:rPr lang="en-US" dirty="0"/>
            </a:br>
            <a:r>
              <a:rPr lang="en-US" dirty="0"/>
              <a:t>Chairs Edition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DB562-BB9F-E790-A52F-7AC0434FD8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Bill DeGraffenreid, March 17, 2023</a:t>
            </a:r>
          </a:p>
        </p:txBody>
      </p:sp>
    </p:spTree>
    <p:extLst>
      <p:ext uri="{BB962C8B-B14F-4D97-AF65-F5344CB8AC3E}">
        <p14:creationId xmlns:p14="http://schemas.microsoft.com/office/powerpoint/2010/main" val="52289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7230D-4707-CA00-0517-81EBD3E5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things go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49DE5-4A4E-E1D5-25E9-9752106C73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it continues, the meeting should be ended.</a:t>
            </a:r>
          </a:p>
          <a:p>
            <a:pPr lvl="1"/>
            <a:r>
              <a:rPr lang="en-US" sz="2200" dirty="0"/>
              <a:t>“I am sorry that the tone of this conversation has continued to be unprofessional and non-productive. I am ending this meeting now. If you need to discuss this further, I am referring you to Dean XXXX.”</a:t>
            </a:r>
          </a:p>
          <a:p>
            <a:pPr lvl="1"/>
            <a:r>
              <a:rPr lang="en-US" sz="2200" dirty="0"/>
              <a:t>Notify Dean and AVP for Faculty Affairs via email with a summary of the situation (a call head’s up is also good to have)</a:t>
            </a:r>
          </a:p>
        </p:txBody>
      </p:sp>
    </p:spTree>
    <p:extLst>
      <p:ext uri="{BB962C8B-B14F-4D97-AF65-F5344CB8AC3E}">
        <p14:creationId xmlns:p14="http://schemas.microsoft.com/office/powerpoint/2010/main" val="14950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A178-E264-026C-F3A3-8C892FAA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4960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9438-93B0-A15A-E901-CABAF017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520A3-02E4-617F-5D1D-2BB7BCD914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Enrollment Drop</a:t>
            </a:r>
          </a:p>
          <a:p>
            <a:r>
              <a:rPr lang="en-US" sz="2400" dirty="0"/>
              <a:t>Post (?) Covid Challenges</a:t>
            </a:r>
          </a:p>
          <a:p>
            <a:r>
              <a:rPr lang="en-US" sz="2400" dirty="0"/>
              <a:t>Significantly evolved work</a:t>
            </a:r>
          </a:p>
          <a:p>
            <a:r>
              <a:rPr lang="en-US" sz="2400" dirty="0"/>
              <a:t>Ongoing DEIBJ Challenges</a:t>
            </a:r>
          </a:p>
          <a:p>
            <a:r>
              <a:rPr lang="en-US" sz="2400" dirty="0"/>
              <a:t>Greater compliance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017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40E7-A8E3-9EDB-F235-13AF9EBF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hard before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7BC8-4460-0E10-213E-FB23DC81BF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Being chair is a challenging job even in good times</a:t>
            </a:r>
          </a:p>
          <a:p>
            <a:r>
              <a:rPr lang="en-US" sz="2400" dirty="0"/>
              <a:t>Thank you for your efforts to address</a:t>
            </a:r>
          </a:p>
          <a:p>
            <a:pPr lvl="1"/>
            <a:r>
              <a:rPr lang="en-US" sz="2000" dirty="0"/>
              <a:t>Student Needs</a:t>
            </a:r>
          </a:p>
          <a:p>
            <a:pPr lvl="1"/>
            <a:r>
              <a:rPr lang="en-US" sz="2000" dirty="0"/>
              <a:t>Faculty Needs </a:t>
            </a:r>
          </a:p>
          <a:p>
            <a:pPr lvl="1"/>
            <a:r>
              <a:rPr lang="en-US" sz="2000" dirty="0"/>
              <a:t>Program needs</a:t>
            </a:r>
          </a:p>
          <a:p>
            <a:pPr lvl="1"/>
            <a:r>
              <a:rPr lang="en-US" sz="2000" dirty="0"/>
              <a:t>University Needs</a:t>
            </a:r>
          </a:p>
          <a:p>
            <a:r>
              <a:rPr lang="en-US" sz="2400" dirty="0"/>
              <a:t>Satisfying these even in the best of times is not easy</a:t>
            </a:r>
          </a:p>
        </p:txBody>
      </p:sp>
    </p:spTree>
    <p:extLst>
      <p:ext uri="{BB962C8B-B14F-4D97-AF65-F5344CB8AC3E}">
        <p14:creationId xmlns:p14="http://schemas.microsoft.com/office/powerpoint/2010/main" val="1483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6647-2702-46BE-7602-420357D2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Fewer Students = Fewer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B186-469E-C25C-1BF2-DE602552B3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cannot offer the same amount of work that we did with higher enrollment</a:t>
            </a:r>
          </a:p>
          <a:p>
            <a:pPr lvl="1"/>
            <a:r>
              <a:rPr lang="en-US" sz="2200" dirty="0"/>
              <a:t>Stewards of state resources</a:t>
            </a:r>
          </a:p>
          <a:p>
            <a:pPr lvl="1"/>
            <a:r>
              <a:rPr lang="en-US" sz="2200" dirty="0"/>
              <a:t>B.O.T. Redistribution of resources Plan will take money away</a:t>
            </a:r>
          </a:p>
          <a:p>
            <a:pPr lvl="1"/>
            <a:r>
              <a:rPr lang="en-US" sz="2200" dirty="0"/>
              <a:t>Fewer students means less tuition</a:t>
            </a:r>
          </a:p>
          <a:p>
            <a:r>
              <a:rPr lang="en-US" sz="2400" dirty="0"/>
              <a:t>We saw it this year, next year will be even harder</a:t>
            </a:r>
          </a:p>
        </p:txBody>
      </p:sp>
    </p:spTree>
    <p:extLst>
      <p:ext uri="{BB962C8B-B14F-4D97-AF65-F5344CB8AC3E}">
        <p14:creationId xmlns:p14="http://schemas.microsoft.com/office/powerpoint/2010/main" val="65794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58D8-9E0B-85E4-BD3A-55DB687F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22-23 Academic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BEEFC-2B5C-EDB0-29C3-0F91CEFA09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2063396"/>
            <a:ext cx="11008895" cy="3311189"/>
          </a:xfrm>
        </p:spPr>
        <p:txBody>
          <a:bodyPr>
            <a:normAutofit/>
          </a:bodyPr>
          <a:lstStyle/>
          <a:p>
            <a:r>
              <a:rPr lang="en-US" sz="2400" dirty="0"/>
              <a:t>Approximately 1/3 of our lecturers this year did not have their entitlement met</a:t>
            </a:r>
          </a:p>
          <a:p>
            <a:pPr lvl="1"/>
            <a:r>
              <a:rPr lang="en-US" sz="2000" dirty="0"/>
              <a:t>Range of shortfall: 1 WTU – 14 WTU</a:t>
            </a:r>
          </a:p>
          <a:p>
            <a:pPr lvl="1"/>
            <a:r>
              <a:rPr lang="en-US" sz="2000" dirty="0"/>
              <a:t>Average Shortfall: 3+ WTU</a:t>
            </a:r>
          </a:p>
          <a:p>
            <a:pPr lvl="1"/>
            <a:r>
              <a:rPr lang="en-US" sz="2000" dirty="0"/>
              <a:t>Entitlements will drop for 23-24 for many, lost for others (only taught 1 term)</a:t>
            </a:r>
          </a:p>
          <a:p>
            <a:pPr lvl="1"/>
            <a:r>
              <a:rPr lang="en-US" sz="2000" dirty="0"/>
              <a:t>No 3Y FT lecturers were impacted in 22-23</a:t>
            </a:r>
          </a:p>
          <a:p>
            <a:r>
              <a:rPr lang="en-US" sz="2400" dirty="0"/>
              <a:t>Chairs did a great job of reaching out to me with Questions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89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F3D9-04D9-2C20-D13B-C8B58735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23-24 Academic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1E2ED-7628-76F6-C50A-E5A3D485E6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820398" cy="3904267"/>
          </a:xfrm>
        </p:spPr>
        <p:txBody>
          <a:bodyPr>
            <a:normAutofit/>
          </a:bodyPr>
          <a:lstStyle/>
          <a:p>
            <a:r>
              <a:rPr lang="en-US" sz="2400" dirty="0"/>
              <a:t>Allocated WTU for programs shows more challenges ahead</a:t>
            </a:r>
          </a:p>
          <a:p>
            <a:r>
              <a:rPr lang="en-US" sz="2400" dirty="0"/>
              <a:t>Schedules built, offers being made</a:t>
            </a:r>
          </a:p>
          <a:p>
            <a:r>
              <a:rPr lang="en-US" sz="2400" dirty="0"/>
              <a:t>CBA provides a framework for how these difficult decisions are made (12.29)</a:t>
            </a:r>
          </a:p>
          <a:p>
            <a:pPr lvl="1"/>
            <a:r>
              <a:rPr lang="en-US" sz="2200" dirty="0"/>
              <a:t>It does not get rid of hard decisions</a:t>
            </a:r>
          </a:p>
          <a:p>
            <a:r>
              <a:rPr lang="en-US" sz="2400" dirty="0"/>
              <a:t>still very early in the cycle. Many things affect available work. No promises, but typically work increases for lecturers as we approach start of term</a:t>
            </a:r>
          </a:p>
        </p:txBody>
      </p:sp>
    </p:spTree>
    <p:extLst>
      <p:ext uri="{BB962C8B-B14F-4D97-AF65-F5344CB8AC3E}">
        <p14:creationId xmlns:p14="http://schemas.microsoft.com/office/powerpoint/2010/main" val="22653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B253-5A26-1A65-5FF4-E4E87EFD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support your lecturers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93CC1-6262-9D1D-DC95-FE628351E8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784305" cy="3311189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Employee Assistance program </a:t>
            </a:r>
            <a:r>
              <a:rPr lang="en-US" sz="2400" dirty="0"/>
              <a:t>– a benefit to all employees</a:t>
            </a:r>
          </a:p>
          <a:p>
            <a:r>
              <a:rPr lang="en-US" sz="2400" dirty="0">
                <a:hlinkClick r:id="rId3"/>
              </a:rPr>
              <a:t>Benefits Office</a:t>
            </a:r>
            <a:r>
              <a:rPr lang="en-US" sz="2400" dirty="0"/>
              <a:t> – Discuss how changes might affect health and other benefits</a:t>
            </a:r>
          </a:p>
          <a:p>
            <a:r>
              <a:rPr lang="en-US" sz="2400" dirty="0"/>
              <a:t>Dean or AVP – don’t fear the warm handoff. Last thing we want is incorrect info to be shared.</a:t>
            </a:r>
          </a:p>
        </p:txBody>
      </p:sp>
    </p:spTree>
    <p:extLst>
      <p:ext uri="{BB962C8B-B14F-4D97-AF65-F5344CB8AC3E}">
        <p14:creationId xmlns:p14="http://schemas.microsoft.com/office/powerpoint/2010/main" val="16341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E9C4-3931-BE6A-F58A-826951AC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3030-A68A-ED2C-E583-5819E24EFD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Don’t wait for them to come to you – try to be proactive as possible. </a:t>
            </a:r>
          </a:p>
          <a:p>
            <a:r>
              <a:rPr lang="en-US" sz="2400" dirty="0"/>
              <a:t>Meet them in a “comfortable” place – their office, via phone, etc. Bad news by email sucks. My goal was to always try to give bad news in their comfort zone </a:t>
            </a:r>
          </a:p>
        </p:txBody>
      </p:sp>
    </p:spTree>
    <p:extLst>
      <p:ext uri="{BB962C8B-B14F-4D97-AF65-F5344CB8AC3E}">
        <p14:creationId xmlns:p14="http://schemas.microsoft.com/office/powerpoint/2010/main" val="34184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217F-35BD-23CA-457B-690E5B65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things go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20AB-FDE0-1076-B715-445EE04089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710470"/>
            <a:ext cx="10394707" cy="3872183"/>
          </a:xfrm>
        </p:spPr>
        <p:txBody>
          <a:bodyPr>
            <a:normAutofit/>
          </a:bodyPr>
          <a:lstStyle/>
          <a:p>
            <a:r>
              <a:rPr lang="en-US" sz="2400" dirty="0"/>
              <a:t>While it is easy to say losing work is a consequence of their position and the CBA – the fact of the matter is that their livelihood is being affected</a:t>
            </a:r>
          </a:p>
          <a:p>
            <a:r>
              <a:rPr lang="en-US" sz="2400" dirty="0"/>
              <a:t>Appropriate emotions: sadness, frustration, anger</a:t>
            </a:r>
          </a:p>
          <a:p>
            <a:pPr lvl="1"/>
            <a:r>
              <a:rPr lang="en-US" sz="2200" dirty="0"/>
              <a:t>Not appropriate for them to take it out on you</a:t>
            </a:r>
          </a:p>
          <a:p>
            <a:r>
              <a:rPr lang="en-US" sz="2400" dirty="0"/>
              <a:t>Consider, if needed, “Your feelings are appropriate – but reacting to me in this way is not appropriate and is becoming non-productive.  I do not want to have to end this meeting in such a way.  Do we need to take a short break to regroup?”</a:t>
            </a:r>
          </a:p>
        </p:txBody>
      </p:sp>
    </p:spTree>
    <p:extLst>
      <p:ext uri="{BB962C8B-B14F-4D97-AF65-F5344CB8AC3E}">
        <p14:creationId xmlns:p14="http://schemas.microsoft.com/office/powerpoint/2010/main" val="12386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40</TotalTime>
  <Words>549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Impact</vt:lpstr>
      <vt:lpstr>Main Event</vt:lpstr>
      <vt:lpstr>Difficult Conversations:  Chairs Edition</vt:lpstr>
      <vt:lpstr>Challenging Times</vt:lpstr>
      <vt:lpstr>It was hard before this</vt:lpstr>
      <vt:lpstr>Fewer Students = Fewer classes</vt:lpstr>
      <vt:lpstr>22-23 Academic year</vt:lpstr>
      <vt:lpstr>23-24 Academic Year</vt:lpstr>
      <vt:lpstr>How to support your lecturers</vt:lpstr>
      <vt:lpstr>Other hints</vt:lpstr>
      <vt:lpstr>if things go bad</vt:lpstr>
      <vt:lpstr>if things go bad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 Conversations:  Chairs Edition</dc:title>
  <dc:creator>DeGraffenreid, William</dc:creator>
  <cp:lastModifiedBy>DeGraffenreid, William</cp:lastModifiedBy>
  <cp:revision>2</cp:revision>
  <dcterms:created xsi:type="dcterms:W3CDTF">2023-03-08T17:33:29Z</dcterms:created>
  <dcterms:modified xsi:type="dcterms:W3CDTF">2023-03-17T16:54:47Z</dcterms:modified>
</cp:coreProperties>
</file>