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4"/>
  </p:notesMasterIdLst>
  <p:sldIdLst>
    <p:sldId id="256" r:id="rId2"/>
    <p:sldId id="286" r:id="rId3"/>
    <p:sldId id="257" r:id="rId4"/>
    <p:sldId id="262" r:id="rId5"/>
    <p:sldId id="263" r:id="rId6"/>
    <p:sldId id="259" r:id="rId7"/>
    <p:sldId id="258" r:id="rId8"/>
    <p:sldId id="260" r:id="rId9"/>
    <p:sldId id="264" r:id="rId10"/>
    <p:sldId id="261"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202"/>
    <a:srgbClr val="FFCC66"/>
    <a:srgbClr val="CCCC00"/>
    <a:srgbClr val="FFFF66"/>
    <a:srgbClr val="5EEC3C"/>
    <a:srgbClr val="007033"/>
    <a:srgbClr val="990099"/>
    <a:srgbClr val="CC0099"/>
    <a:srgbClr val="6C1A00"/>
    <a:srgbClr val="00A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47" autoAdjust="0"/>
  </p:normalViewPr>
  <p:slideViewPr>
    <p:cSldViewPr>
      <p:cViewPr varScale="1">
        <p:scale>
          <a:sx n="92" d="100"/>
          <a:sy n="92" d="100"/>
        </p:scale>
        <p:origin x="701" y="53"/>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B0624-BC22-41C1-AFB0-E18B55451EE2}" type="datetimeFigureOut">
              <a:rPr lang="en-US" smtClean="0"/>
              <a:t>4/9/2019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03421-8A27-4B16-B0B7-B65FDE5EE50C}" type="slidenum">
              <a:rPr lang="en-US" smtClean="0"/>
              <a:t>‹#›</a:t>
            </a:fld>
            <a:endParaRPr lang="en-US" dirty="0"/>
          </a:p>
        </p:txBody>
      </p:sp>
    </p:spTree>
    <p:extLst>
      <p:ext uri="{BB962C8B-B14F-4D97-AF65-F5344CB8AC3E}">
        <p14:creationId xmlns:p14="http://schemas.microsoft.com/office/powerpoint/2010/main" val="380677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Start with ice breaker </a:t>
            </a:r>
          </a:p>
          <a:p>
            <a:pPr marL="171450" indent="-171450">
              <a:buFont typeface="Arial" panose="020B0604020202020204" pitchFamily="34" charset="0"/>
              <a:buChar char="•"/>
            </a:pPr>
            <a:r>
              <a:rPr lang="en-US" dirty="0" smtClean="0"/>
              <a:t>Discuss no right or wrong – but what</a:t>
            </a:r>
            <a:r>
              <a:rPr lang="en-US" baseline="0" dirty="0" smtClean="0"/>
              <a:t> is best for the student and their journey </a:t>
            </a:r>
          </a:p>
          <a:p>
            <a:pPr marL="171450" indent="-171450">
              <a:buFont typeface="Arial" panose="020B0604020202020204" pitchFamily="34" charset="0"/>
              <a:buChar char="•"/>
            </a:pPr>
            <a:r>
              <a:rPr lang="en-US" baseline="0" dirty="0" smtClean="0"/>
              <a:t>Takes time to know who you are and what you want </a:t>
            </a:r>
          </a:p>
          <a:p>
            <a:pPr marL="171450" indent="-171450">
              <a:buFont typeface="Arial" panose="020B0604020202020204" pitchFamily="34" charset="0"/>
              <a:buChar char="•"/>
            </a:pPr>
            <a:r>
              <a:rPr lang="en-US" baseline="0" dirty="0" smtClean="0"/>
              <a:t>Different pressures from both perspectives </a:t>
            </a:r>
            <a:endParaRPr lang="en-US" dirty="0"/>
          </a:p>
        </p:txBody>
      </p:sp>
      <p:sp>
        <p:nvSpPr>
          <p:cNvPr id="4" name="Slide Number Placeholder 3"/>
          <p:cNvSpPr>
            <a:spLocks noGrp="1"/>
          </p:cNvSpPr>
          <p:nvPr>
            <p:ph type="sldNum" sz="quarter" idx="10"/>
          </p:nvPr>
        </p:nvSpPr>
        <p:spPr/>
        <p:txBody>
          <a:bodyPr/>
          <a:lstStyle/>
          <a:p>
            <a:fld id="{B2703421-8A27-4B16-B0B7-B65FDE5EE50C}" type="slidenum">
              <a:rPr lang="en-US" smtClean="0"/>
              <a:t>1</a:t>
            </a:fld>
            <a:endParaRPr lang="en-US" dirty="0"/>
          </a:p>
        </p:txBody>
      </p:sp>
    </p:spTree>
    <p:extLst>
      <p:ext uri="{BB962C8B-B14F-4D97-AF65-F5344CB8AC3E}">
        <p14:creationId xmlns:p14="http://schemas.microsoft.com/office/powerpoint/2010/main" val="3313160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03421-8A27-4B16-B0B7-B65FDE5EE50C}" type="slidenum">
              <a:rPr lang="en-US" smtClean="0"/>
              <a:t>17</a:t>
            </a:fld>
            <a:endParaRPr lang="en-US" dirty="0"/>
          </a:p>
        </p:txBody>
      </p:sp>
    </p:spTree>
    <p:extLst>
      <p:ext uri="{BB962C8B-B14F-4D97-AF65-F5344CB8AC3E}">
        <p14:creationId xmlns:p14="http://schemas.microsoft.com/office/powerpoint/2010/main" val="81140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Dolphin </a:t>
            </a:r>
            <a:r>
              <a:rPr lang="en-US" dirty="0" err="1" smtClean="0"/>
              <a:t>Careerlink</a:t>
            </a:r>
            <a:r>
              <a:rPr lang="en-US" baseline="0" dirty="0" smtClean="0"/>
              <a:t> lists full-time, part-time, internship, and on-campus positions by businesses, government agencies, nonprofit organizations, on-campus departments, and individuals who adhere to Equal Employment Opportunity </a:t>
            </a:r>
            <a:endParaRPr lang="en-US" dirty="0"/>
          </a:p>
        </p:txBody>
      </p:sp>
      <p:sp>
        <p:nvSpPr>
          <p:cNvPr id="4" name="Slide Number Placeholder 3"/>
          <p:cNvSpPr>
            <a:spLocks noGrp="1"/>
          </p:cNvSpPr>
          <p:nvPr>
            <p:ph type="sldNum" sz="quarter" idx="10"/>
          </p:nvPr>
        </p:nvSpPr>
        <p:spPr/>
        <p:txBody>
          <a:bodyPr/>
          <a:lstStyle/>
          <a:p>
            <a:fld id="{B2703421-8A27-4B16-B0B7-B65FDE5EE50C}" type="slidenum">
              <a:rPr lang="en-US" smtClean="0"/>
              <a:t>20</a:t>
            </a:fld>
            <a:endParaRPr lang="en-US" dirty="0"/>
          </a:p>
        </p:txBody>
      </p:sp>
    </p:spTree>
    <p:extLst>
      <p:ext uri="{BB962C8B-B14F-4D97-AF65-F5344CB8AC3E}">
        <p14:creationId xmlns:p14="http://schemas.microsoft.com/office/powerpoint/2010/main" val="3119040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67">
              <a:defRPr/>
            </a:pPr>
            <a:r>
              <a:rPr lang="en-US" dirty="0" smtClean="0"/>
              <a:t>It is estimated that only 20% of all jobs are ever advertised, meaning 80% of jobs are filled by companies who never advertised the position. Instead these positions are filled by referral, the "who do you know" method of recruitment. So while keeping an eye on newspaper advertisements and internet job search sites is important, the percentages are in your favor if you investigate the hidden job market. </a:t>
            </a:r>
          </a:p>
          <a:p>
            <a:endParaRPr lang="en-US" dirty="0" smtClean="0"/>
          </a:p>
          <a:p>
            <a:r>
              <a:rPr lang="en-US" dirty="0" smtClean="0"/>
              <a:t>How do you tap into this market?</a:t>
            </a:r>
          </a:p>
          <a:p>
            <a:r>
              <a:rPr lang="en-US" dirty="0" smtClean="0"/>
              <a:t>By following creative strategies such as: using personal contacts and contacting employers directly. But even using these approaches will not get you anywhere</a:t>
            </a:r>
            <a:r>
              <a:rPr lang="en-US" baseline="0" dirty="0" smtClean="0"/>
              <a:t> without follow up. It is essential to develop effective tools and dynamic strategies for job searching so you stand out from other applicants. </a:t>
            </a:r>
          </a:p>
          <a:p>
            <a:endParaRPr lang="en-US" baseline="0" dirty="0" smtClean="0"/>
          </a:p>
          <a:p>
            <a:r>
              <a:rPr lang="en-US" dirty="0" smtClean="0"/>
              <a:t>Learn about field(s)</a:t>
            </a:r>
          </a:p>
          <a:p>
            <a:r>
              <a:rPr lang="en-US" dirty="0" smtClean="0"/>
              <a:t> Develop mentoring relationships</a:t>
            </a:r>
          </a:p>
          <a:p>
            <a:r>
              <a:rPr lang="en-US" dirty="0" smtClean="0"/>
              <a:t> Tap the hidden job market</a:t>
            </a:r>
          </a:p>
          <a:p>
            <a:endParaRPr lang="en-US" dirty="0"/>
          </a:p>
        </p:txBody>
      </p:sp>
      <p:sp>
        <p:nvSpPr>
          <p:cNvPr id="4" name="Slide Number Placeholder 3"/>
          <p:cNvSpPr>
            <a:spLocks noGrp="1"/>
          </p:cNvSpPr>
          <p:nvPr>
            <p:ph type="sldNum" sz="quarter" idx="10"/>
          </p:nvPr>
        </p:nvSpPr>
        <p:spPr/>
        <p:txBody>
          <a:bodyPr/>
          <a:lstStyle/>
          <a:p>
            <a:fld id="{B2703421-8A27-4B16-B0B7-B65FDE5EE50C}" type="slidenum">
              <a:rPr lang="en-US" smtClean="0"/>
              <a:t>24</a:t>
            </a:fld>
            <a:endParaRPr lang="en-US" dirty="0"/>
          </a:p>
        </p:txBody>
      </p:sp>
    </p:spTree>
    <p:extLst>
      <p:ext uri="{BB962C8B-B14F-4D97-AF65-F5344CB8AC3E}">
        <p14:creationId xmlns:p14="http://schemas.microsoft.com/office/powerpoint/2010/main" val="2016350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Designing</a:t>
            </a:r>
            <a:r>
              <a:rPr lang="en-US" baseline="0" dirty="0" smtClean="0"/>
              <a:t> a plan to conduct a proactive job search requires that you are actively engaged in the search process entirely. This type of strategic job hunting is critical to implement in today’s current career trends. </a:t>
            </a:r>
          </a:p>
          <a:p>
            <a:endParaRPr lang="en-US" baseline="0" dirty="0" smtClean="0"/>
          </a:p>
          <a:p>
            <a:r>
              <a:rPr lang="en-US" baseline="0" dirty="0" smtClean="0"/>
              <a:t>In today’s competitive job market it is more crucial than ever to take a proactive job search approach. </a:t>
            </a:r>
            <a:endParaRPr lang="en-US" b="1" i="1" dirty="0" smtClean="0">
              <a:latin typeface="Times-Roman"/>
            </a:endParaRPr>
          </a:p>
          <a:p>
            <a:endParaRPr lang="en-US" baseline="0" dirty="0" smtClean="0"/>
          </a:p>
          <a:p>
            <a:r>
              <a:rPr lang="en-US" baseline="0" dirty="0" smtClean="0"/>
              <a:t>So, the question is… How do you tap into this “hidden job market?” The answer is through implementing innovative and creative methods for job hunting. </a:t>
            </a:r>
          </a:p>
          <a:p>
            <a:endParaRPr lang="en-US" baseline="0" dirty="0" smtClean="0"/>
          </a:p>
          <a:p>
            <a:r>
              <a:rPr lang="en-US" baseline="0" dirty="0" smtClean="0"/>
              <a:t>Today, we are going to strategize how to think outside of the box and be more innovative and creative in our job search techniques to help you stand out from other applicants. </a:t>
            </a:r>
          </a:p>
          <a:p>
            <a:endParaRPr lang="en-US" baseline="0" dirty="0" smtClean="0"/>
          </a:p>
          <a:p>
            <a:endParaRPr lang="en-US" baseline="0" dirty="0" smtClean="0"/>
          </a:p>
          <a:p>
            <a:pPr defTabSz="457167">
              <a:defRPr/>
            </a:pPr>
            <a:r>
              <a:rPr lang="en-US" baseline="0" dirty="0" smtClean="0"/>
              <a:t>Utilizing a proactive strategy will require the following components: Research, Marketing Yourself, Networking, and Follow Up.</a:t>
            </a:r>
          </a:p>
          <a:p>
            <a:endParaRPr lang="en-US" baseline="0" dirty="0" smtClean="0"/>
          </a:p>
          <a:p>
            <a:r>
              <a:rPr lang="en-US" baseline="0" dirty="0" smtClean="0"/>
              <a:t>Lets discuss the following strategies in more depth. </a:t>
            </a:r>
            <a:endParaRPr lang="en-US" dirty="0" smtClean="0"/>
          </a:p>
          <a:p>
            <a:endParaRPr lang="en-US" dirty="0"/>
          </a:p>
        </p:txBody>
      </p:sp>
      <p:sp>
        <p:nvSpPr>
          <p:cNvPr id="4" name="Slide Number Placeholder 3"/>
          <p:cNvSpPr>
            <a:spLocks noGrp="1"/>
          </p:cNvSpPr>
          <p:nvPr>
            <p:ph type="sldNum" sz="quarter" idx="10"/>
          </p:nvPr>
        </p:nvSpPr>
        <p:spPr/>
        <p:txBody>
          <a:bodyPr/>
          <a:lstStyle/>
          <a:p>
            <a:fld id="{B2703421-8A27-4B16-B0B7-B65FDE5EE50C}" type="slidenum">
              <a:rPr lang="en-US" smtClean="0"/>
              <a:t>25</a:t>
            </a:fld>
            <a:endParaRPr lang="en-US" dirty="0"/>
          </a:p>
        </p:txBody>
      </p:sp>
    </p:spTree>
    <p:extLst>
      <p:ext uri="{BB962C8B-B14F-4D97-AF65-F5344CB8AC3E}">
        <p14:creationId xmlns:p14="http://schemas.microsoft.com/office/powerpoint/2010/main" val="326096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step is to market yourself.</a:t>
            </a:r>
          </a:p>
          <a:p>
            <a:endParaRPr lang="en-US" baseline="0" dirty="0" smtClean="0"/>
          </a:p>
          <a:p>
            <a:r>
              <a:rPr lang="en-US" baseline="0" dirty="0" smtClean="0"/>
              <a:t>Looking for a job or internship is similar to selling a new product. Although in this case, you are the product. You will need to appeal to your potential customers or employers. </a:t>
            </a:r>
          </a:p>
          <a:p>
            <a:endParaRPr lang="en-US" baseline="0" dirty="0" smtClean="0"/>
          </a:p>
          <a:p>
            <a:r>
              <a:rPr lang="en-US" baseline="0" dirty="0" smtClean="0"/>
              <a:t>First, you want to make sure that your resume is polished and that it accurately represents your skills, background, and preparedness for entering the field. Meet with a career counselor to discuss resume styles and cover letters to choose the best suited format for your resume. </a:t>
            </a:r>
          </a:p>
          <a:p>
            <a:endParaRPr lang="en-US" baseline="0" dirty="0" smtClean="0"/>
          </a:p>
          <a:p>
            <a:r>
              <a:rPr lang="en-US" baseline="0" dirty="0" smtClean="0"/>
              <a:t>Next, focus on professionalism. Create professional business cards, meet with a career counselor to discuss interview etiquette.</a:t>
            </a:r>
          </a:p>
          <a:p>
            <a:endParaRPr lang="en-US" baseline="0" dirty="0" smtClean="0"/>
          </a:p>
          <a:p>
            <a:r>
              <a:rPr lang="en-US" baseline="0" dirty="0" smtClean="0"/>
              <a:t>Lastly, you want to be well prepared for the interview so make sure that you practice and do mock interviews. There are some great online resources and programs to utilize. One program called perfect interview has about 1,500 interview questions all on a digital video. </a:t>
            </a:r>
            <a:endParaRPr lang="en-US" dirty="0" smtClean="0"/>
          </a:p>
          <a:p>
            <a:endParaRPr lang="en-US" dirty="0"/>
          </a:p>
        </p:txBody>
      </p:sp>
      <p:sp>
        <p:nvSpPr>
          <p:cNvPr id="4" name="Slide Number Placeholder 3"/>
          <p:cNvSpPr>
            <a:spLocks noGrp="1"/>
          </p:cNvSpPr>
          <p:nvPr>
            <p:ph type="sldNum" sz="quarter" idx="10"/>
          </p:nvPr>
        </p:nvSpPr>
        <p:spPr/>
        <p:txBody>
          <a:bodyPr/>
          <a:lstStyle/>
          <a:p>
            <a:fld id="{B2703421-8A27-4B16-B0B7-B65FDE5EE50C}" type="slidenum">
              <a:rPr lang="en-US" smtClean="0"/>
              <a:t>26</a:t>
            </a:fld>
            <a:endParaRPr lang="en-US" dirty="0"/>
          </a:p>
        </p:txBody>
      </p:sp>
    </p:spTree>
    <p:extLst>
      <p:ext uri="{BB962C8B-B14F-4D97-AF65-F5344CB8AC3E}">
        <p14:creationId xmlns:p14="http://schemas.microsoft.com/office/powerpoint/2010/main" val="3509182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Networking is the next step and a very key component of proactive job hunting. Get involved- join a professional organization- professional organizations are a great resource for a few reasons. First, most memberships have a professional development component to them which may include monthly or quarterly subscriptions to career related information which will be great information to know during an interview to demonstrate that you know about the hot topics in your field. Some may even have conferences which serve as an opportunity to build networks and gain professional development. Next, it’s a good thing to put on your resume to build experience. Lastly, student membership rates are typically much lower compared to professional rates after graduation. </a:t>
            </a:r>
          </a:p>
          <a:p>
            <a:endParaRPr lang="en-US" baseline="0" dirty="0" smtClean="0"/>
          </a:p>
          <a:p>
            <a:r>
              <a:rPr lang="en-US" baseline="0" dirty="0" smtClean="0"/>
              <a:t>join a job hunting support group, social media- linked in</a:t>
            </a:r>
          </a:p>
          <a:p>
            <a:endParaRPr lang="en-US" baseline="0" dirty="0" smtClean="0"/>
          </a:p>
          <a:p>
            <a:r>
              <a:rPr lang="en-US" baseline="0" dirty="0" smtClean="0"/>
              <a:t>Informational interviews-</a:t>
            </a:r>
          </a:p>
          <a:p>
            <a:endParaRPr lang="en-US" baseline="0" dirty="0" smtClean="0"/>
          </a:p>
          <a:p>
            <a:r>
              <a:rPr lang="en-US" baseline="0" dirty="0" smtClean="0"/>
              <a:t>Job Shadow</a:t>
            </a:r>
          </a:p>
          <a:p>
            <a:endParaRPr lang="en-US" baseline="0" dirty="0" smtClean="0"/>
          </a:p>
          <a:p>
            <a:r>
              <a:rPr lang="en-US" baseline="0" dirty="0" smtClean="0"/>
              <a:t>Join the Alumni Association to gain opportunities for  networking</a:t>
            </a:r>
          </a:p>
          <a:p>
            <a:endParaRPr lang="en-US" baseline="0" dirty="0" smtClean="0"/>
          </a:p>
          <a:p>
            <a:r>
              <a:rPr lang="en-US" baseline="0" dirty="0" smtClean="0"/>
              <a:t>Find a mentor. Get involved in a mentorship program. Talk to faculty members</a:t>
            </a:r>
          </a:p>
          <a:p>
            <a:endParaRPr lang="en-US" baseline="0" dirty="0" smtClean="0"/>
          </a:p>
          <a:p>
            <a:r>
              <a:rPr lang="en-US" baseline="0" dirty="0" smtClean="0"/>
              <a:t>Conduct informational interviews which is a brief meeting that you schedule with someone who works in an industry that you may be considering for future employment. A great learning experience. </a:t>
            </a:r>
          </a:p>
          <a:p>
            <a:endParaRPr lang="en-US" dirty="0"/>
          </a:p>
        </p:txBody>
      </p:sp>
      <p:sp>
        <p:nvSpPr>
          <p:cNvPr id="4" name="Slide Number Placeholder 3"/>
          <p:cNvSpPr>
            <a:spLocks noGrp="1"/>
          </p:cNvSpPr>
          <p:nvPr>
            <p:ph type="sldNum" sz="quarter" idx="10"/>
          </p:nvPr>
        </p:nvSpPr>
        <p:spPr/>
        <p:txBody>
          <a:bodyPr/>
          <a:lstStyle/>
          <a:p>
            <a:fld id="{B2703421-8A27-4B16-B0B7-B65FDE5EE50C}" type="slidenum">
              <a:rPr lang="en-US" smtClean="0"/>
              <a:t>27</a:t>
            </a:fld>
            <a:endParaRPr lang="en-US" dirty="0"/>
          </a:p>
        </p:txBody>
      </p:sp>
    </p:spTree>
    <p:extLst>
      <p:ext uri="{BB962C8B-B14F-4D97-AF65-F5344CB8AC3E}">
        <p14:creationId xmlns:p14="http://schemas.microsoft.com/office/powerpoint/2010/main" val="300149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03421-8A27-4B16-B0B7-B65FDE5EE50C}" type="slidenum">
              <a:rPr lang="en-US" smtClean="0"/>
              <a:t>4</a:t>
            </a:fld>
            <a:endParaRPr lang="en-US" dirty="0"/>
          </a:p>
        </p:txBody>
      </p:sp>
    </p:spTree>
    <p:extLst>
      <p:ext uri="{BB962C8B-B14F-4D97-AF65-F5344CB8AC3E}">
        <p14:creationId xmlns:p14="http://schemas.microsoft.com/office/powerpoint/2010/main" val="1188953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smtClean="0"/>
              <a:t>Going to graduate school is a major commitment of time and money; this decision should not be taken lightly. </a:t>
            </a:r>
          </a:p>
          <a:p>
            <a:pPr marL="171450" indent="-171450">
              <a:buFont typeface="Arial" panose="020B0604020202020204" pitchFamily="34" charset="0"/>
              <a:buChar char="•"/>
              <a:defRPr/>
            </a:pPr>
            <a:r>
              <a:rPr lang="en-US" dirty="0" smtClean="0"/>
              <a:t>It is generally not advised to attend graduate school because you “thought you were supposed to” or don’t know what else to do</a:t>
            </a:r>
          </a:p>
          <a:p>
            <a:pPr marL="171450" indent="-171450">
              <a:buFont typeface="Arial" panose="020B0604020202020204" pitchFamily="34" charset="0"/>
              <a:buChar char="•"/>
              <a:defRPr/>
            </a:pPr>
            <a:r>
              <a:rPr lang="en-US" dirty="0" smtClean="0"/>
              <a:t>It is extremely important to be sure and committed before deciding if graduate school is your next step.</a:t>
            </a:r>
          </a:p>
          <a:p>
            <a:pPr>
              <a:defRPr/>
            </a:pPr>
            <a:endParaRPr lang="en-US" dirty="0" smtClean="0"/>
          </a:p>
          <a:p>
            <a:pPr>
              <a:defRPr/>
            </a:pPr>
            <a:r>
              <a:rPr lang="en-US" dirty="0" smtClean="0"/>
              <a:t>What may be a few reasons you are interested</a:t>
            </a:r>
            <a:r>
              <a:rPr lang="en-US" baseline="0" dirty="0" smtClean="0"/>
              <a:t> in attending graduate school?</a:t>
            </a:r>
            <a:endParaRPr lang="en-US" dirty="0" smtClean="0"/>
          </a:p>
          <a:p>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8</a:t>
            </a:fld>
            <a:endParaRPr lang="en-US" dirty="0"/>
          </a:p>
        </p:txBody>
      </p:sp>
    </p:spTree>
    <p:extLst>
      <p:ext uri="{BB962C8B-B14F-4D97-AF65-F5344CB8AC3E}">
        <p14:creationId xmlns:p14="http://schemas.microsoft.com/office/powerpoint/2010/main" val="2772828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There is</a:t>
            </a:r>
            <a:r>
              <a:rPr lang="en-US" baseline="0" dirty="0" smtClean="0"/>
              <a:t> generally </a:t>
            </a:r>
            <a:r>
              <a:rPr lang="en-US" dirty="0" smtClean="0"/>
              <a:t>three objectives or goals for pursing a graduate degree:</a:t>
            </a:r>
          </a:p>
          <a:p>
            <a:pPr marL="171450" indent="-171450">
              <a:buFont typeface="Arial" panose="020B0604020202020204" pitchFamily="34" charset="0"/>
              <a:buChar char="•"/>
              <a:defRPr/>
            </a:pPr>
            <a:r>
              <a:rPr lang="en-US" dirty="0" smtClean="0"/>
              <a:t>The first is to accomplish a specific </a:t>
            </a:r>
            <a:r>
              <a:rPr lang="en-US" b="1" dirty="0" smtClean="0"/>
              <a:t>Career Goal. </a:t>
            </a:r>
            <a:r>
              <a:rPr lang="en-US" dirty="0" smtClean="0"/>
              <a:t>Earning a graduate degree that will ultimately help you reach your career goal is a very legitimate reason for attending graduate school.  There are several professions that require a graduate degree or credential program.  </a:t>
            </a:r>
          </a:p>
          <a:p>
            <a:pPr marL="171450" indent="-171450">
              <a:buFont typeface="Arial" panose="020B0604020202020204" pitchFamily="34" charset="0"/>
              <a:buChar char="•"/>
              <a:defRPr/>
            </a:pPr>
            <a:r>
              <a:rPr lang="en-US" dirty="0" smtClean="0"/>
              <a:t>Attorneys, K-12 teachers, doctors, psychiatrists or Marriage</a:t>
            </a:r>
            <a:r>
              <a:rPr lang="en-US" baseline="0" dirty="0" smtClean="0"/>
              <a:t> &amp; Family </a:t>
            </a:r>
            <a:r>
              <a:rPr lang="en-US" dirty="0" smtClean="0"/>
              <a:t>Therapists are just a few professions that require a graduate or professional degree.  However, if you have any doubt at all about your professional goals,  going to graduate school is not going to help you decide on a career.   </a:t>
            </a:r>
          </a:p>
          <a:p>
            <a:pPr marL="171450" indent="-171450">
              <a:buFont typeface="Arial" panose="020B0604020202020204" pitchFamily="34" charset="0"/>
              <a:buChar char="•"/>
              <a:defRPr/>
            </a:pPr>
            <a:r>
              <a:rPr lang="en-US" dirty="0" smtClean="0"/>
              <a:t>If you have doubts on graduate school, consider completing self-assessments or working with a Career Counselor to help you figure out your career interests and goals. If you go to graduate school without a clear goal, you will probably end up wasting both time and money. </a:t>
            </a:r>
          </a:p>
          <a:p>
            <a:pPr marL="171450" indent="-171450">
              <a:buFont typeface="Arial" panose="020B0604020202020204" pitchFamily="34" charset="0"/>
              <a:buChar char="•"/>
              <a:defRPr/>
            </a:pPr>
            <a:r>
              <a:rPr lang="en-US" dirty="0" smtClean="0"/>
              <a:t>There are many other careers that offer job opportunities requiring an undergraduate degree. In some situations, having an advanced degree can actually hurt you in a job search if you have little or no job experience related to your graduate or professional degree.  You don’t want to be classified as overeducated and under experienced.</a:t>
            </a:r>
          </a:p>
          <a:p>
            <a:endParaRPr lang="en-US" dirty="0"/>
          </a:p>
        </p:txBody>
      </p:sp>
      <p:sp>
        <p:nvSpPr>
          <p:cNvPr id="4" name="Slide Number Placeholder 3"/>
          <p:cNvSpPr>
            <a:spLocks noGrp="1"/>
          </p:cNvSpPr>
          <p:nvPr>
            <p:ph type="sldNum" sz="quarter" idx="10"/>
          </p:nvPr>
        </p:nvSpPr>
        <p:spPr/>
        <p:txBody>
          <a:bodyPr/>
          <a:lstStyle/>
          <a:p>
            <a:fld id="{B2703421-8A27-4B16-B0B7-B65FDE5EE50C}" type="slidenum">
              <a:rPr lang="en-US" smtClean="0"/>
              <a:t>10</a:t>
            </a:fld>
            <a:endParaRPr lang="en-US" dirty="0"/>
          </a:p>
        </p:txBody>
      </p:sp>
    </p:spTree>
    <p:extLst>
      <p:ext uri="{BB962C8B-B14F-4D97-AF65-F5344CB8AC3E}">
        <p14:creationId xmlns:p14="http://schemas.microsoft.com/office/powerpoint/2010/main" val="3170449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Another</a:t>
            </a:r>
            <a:r>
              <a:rPr lang="en-US" b="1" baseline="0" dirty="0" smtClean="0"/>
              <a:t> objective for attending graduate school is c</a:t>
            </a:r>
            <a:r>
              <a:rPr lang="en-US" b="1" dirty="0" smtClean="0"/>
              <a:t>ompensation. </a:t>
            </a:r>
            <a:r>
              <a:rPr lang="en-US" dirty="0" smtClean="0"/>
              <a:t>Most studies show that people with advanced degrees earn more on average than people with a bachelor degree. According to a recent report from the U.S. Census Bureau,</a:t>
            </a:r>
            <a:r>
              <a:rPr lang="en-US" baseline="0" dirty="0" smtClean="0"/>
              <a:t> a</a:t>
            </a:r>
            <a:r>
              <a:rPr lang="en-US" dirty="0" smtClean="0"/>
              <a:t> master's degree can be worth $1.3 million more in lifetime earnings than a high school diploma,.  However, these numbers change depending on the degree.  The Masters in Business Administration can really mask or over compensate for the real numbers.  For example, a person with a MBA with 3-5 years of experience might be making 65-150,000.  While a person with a Masters of Social Work with 3-5 years of experience is making 35,000- 80,000.   If you</a:t>
            </a:r>
            <a:r>
              <a:rPr lang="en-US" baseline="0" dirty="0" smtClean="0"/>
              <a:t> are considering graduate school to increase compensation, make sure you do some research.  It is best to know in advance what kind of extra compensation you could get with an advanced degree, so you don’t spend significantly more money on the degree with little in return.</a:t>
            </a:r>
            <a:endParaRPr lang="en-US" i="0" dirty="0" smtClean="0"/>
          </a:p>
          <a:p>
            <a:endParaRPr lang="en-US" dirty="0"/>
          </a:p>
        </p:txBody>
      </p:sp>
      <p:sp>
        <p:nvSpPr>
          <p:cNvPr id="4" name="Slide Number Placeholder 3"/>
          <p:cNvSpPr>
            <a:spLocks noGrp="1"/>
          </p:cNvSpPr>
          <p:nvPr>
            <p:ph type="sldNum" sz="quarter" idx="10"/>
          </p:nvPr>
        </p:nvSpPr>
        <p:spPr/>
        <p:txBody>
          <a:bodyPr/>
          <a:lstStyle/>
          <a:p>
            <a:fld id="{B2703421-8A27-4B16-B0B7-B65FDE5EE50C}" type="slidenum">
              <a:rPr lang="en-US" smtClean="0"/>
              <a:t>11</a:t>
            </a:fld>
            <a:endParaRPr lang="en-US" dirty="0"/>
          </a:p>
        </p:txBody>
      </p:sp>
    </p:spTree>
    <p:extLst>
      <p:ext uri="{BB962C8B-B14F-4D97-AF65-F5344CB8AC3E}">
        <p14:creationId xmlns:p14="http://schemas.microsoft.com/office/powerpoint/2010/main" val="17671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Staying Marketable: </a:t>
            </a:r>
            <a:r>
              <a:rPr lang="en-US" dirty="0" smtClean="0"/>
              <a:t>Getting a graduate degree is not required for many "entry-level" jobs. You may need to earn an advanced degree to keep your training and skills current and make you more marketable for career advancement. In the corporate world, you may hear people talking about “hitting a ceiling.”  This means that</a:t>
            </a:r>
            <a:r>
              <a:rPr lang="en-US" baseline="0" dirty="0" smtClean="0"/>
              <a:t> </a:t>
            </a:r>
            <a:r>
              <a:rPr lang="en-US" dirty="0" smtClean="0"/>
              <a:t>without an advanced degree continued advancement is limited. I have a friend who is an engineer at Qualcomm in San Diego.  He is an excellent Engineer and an even better supervisor.  However, his executive team informed him that  he could not get a management position until he had a Master’s in Engineering.  They offered to pay for his advanced degree and guaranteed him a management position when he completed his degree.  Now that is an excellent reason to get an advanced degree. So now I ask you</a:t>
            </a:r>
            <a:r>
              <a:rPr lang="en-US" baseline="0" dirty="0" smtClean="0"/>
              <a:t> to consider</a:t>
            </a:r>
            <a:r>
              <a:rPr lang="en-US" dirty="0" smtClean="0"/>
              <a:t>, what are your reasons for attending graduate school?  It’s important to answer this question before you proceed.</a:t>
            </a:r>
          </a:p>
          <a:p>
            <a:endParaRPr lang="en-US" dirty="0"/>
          </a:p>
        </p:txBody>
      </p:sp>
      <p:sp>
        <p:nvSpPr>
          <p:cNvPr id="4" name="Slide Number Placeholder 3"/>
          <p:cNvSpPr>
            <a:spLocks noGrp="1"/>
          </p:cNvSpPr>
          <p:nvPr>
            <p:ph type="sldNum" sz="quarter" idx="10"/>
          </p:nvPr>
        </p:nvSpPr>
        <p:spPr/>
        <p:txBody>
          <a:bodyPr/>
          <a:lstStyle/>
          <a:p>
            <a:fld id="{B2703421-8A27-4B16-B0B7-B65FDE5EE50C}" type="slidenum">
              <a:rPr lang="en-US" smtClean="0"/>
              <a:t>12</a:t>
            </a:fld>
            <a:endParaRPr lang="en-US" dirty="0"/>
          </a:p>
        </p:txBody>
      </p:sp>
    </p:spTree>
    <p:extLst>
      <p:ext uri="{BB962C8B-B14F-4D97-AF65-F5344CB8AC3E}">
        <p14:creationId xmlns:p14="http://schemas.microsoft.com/office/powerpoint/2010/main" val="310735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i="0" dirty="0" smtClean="0"/>
              <a:t>When should you consider obtaining a graduate degree? </a:t>
            </a:r>
            <a:r>
              <a:rPr lang="en-US" i="0" dirty="0" smtClean="0"/>
              <a:t> One of the questions most often debated is when is the best time to consider a graduate degree. Is it better to attend graduate school right after you complete your bachelor's degree? Or is it better to wait a few years and gain some work/life experience first? As mentioned above, certainly do not consider going immediately to graduate school as a default move -- or to avoid getting a job.</a:t>
            </a:r>
          </a:p>
          <a:p>
            <a:pPr eaLnBrk="1" hangingPunct="1">
              <a:spcBef>
                <a:spcPct val="0"/>
              </a:spcBef>
            </a:pPr>
            <a:r>
              <a:rPr lang="en-US" b="1" i="0" dirty="0" smtClean="0"/>
              <a:t>Immediately: </a:t>
            </a:r>
            <a:r>
              <a:rPr lang="en-US" i="0" dirty="0" smtClean="0"/>
              <a:t>Reasons for going straight to graduate school after earning your bachelor's degree should be weighed as pros and cons. The following are pros for going to graduate school immediately: You are accustomed to being a student and have momentum; Your study skills are sharp; You often have few or less obligations; Some occupations require an advanced degree even for "entry-level" positions. Cons: You could choose the wrong program and end up spending money and time on the wrong profession; Without work experience you may not be a competitive candidate and or receive a poor financial package, increasing the cost of graduate school.</a:t>
            </a:r>
          </a:p>
          <a:p>
            <a:endParaRPr lang="en-US" dirty="0"/>
          </a:p>
        </p:txBody>
      </p:sp>
      <p:sp>
        <p:nvSpPr>
          <p:cNvPr id="4" name="Slide Number Placeholder 3"/>
          <p:cNvSpPr>
            <a:spLocks noGrp="1"/>
          </p:cNvSpPr>
          <p:nvPr>
            <p:ph type="sldNum" sz="quarter" idx="10"/>
          </p:nvPr>
        </p:nvSpPr>
        <p:spPr/>
        <p:txBody>
          <a:bodyPr/>
          <a:lstStyle/>
          <a:p>
            <a:fld id="{B2703421-8A27-4B16-B0B7-B65FDE5EE50C}" type="slidenum">
              <a:rPr lang="en-US" smtClean="0"/>
              <a:t>13</a:t>
            </a:fld>
            <a:endParaRPr lang="en-US" dirty="0"/>
          </a:p>
        </p:txBody>
      </p:sp>
    </p:spTree>
    <p:extLst>
      <p:ext uri="{BB962C8B-B14F-4D97-AF65-F5344CB8AC3E}">
        <p14:creationId xmlns:p14="http://schemas.microsoft.com/office/powerpoint/2010/main" val="330445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i="0" dirty="0" smtClean="0"/>
              <a:t>After some work experience: </a:t>
            </a:r>
            <a:r>
              <a:rPr lang="en-US" i="0" dirty="0" smtClean="0"/>
              <a:t>Pros for working for a few years before going to graduate school or after some work experience could be: Confirming your career goals through hands-on practical experience: Some graduate programs require work experience: you bring a broader world view to your studies; you have a more mature outlook on school and work; some employers will pay for partial or most of your graduate school expenses;  For some of you, you are more than a student.  You could be a parent, spouse or caregiver going to graduate school after some work experience can help you gain solid financial footing; you can improve your chances for acceptance to graduate programs - especially if you were not the best student in your undergraduate program. Cons: You may struggle with your study skills; It may be very difficult to find a structure or a routine that balances your life with new educational demands.  For some of you, you may feel less comfortable attending class, studying and collaborating with students significantly younger than you. A significant age gap with your peers and cohorts can make collaboration and communication difficult. Lastly, some graduate programs require you complete internship opportunities as part of your educational curriculum.  Even though, this is a great opportunity to get some hands-on experience and confirm your career decision, for some you must leave your current full-time paid position to complete this educational obligation.</a:t>
            </a:r>
          </a:p>
        </p:txBody>
      </p:sp>
      <p:sp>
        <p:nvSpPr>
          <p:cNvPr id="4" name="Slide Number Placeholder 3"/>
          <p:cNvSpPr>
            <a:spLocks noGrp="1"/>
          </p:cNvSpPr>
          <p:nvPr>
            <p:ph type="sldNum" sz="quarter" idx="10"/>
          </p:nvPr>
        </p:nvSpPr>
        <p:spPr/>
        <p:txBody>
          <a:bodyPr/>
          <a:lstStyle/>
          <a:p>
            <a:fld id="{B2703421-8A27-4B16-B0B7-B65FDE5EE50C}" type="slidenum">
              <a:rPr lang="en-US" smtClean="0"/>
              <a:t>14</a:t>
            </a:fld>
            <a:endParaRPr lang="en-US" dirty="0"/>
          </a:p>
        </p:txBody>
      </p:sp>
    </p:spTree>
    <p:extLst>
      <p:ext uri="{BB962C8B-B14F-4D97-AF65-F5344CB8AC3E}">
        <p14:creationId xmlns:p14="http://schemas.microsoft.com/office/powerpoint/2010/main" val="1316858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Going to graduate school during your entry level career.  </a:t>
            </a:r>
            <a:r>
              <a:rPr lang="en-US" i="0" dirty="0" smtClean="0"/>
              <a:t>We understand that is not always possible, but we want you to know this method has many benefits and few drawbacks.  Many of the reasons we stated earlier.  You have the potential to locate an employer who is also willing to pay for your advanced education, while you build the skills and experience you need to excel in your career.  So not only are you financially stable, you are concurrently working on improving your skills while connecting your education together.  Yes, you may struggle a bit or take longer to complete your advanced degree, but you don’t have the financial burden of paying off student loans after you graduate, nor will you need to worry about finding a job.  You will be more likely to gain the attention of your executive team on the next available promotion after you graduate.</a:t>
            </a:r>
          </a:p>
          <a:p>
            <a:endParaRPr lang="en-US" dirty="0"/>
          </a:p>
        </p:txBody>
      </p:sp>
      <p:sp>
        <p:nvSpPr>
          <p:cNvPr id="4" name="Slide Number Placeholder 3"/>
          <p:cNvSpPr>
            <a:spLocks noGrp="1"/>
          </p:cNvSpPr>
          <p:nvPr>
            <p:ph type="sldNum" sz="quarter" idx="10"/>
          </p:nvPr>
        </p:nvSpPr>
        <p:spPr/>
        <p:txBody>
          <a:bodyPr/>
          <a:lstStyle/>
          <a:p>
            <a:fld id="{B2703421-8A27-4B16-B0B7-B65FDE5EE50C}" type="slidenum">
              <a:rPr lang="en-US" smtClean="0"/>
              <a:t>15</a:t>
            </a:fld>
            <a:endParaRPr lang="en-US" dirty="0"/>
          </a:p>
        </p:txBody>
      </p:sp>
    </p:spTree>
    <p:extLst>
      <p:ext uri="{BB962C8B-B14F-4D97-AF65-F5344CB8AC3E}">
        <p14:creationId xmlns:p14="http://schemas.microsoft.com/office/powerpoint/2010/main" val="2033785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965" y="2877160"/>
            <a:ext cx="8246070" cy="1068935"/>
          </a:xfrm>
          <a:noFill/>
          <a:effectLst>
            <a:outerShdw blurRad="50800" dist="38100" dir="2700000" algn="tl" rotWithShape="0">
              <a:prstClr val="black">
                <a:alpha val="40000"/>
              </a:prstClr>
            </a:outerShdw>
          </a:effectLst>
        </p:spPr>
        <p:txBody>
          <a:bodyPr>
            <a:normAutofit/>
          </a:bodyPr>
          <a:lstStyle>
            <a:lvl1pPr algn="ctr">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6314" y="3946095"/>
            <a:ext cx="8231372" cy="763525"/>
          </a:xfrm>
        </p:spPr>
        <p:txBody>
          <a:bodyPr>
            <a:normAutofit/>
          </a:bodyPr>
          <a:lstStyle>
            <a:lvl1pPr marL="0" indent="0" algn="ctr">
              <a:buNone/>
              <a:defRPr sz="2800" b="0" i="0">
                <a:solidFill>
                  <a:schemeClr val="accent6">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860264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66654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743560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pic>
        <p:nvPicPr>
          <p:cNvPr id="7" name="Picture 6" descr="E:\websites\free-power-point-templates\2012\logos.png">
            <a:extLst>
              <a:ext uri="{FF2B5EF4-FFF2-40B4-BE49-F238E27FC236}">
                <a16:creationId xmlns:a16="http://schemas.microsoft.com/office/drawing/2014/main" xmlns="" id="{08B89D22-1D6E-450B-881F-4D2A4C527F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72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763526"/>
          </a:xfrm>
        </p:spPr>
        <p:txBody>
          <a:bodyPr>
            <a:normAutofit/>
          </a:bodyPr>
          <a:lstStyle>
            <a:lvl1pPr algn="ctr">
              <a:defRPr sz="3600" baseline="0">
                <a:solidFill>
                  <a:schemeClr val="accent6">
                    <a:lumMod val="60000"/>
                    <a:lumOff val="40000"/>
                  </a:schemeClr>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48966" y="1350110"/>
            <a:ext cx="8246070" cy="3512213"/>
          </a:xfrm>
        </p:spPr>
        <p:txBody>
          <a:bodyPr/>
          <a:lstStyle>
            <a:lvl1pPr algn="ctr">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77219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30" y="433880"/>
            <a:ext cx="6260904" cy="725349"/>
          </a:xfrm>
        </p:spPr>
        <p:txBody>
          <a:bodyPr>
            <a:normAutofit/>
          </a:bodyPr>
          <a:lstStyle>
            <a:lvl1pPr algn="l">
              <a:defRPr sz="3600">
                <a:solidFill>
                  <a:schemeClr val="accent6">
                    <a:lumMod val="60000"/>
                    <a:lumOff val="40000"/>
                  </a:schemeClr>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434130" y="1197405"/>
            <a:ext cx="6260904"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84547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79656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90207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093365" cy="763525"/>
          </a:xfrm>
        </p:spPr>
        <p:txBody>
          <a:bodyPr>
            <a:normAutofit/>
          </a:bodyPr>
          <a:lstStyle>
            <a:lvl1pPr algn="ctr">
              <a:defRPr sz="3600" baseline="0">
                <a:solidFill>
                  <a:schemeClr val="accent6">
                    <a:lumMod val="60000"/>
                    <a:lumOff val="40000"/>
                  </a:schemeClr>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536879" y="1502815"/>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6879" y="1975212"/>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02815"/>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1975212"/>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4/9/2019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70387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4/9/2019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48975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88520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76826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4/9/2019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dirty="0"/>
          </a:p>
        </p:txBody>
      </p:sp>
      <p:sp>
        <p:nvSpPr>
          <p:cNvPr id="7" name="TextBox 6">
            <a:extLst>
              <a:ext uri="{FF2B5EF4-FFF2-40B4-BE49-F238E27FC236}">
                <a16:creationId xmlns:a16="http://schemas.microsoft.com/office/drawing/2014/main" xmlns="" id="{11E867DF-3DCA-4725-94F0-F2B6BD747A82}"/>
              </a:ext>
            </a:extLst>
          </p:cNvPr>
          <p:cNvSpPr txBox="1"/>
          <p:nvPr/>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
        <p:nvSpPr>
          <p:cNvPr id="8" name="TextBox 7">
            <a:extLst>
              <a:ext uri="{FF2B5EF4-FFF2-40B4-BE49-F238E27FC236}">
                <a16:creationId xmlns:a16="http://schemas.microsoft.com/office/drawing/2014/main" xmlns="" id="{FCDABC1B-D16A-4072-B506-109EB9FC9221}"/>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26371038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bls.gov/ooh/"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myplan.com/index.php" TargetMode="External"/><Relationship Id="rId2" Type="http://schemas.openxmlformats.org/officeDocument/2006/relationships/hyperlink" Target="http://www.bls.gov/" TargetMode="Externa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www.onetonline.org/" TargetMode="External"/><Relationship Id="rId4" Type="http://schemas.openxmlformats.org/officeDocument/2006/relationships/hyperlink" Target="https://www.mynextmov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Graduate School vs. </a:t>
            </a:r>
            <a:r>
              <a:rPr lang="en-US" smtClean="0"/>
              <a:t>Full-Time Work</a:t>
            </a:r>
            <a:endParaRPr lang="en-US" dirty="0"/>
          </a:p>
        </p:txBody>
      </p:sp>
      <p:sp>
        <p:nvSpPr>
          <p:cNvPr id="5" name="TextBox 4"/>
          <p:cNvSpPr txBox="1"/>
          <p:nvPr/>
        </p:nvSpPr>
        <p:spPr>
          <a:xfrm>
            <a:off x="296260" y="2877160"/>
            <a:ext cx="4275740" cy="369332"/>
          </a:xfrm>
          <a:prstGeom prst="rect">
            <a:avLst/>
          </a:prstGeom>
          <a:noFill/>
        </p:spPr>
        <p:txBody>
          <a:bodyPr wrap="square" rtlCol="0">
            <a:spAutoFit/>
          </a:bodyPr>
          <a:lstStyle/>
          <a:p>
            <a:r>
              <a:rPr lang="en-US" dirty="0" smtClean="0">
                <a:solidFill>
                  <a:schemeClr val="accent5">
                    <a:lumMod val="50000"/>
                  </a:schemeClr>
                </a:solidFill>
              </a:rPr>
              <a:t>Presented by the Graduate Studies Center</a:t>
            </a:r>
            <a:endParaRPr lang="en-US" dirty="0">
              <a:solidFill>
                <a:schemeClr val="accent5">
                  <a:lumMod val="50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065" y="3914134"/>
            <a:ext cx="1920475" cy="763525"/>
          </a:xfrm>
          <a:prstGeom prst="rect">
            <a:avLst/>
          </a:prstGeom>
        </p:spPr>
      </p:pic>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Career Goal </a:t>
            </a:r>
            <a:endParaRPr lang="en-US" dirty="0"/>
          </a:p>
        </p:txBody>
      </p:sp>
      <p:sp>
        <p:nvSpPr>
          <p:cNvPr id="5" name="Content Placeholder 4"/>
          <p:cNvSpPr>
            <a:spLocks noGrp="1"/>
          </p:cNvSpPr>
          <p:nvPr>
            <p:ph idx="1"/>
          </p:nvPr>
        </p:nvSpPr>
        <p:spPr/>
        <p:txBody>
          <a:bodyPr/>
          <a:lstStyle/>
          <a:p>
            <a:r>
              <a:rPr lang="en-US" dirty="0"/>
              <a:t>Help you reach your career goal </a:t>
            </a:r>
          </a:p>
          <a:p>
            <a:r>
              <a:rPr lang="en-US" dirty="0"/>
              <a:t>Professions that require a graduate degree</a:t>
            </a:r>
          </a:p>
          <a:p>
            <a:r>
              <a:rPr lang="en-US" dirty="0"/>
              <a:t>You don’t want to be classified as overeducated and under experienced.</a:t>
            </a:r>
          </a:p>
          <a:p>
            <a:endParaRPr lang="en-US" dirty="0"/>
          </a:p>
        </p:txBody>
      </p:sp>
      <p:pic>
        <p:nvPicPr>
          <p:cNvPr id="2" name="Picture 1"/>
          <p:cNvPicPr>
            <a:picLocks noChangeAspect="1"/>
          </p:cNvPicPr>
          <p:nvPr/>
        </p:nvPicPr>
        <p:blipFill>
          <a:blip r:embed="rId3"/>
          <a:stretch>
            <a:fillRect/>
          </a:stretch>
        </p:blipFill>
        <p:spPr>
          <a:xfrm>
            <a:off x="2434130" y="4434122"/>
            <a:ext cx="1371719" cy="548688"/>
          </a:xfrm>
          <a:prstGeom prst="rect">
            <a:avLst/>
          </a:prstGeom>
        </p:spPr>
      </p:pic>
    </p:spTree>
    <p:extLst>
      <p:ext uri="{BB962C8B-B14F-4D97-AF65-F5344CB8AC3E}">
        <p14:creationId xmlns:p14="http://schemas.microsoft.com/office/powerpoint/2010/main" val="1555621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Compensation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A college master's degree can be worth $1.3 million more in lifetime earnings than a high school diploma</a:t>
            </a:r>
          </a:p>
          <a:p>
            <a:r>
              <a:rPr lang="en-US" dirty="0"/>
              <a:t>Increase in compensation depends on the position and or industry</a:t>
            </a:r>
          </a:p>
          <a:p>
            <a:endParaRPr lang="en-US" dirty="0"/>
          </a:p>
        </p:txBody>
      </p:sp>
      <p:pic>
        <p:nvPicPr>
          <p:cNvPr id="4" name="Picture 3"/>
          <p:cNvPicPr>
            <a:picLocks noChangeAspect="1"/>
          </p:cNvPicPr>
          <p:nvPr/>
        </p:nvPicPr>
        <p:blipFill>
          <a:blip r:embed="rId3"/>
          <a:stretch>
            <a:fillRect/>
          </a:stretch>
        </p:blipFill>
        <p:spPr>
          <a:xfrm>
            <a:off x="2434130" y="4434122"/>
            <a:ext cx="1371719" cy="548688"/>
          </a:xfrm>
          <a:prstGeom prst="rect">
            <a:avLst/>
          </a:prstGeom>
        </p:spPr>
      </p:pic>
    </p:spTree>
    <p:extLst>
      <p:ext uri="{BB962C8B-B14F-4D97-AF65-F5344CB8AC3E}">
        <p14:creationId xmlns:p14="http://schemas.microsoft.com/office/powerpoint/2010/main" val="2020218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Staying </a:t>
            </a:r>
            <a:r>
              <a:rPr lang="en-US" dirty="0" smtClean="0"/>
              <a:t>Marketable</a:t>
            </a:r>
            <a:endParaRPr lang="en-US" dirty="0"/>
          </a:p>
        </p:txBody>
      </p:sp>
      <p:sp>
        <p:nvSpPr>
          <p:cNvPr id="3" name="Content Placeholder 2"/>
          <p:cNvSpPr>
            <a:spLocks noGrp="1"/>
          </p:cNvSpPr>
          <p:nvPr>
            <p:ph idx="1"/>
          </p:nvPr>
        </p:nvSpPr>
        <p:spPr>
          <a:xfrm>
            <a:off x="2434130" y="1197405"/>
            <a:ext cx="6260904" cy="3206805"/>
          </a:xfrm>
        </p:spPr>
        <p:txBody>
          <a:bodyPr>
            <a:normAutofit fontScale="92500"/>
          </a:bodyPr>
          <a:lstStyle/>
          <a:p>
            <a:r>
              <a:rPr lang="en-US" dirty="0"/>
              <a:t>For some professions without an advanced degree continued advancement is limited</a:t>
            </a:r>
          </a:p>
          <a:p>
            <a:r>
              <a:rPr lang="en-US" dirty="0"/>
              <a:t>Having an employer pay for your advanced degree</a:t>
            </a:r>
          </a:p>
          <a:p>
            <a:r>
              <a:rPr lang="en-US" dirty="0"/>
              <a:t>It is important to know what are your own reasons for attending graduate school </a:t>
            </a:r>
          </a:p>
          <a:p>
            <a:endParaRPr lang="en-US" dirty="0"/>
          </a:p>
        </p:txBody>
      </p:sp>
      <p:pic>
        <p:nvPicPr>
          <p:cNvPr id="4" name="Picture 3"/>
          <p:cNvPicPr>
            <a:picLocks noChangeAspect="1"/>
          </p:cNvPicPr>
          <p:nvPr/>
        </p:nvPicPr>
        <p:blipFill>
          <a:blip r:embed="rId3"/>
          <a:stretch>
            <a:fillRect/>
          </a:stretch>
        </p:blipFill>
        <p:spPr>
          <a:xfrm>
            <a:off x="2434130" y="4404210"/>
            <a:ext cx="1371719" cy="548688"/>
          </a:xfrm>
          <a:prstGeom prst="rect">
            <a:avLst/>
          </a:prstGeom>
        </p:spPr>
      </p:pic>
    </p:spTree>
    <p:extLst>
      <p:ext uri="{BB962C8B-B14F-4D97-AF65-F5344CB8AC3E}">
        <p14:creationId xmlns:p14="http://schemas.microsoft.com/office/powerpoint/2010/main" val="1834850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When should you consider graduate school?</a:t>
            </a:r>
          </a:p>
        </p:txBody>
      </p:sp>
      <p:sp>
        <p:nvSpPr>
          <p:cNvPr id="5" name="Text Placeholder 4"/>
          <p:cNvSpPr>
            <a:spLocks noGrp="1"/>
          </p:cNvSpPr>
          <p:nvPr>
            <p:ph type="body" idx="1"/>
          </p:nvPr>
        </p:nvSpPr>
        <p:spPr>
          <a:xfrm>
            <a:off x="536879" y="1613681"/>
            <a:ext cx="4040188" cy="479822"/>
          </a:xfrm>
        </p:spPr>
        <p:txBody>
          <a:bodyPr/>
          <a:lstStyle/>
          <a:p>
            <a:r>
              <a:rPr lang="en-US" dirty="0" smtClean="0"/>
              <a:t>Pros</a:t>
            </a:r>
            <a:endParaRPr lang="en-US" dirty="0"/>
          </a:p>
        </p:txBody>
      </p:sp>
      <p:sp>
        <p:nvSpPr>
          <p:cNvPr id="6" name="Content Placeholder 5"/>
          <p:cNvSpPr>
            <a:spLocks noGrp="1"/>
          </p:cNvSpPr>
          <p:nvPr>
            <p:ph sz="half" idx="2"/>
          </p:nvPr>
        </p:nvSpPr>
        <p:spPr>
          <a:xfrm>
            <a:off x="481660" y="2175240"/>
            <a:ext cx="4040188" cy="2137871"/>
          </a:xfrm>
        </p:spPr>
        <p:txBody>
          <a:bodyPr>
            <a:normAutofit fontScale="92500" lnSpcReduction="10000"/>
          </a:bodyPr>
          <a:lstStyle/>
          <a:p>
            <a:pPr algn="l"/>
            <a:r>
              <a:rPr lang="en-US" dirty="0"/>
              <a:t>Accustomed to being a student</a:t>
            </a:r>
          </a:p>
          <a:p>
            <a:pPr algn="l"/>
            <a:r>
              <a:rPr lang="en-US" dirty="0"/>
              <a:t>Study Skills are sharp</a:t>
            </a:r>
          </a:p>
          <a:p>
            <a:pPr algn="l"/>
            <a:r>
              <a:rPr lang="en-US" dirty="0"/>
              <a:t>Less obligations</a:t>
            </a:r>
          </a:p>
          <a:p>
            <a:pPr algn="l"/>
            <a:r>
              <a:rPr lang="en-US" dirty="0"/>
              <a:t>Occupations that require advanced degrees</a:t>
            </a:r>
          </a:p>
          <a:p>
            <a:endParaRPr lang="en-US" dirty="0"/>
          </a:p>
        </p:txBody>
      </p:sp>
      <p:sp>
        <p:nvSpPr>
          <p:cNvPr id="7" name="Text Placeholder 6"/>
          <p:cNvSpPr>
            <a:spLocks noGrp="1"/>
          </p:cNvSpPr>
          <p:nvPr>
            <p:ph type="body" sz="quarter" idx="3"/>
          </p:nvPr>
        </p:nvSpPr>
        <p:spPr>
          <a:xfrm>
            <a:off x="4571999" y="1613681"/>
            <a:ext cx="4041775" cy="479822"/>
          </a:xfrm>
        </p:spPr>
        <p:txBody>
          <a:bodyPr/>
          <a:lstStyle/>
          <a:p>
            <a:r>
              <a:rPr lang="en-US" dirty="0" smtClean="0"/>
              <a:t>Cons</a:t>
            </a:r>
            <a:endParaRPr lang="en-US" dirty="0"/>
          </a:p>
        </p:txBody>
      </p:sp>
      <p:sp>
        <p:nvSpPr>
          <p:cNvPr id="8" name="Content Placeholder 7"/>
          <p:cNvSpPr>
            <a:spLocks noGrp="1"/>
          </p:cNvSpPr>
          <p:nvPr>
            <p:ph sz="quarter" idx="4"/>
          </p:nvPr>
        </p:nvSpPr>
        <p:spPr>
          <a:xfrm>
            <a:off x="4543839" y="2108480"/>
            <a:ext cx="4041775" cy="2137871"/>
          </a:xfrm>
        </p:spPr>
        <p:txBody>
          <a:bodyPr>
            <a:normAutofit fontScale="92500" lnSpcReduction="10000"/>
          </a:bodyPr>
          <a:lstStyle/>
          <a:p>
            <a:pPr algn="l"/>
            <a:r>
              <a:rPr lang="en-US" dirty="0"/>
              <a:t>Could choose the wrong program</a:t>
            </a:r>
          </a:p>
          <a:p>
            <a:pPr algn="l"/>
            <a:r>
              <a:rPr lang="en-US" dirty="0"/>
              <a:t>Not a competitive candidate to admissions committee</a:t>
            </a:r>
          </a:p>
          <a:p>
            <a:pPr algn="l"/>
            <a:r>
              <a:rPr lang="en-US" dirty="0"/>
              <a:t>Unlikely to fund entire tuition and expenses</a:t>
            </a:r>
          </a:p>
          <a:p>
            <a:endParaRPr lang="en-US" dirty="0"/>
          </a:p>
        </p:txBody>
      </p:sp>
      <p:sp>
        <p:nvSpPr>
          <p:cNvPr id="9" name="TextBox 8"/>
          <p:cNvSpPr txBox="1"/>
          <p:nvPr/>
        </p:nvSpPr>
        <p:spPr>
          <a:xfrm>
            <a:off x="3044950" y="1264480"/>
            <a:ext cx="2748690" cy="369332"/>
          </a:xfrm>
          <a:prstGeom prst="rect">
            <a:avLst/>
          </a:prstGeom>
          <a:noFill/>
        </p:spPr>
        <p:txBody>
          <a:bodyPr wrap="square" rtlCol="0">
            <a:spAutoFit/>
          </a:bodyPr>
          <a:lstStyle/>
          <a:p>
            <a:pPr algn="ctr"/>
            <a:r>
              <a:rPr lang="en-US" b="1" dirty="0" smtClean="0">
                <a:solidFill>
                  <a:srgbClr val="0070C0"/>
                </a:solidFill>
              </a:rPr>
              <a:t>Immediately</a:t>
            </a:r>
            <a:r>
              <a:rPr lang="en-US" dirty="0" smtClean="0"/>
              <a:t> </a:t>
            </a:r>
            <a:endParaRPr lang="en-US" dirty="0"/>
          </a:p>
        </p:txBody>
      </p:sp>
      <p:pic>
        <p:nvPicPr>
          <p:cNvPr id="2" name="Picture 1"/>
          <p:cNvPicPr>
            <a:picLocks noChangeAspect="1"/>
          </p:cNvPicPr>
          <p:nvPr/>
        </p:nvPicPr>
        <p:blipFill>
          <a:blip r:embed="rId3"/>
          <a:stretch>
            <a:fillRect/>
          </a:stretch>
        </p:blipFill>
        <p:spPr>
          <a:xfrm>
            <a:off x="143555" y="4401773"/>
            <a:ext cx="1371719" cy="548688"/>
          </a:xfrm>
          <a:prstGeom prst="rect">
            <a:avLst/>
          </a:prstGeom>
        </p:spPr>
      </p:pic>
    </p:spTree>
    <p:extLst>
      <p:ext uri="{BB962C8B-B14F-4D97-AF65-F5344CB8AC3E}">
        <p14:creationId xmlns:p14="http://schemas.microsoft.com/office/powerpoint/2010/main" val="2582782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should you consider graduate school?</a:t>
            </a:r>
          </a:p>
        </p:txBody>
      </p:sp>
      <p:sp>
        <p:nvSpPr>
          <p:cNvPr id="3" name="Text Placeholder 2"/>
          <p:cNvSpPr>
            <a:spLocks noGrp="1"/>
          </p:cNvSpPr>
          <p:nvPr>
            <p:ph type="body" idx="1"/>
          </p:nvPr>
        </p:nvSpPr>
        <p:spPr>
          <a:xfrm>
            <a:off x="511954" y="1570933"/>
            <a:ext cx="4040188" cy="479822"/>
          </a:xfrm>
        </p:spPr>
        <p:txBody>
          <a:bodyPr/>
          <a:lstStyle/>
          <a:p>
            <a:r>
              <a:rPr lang="en-US" dirty="0" smtClean="0"/>
              <a:t>Pros</a:t>
            </a:r>
            <a:endParaRPr lang="en-US" dirty="0"/>
          </a:p>
        </p:txBody>
      </p:sp>
      <p:sp>
        <p:nvSpPr>
          <p:cNvPr id="4" name="Content Placeholder 3"/>
          <p:cNvSpPr>
            <a:spLocks noGrp="1"/>
          </p:cNvSpPr>
          <p:nvPr>
            <p:ph sz="half" idx="2"/>
          </p:nvPr>
        </p:nvSpPr>
        <p:spPr>
          <a:xfrm>
            <a:off x="525317" y="2063315"/>
            <a:ext cx="4040188" cy="2137871"/>
          </a:xfrm>
        </p:spPr>
        <p:txBody>
          <a:bodyPr>
            <a:normAutofit fontScale="62500" lnSpcReduction="20000"/>
          </a:bodyPr>
          <a:lstStyle/>
          <a:p>
            <a:pPr algn="l"/>
            <a:r>
              <a:rPr lang="en-US" dirty="0"/>
              <a:t>Confirmed your career goals through </a:t>
            </a:r>
            <a:r>
              <a:rPr lang="en-US" dirty="0" smtClean="0"/>
              <a:t>hands-on practical </a:t>
            </a:r>
            <a:r>
              <a:rPr lang="en-US" dirty="0"/>
              <a:t>experience</a:t>
            </a:r>
          </a:p>
          <a:p>
            <a:pPr algn="l"/>
            <a:r>
              <a:rPr lang="en-US" dirty="0"/>
              <a:t>Completed the needed work experience to apply for graduate programs</a:t>
            </a:r>
          </a:p>
          <a:p>
            <a:pPr algn="l"/>
            <a:r>
              <a:rPr lang="en-US" dirty="0"/>
              <a:t>Bring actual work experience to the theory you will learn in class</a:t>
            </a:r>
          </a:p>
          <a:p>
            <a:pPr algn="l"/>
            <a:r>
              <a:rPr lang="en-US" dirty="0"/>
              <a:t>Some employers  may pay for partial or all of your tuition</a:t>
            </a:r>
          </a:p>
          <a:p>
            <a:pPr algn="l"/>
            <a:r>
              <a:rPr lang="en-US" dirty="0"/>
              <a:t>Financial stability</a:t>
            </a:r>
          </a:p>
          <a:p>
            <a:endParaRPr lang="en-US" dirty="0"/>
          </a:p>
        </p:txBody>
      </p:sp>
      <p:sp>
        <p:nvSpPr>
          <p:cNvPr id="5" name="Text Placeholder 4"/>
          <p:cNvSpPr>
            <a:spLocks noGrp="1"/>
          </p:cNvSpPr>
          <p:nvPr>
            <p:ph type="body" sz="quarter" idx="3"/>
          </p:nvPr>
        </p:nvSpPr>
        <p:spPr>
          <a:xfrm>
            <a:off x="4576701" y="1583493"/>
            <a:ext cx="4041775" cy="479822"/>
          </a:xfrm>
        </p:spPr>
        <p:txBody>
          <a:bodyPr/>
          <a:lstStyle/>
          <a:p>
            <a:r>
              <a:rPr lang="en-US" dirty="0" smtClean="0"/>
              <a:t>Cons</a:t>
            </a:r>
            <a:endParaRPr lang="en-US" dirty="0"/>
          </a:p>
        </p:txBody>
      </p:sp>
      <p:sp>
        <p:nvSpPr>
          <p:cNvPr id="6" name="Content Placeholder 5"/>
          <p:cNvSpPr>
            <a:spLocks noGrp="1"/>
          </p:cNvSpPr>
          <p:nvPr>
            <p:ph sz="quarter" idx="4"/>
          </p:nvPr>
        </p:nvSpPr>
        <p:spPr>
          <a:xfrm>
            <a:off x="4543761" y="2014594"/>
            <a:ext cx="4041775" cy="2137871"/>
          </a:xfrm>
        </p:spPr>
        <p:txBody>
          <a:bodyPr>
            <a:normAutofit/>
          </a:bodyPr>
          <a:lstStyle/>
          <a:p>
            <a:pPr algn="l"/>
            <a:r>
              <a:rPr lang="en-US" sz="1500" dirty="0"/>
              <a:t>Struggle with study skills</a:t>
            </a:r>
          </a:p>
          <a:p>
            <a:pPr algn="l"/>
            <a:r>
              <a:rPr lang="en-US" sz="1500" dirty="0"/>
              <a:t>Work, life &amp; school balance</a:t>
            </a:r>
          </a:p>
          <a:p>
            <a:pPr algn="l"/>
            <a:r>
              <a:rPr lang="en-US" sz="1500" dirty="0"/>
              <a:t>Attending class and working with students significantly younger</a:t>
            </a:r>
          </a:p>
          <a:p>
            <a:pPr algn="l"/>
            <a:r>
              <a:rPr lang="en-US" sz="1500" dirty="0"/>
              <a:t>Leave a paid position to complete an internship opportunity</a:t>
            </a:r>
            <a:r>
              <a:rPr lang="en-US" sz="1800" dirty="0"/>
              <a:t>.</a:t>
            </a:r>
          </a:p>
          <a:p>
            <a:endParaRPr lang="en-US" dirty="0"/>
          </a:p>
        </p:txBody>
      </p:sp>
      <p:sp>
        <p:nvSpPr>
          <p:cNvPr id="7" name="TextBox 6"/>
          <p:cNvSpPr txBox="1"/>
          <p:nvPr/>
        </p:nvSpPr>
        <p:spPr>
          <a:xfrm>
            <a:off x="3407498" y="1259333"/>
            <a:ext cx="2443280" cy="369332"/>
          </a:xfrm>
          <a:prstGeom prst="rect">
            <a:avLst/>
          </a:prstGeom>
          <a:noFill/>
        </p:spPr>
        <p:txBody>
          <a:bodyPr wrap="square" rtlCol="0">
            <a:spAutoFit/>
          </a:bodyPr>
          <a:lstStyle/>
          <a:p>
            <a:r>
              <a:rPr lang="en-US" b="1" dirty="0" smtClean="0">
                <a:solidFill>
                  <a:srgbClr val="0070C0"/>
                </a:solidFill>
              </a:rPr>
              <a:t>After Work Experience </a:t>
            </a:r>
            <a:endParaRPr lang="en-US" b="1" dirty="0">
              <a:solidFill>
                <a:srgbClr val="0070C0"/>
              </a:solidFill>
            </a:endParaRPr>
          </a:p>
        </p:txBody>
      </p:sp>
      <p:pic>
        <p:nvPicPr>
          <p:cNvPr id="8" name="Picture 7"/>
          <p:cNvPicPr>
            <a:picLocks noChangeAspect="1"/>
          </p:cNvPicPr>
          <p:nvPr/>
        </p:nvPicPr>
        <p:blipFill>
          <a:blip r:embed="rId3"/>
          <a:stretch>
            <a:fillRect/>
          </a:stretch>
        </p:blipFill>
        <p:spPr>
          <a:xfrm>
            <a:off x="509020" y="4249907"/>
            <a:ext cx="1371719" cy="548688"/>
          </a:xfrm>
          <a:prstGeom prst="rect">
            <a:avLst/>
          </a:prstGeom>
        </p:spPr>
      </p:pic>
    </p:spTree>
    <p:extLst>
      <p:ext uri="{BB962C8B-B14F-4D97-AF65-F5344CB8AC3E}">
        <p14:creationId xmlns:p14="http://schemas.microsoft.com/office/powerpoint/2010/main" val="2690271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When should you consider graduate school?</a:t>
            </a:r>
            <a:endParaRPr lang="en-US" dirty="0"/>
          </a:p>
        </p:txBody>
      </p:sp>
      <p:sp>
        <p:nvSpPr>
          <p:cNvPr id="3" name="Text Placeholder 2"/>
          <p:cNvSpPr>
            <a:spLocks noGrp="1"/>
          </p:cNvSpPr>
          <p:nvPr>
            <p:ph type="body" idx="1"/>
          </p:nvPr>
        </p:nvSpPr>
        <p:spPr>
          <a:xfrm>
            <a:off x="754375" y="1532566"/>
            <a:ext cx="4040188" cy="479822"/>
          </a:xfrm>
        </p:spPr>
        <p:txBody>
          <a:bodyPr/>
          <a:lstStyle/>
          <a:p>
            <a:r>
              <a:rPr lang="en-US" dirty="0" smtClean="0"/>
              <a:t>Pros	</a:t>
            </a:r>
            <a:endParaRPr lang="en-US" dirty="0"/>
          </a:p>
        </p:txBody>
      </p:sp>
      <p:sp>
        <p:nvSpPr>
          <p:cNvPr id="4" name="Content Placeholder 3"/>
          <p:cNvSpPr>
            <a:spLocks noGrp="1"/>
          </p:cNvSpPr>
          <p:nvPr>
            <p:ph sz="half" idx="2"/>
          </p:nvPr>
        </p:nvSpPr>
        <p:spPr>
          <a:xfrm>
            <a:off x="455460" y="1980615"/>
            <a:ext cx="4040188" cy="2137871"/>
          </a:xfrm>
        </p:spPr>
        <p:txBody>
          <a:bodyPr>
            <a:normAutofit fontScale="77500" lnSpcReduction="20000"/>
          </a:bodyPr>
          <a:lstStyle/>
          <a:p>
            <a:pPr lvl="0" algn="l"/>
            <a:r>
              <a:rPr lang="en-US" dirty="0"/>
              <a:t>Locate employers willing to pay for your education while you work</a:t>
            </a:r>
          </a:p>
          <a:p>
            <a:pPr lvl="0" algn="l"/>
            <a:r>
              <a:rPr lang="en-US" dirty="0"/>
              <a:t>Financially stable while concurrently working on improving your skills</a:t>
            </a:r>
          </a:p>
          <a:p>
            <a:pPr lvl="0" algn="l"/>
            <a:r>
              <a:rPr lang="en-US" dirty="0"/>
              <a:t>Minimal student loans</a:t>
            </a:r>
          </a:p>
          <a:p>
            <a:pPr lvl="0" algn="l"/>
            <a:r>
              <a:rPr lang="en-US" dirty="0"/>
              <a:t>Know you already have a job after graduation</a:t>
            </a:r>
          </a:p>
          <a:p>
            <a:endParaRPr lang="en-US" dirty="0"/>
          </a:p>
        </p:txBody>
      </p:sp>
      <p:sp>
        <p:nvSpPr>
          <p:cNvPr id="5" name="Text Placeholder 4"/>
          <p:cNvSpPr>
            <a:spLocks noGrp="1"/>
          </p:cNvSpPr>
          <p:nvPr>
            <p:ph type="body" sz="quarter" idx="3"/>
          </p:nvPr>
        </p:nvSpPr>
        <p:spPr>
          <a:xfrm>
            <a:off x="4495648" y="1552899"/>
            <a:ext cx="4041775" cy="479822"/>
          </a:xfrm>
        </p:spPr>
        <p:txBody>
          <a:bodyPr/>
          <a:lstStyle/>
          <a:p>
            <a:r>
              <a:rPr lang="en-US" dirty="0" smtClean="0"/>
              <a:t>Cons </a:t>
            </a:r>
            <a:endParaRPr lang="en-US" dirty="0"/>
          </a:p>
        </p:txBody>
      </p:sp>
      <p:sp>
        <p:nvSpPr>
          <p:cNvPr id="6" name="Content Placeholder 5"/>
          <p:cNvSpPr>
            <a:spLocks noGrp="1"/>
          </p:cNvSpPr>
          <p:nvPr>
            <p:ph sz="quarter" idx="4"/>
          </p:nvPr>
        </p:nvSpPr>
        <p:spPr>
          <a:xfrm>
            <a:off x="4645106" y="2002411"/>
            <a:ext cx="4041775" cy="2137871"/>
          </a:xfrm>
        </p:spPr>
        <p:txBody>
          <a:bodyPr>
            <a:normAutofit fontScale="92500"/>
          </a:bodyPr>
          <a:lstStyle/>
          <a:p>
            <a:pPr algn="l"/>
            <a:r>
              <a:rPr lang="en-US" sz="1900" dirty="0" smtClean="0"/>
              <a:t>Balancing your job, school, and personal life </a:t>
            </a:r>
          </a:p>
          <a:p>
            <a:pPr algn="l"/>
            <a:r>
              <a:rPr lang="en-US" sz="1900" dirty="0" smtClean="0"/>
              <a:t>Organizing schedule to accommodate school, work  and possible unpaid internships </a:t>
            </a:r>
          </a:p>
          <a:p>
            <a:pPr algn="l"/>
            <a:r>
              <a:rPr lang="en-US" sz="1900" dirty="0" smtClean="0"/>
              <a:t>Adjustment to work/school load; may take longer to complete program </a:t>
            </a:r>
          </a:p>
          <a:p>
            <a:pPr algn="l"/>
            <a:endParaRPr lang="en-US" sz="1900" dirty="0" smtClean="0"/>
          </a:p>
          <a:p>
            <a:pPr algn="l"/>
            <a:endParaRPr lang="en-US" sz="1900" dirty="0" smtClean="0"/>
          </a:p>
          <a:p>
            <a:pPr algn="l"/>
            <a:endParaRPr lang="en-US" sz="1900" dirty="0"/>
          </a:p>
        </p:txBody>
      </p:sp>
      <p:sp>
        <p:nvSpPr>
          <p:cNvPr id="7" name="TextBox 6"/>
          <p:cNvSpPr txBox="1"/>
          <p:nvPr/>
        </p:nvSpPr>
        <p:spPr>
          <a:xfrm>
            <a:off x="3197655" y="1197405"/>
            <a:ext cx="2595986" cy="369332"/>
          </a:xfrm>
          <a:prstGeom prst="rect">
            <a:avLst/>
          </a:prstGeom>
          <a:noFill/>
        </p:spPr>
        <p:txBody>
          <a:bodyPr wrap="square" rtlCol="0">
            <a:spAutoFit/>
          </a:bodyPr>
          <a:lstStyle/>
          <a:p>
            <a:r>
              <a:rPr lang="en-US" b="1" dirty="0" smtClean="0">
                <a:solidFill>
                  <a:srgbClr val="0070C0"/>
                </a:solidFill>
              </a:rPr>
              <a:t>During Entry level Career </a:t>
            </a:r>
            <a:endParaRPr lang="en-US" b="1" dirty="0">
              <a:solidFill>
                <a:srgbClr val="0070C0"/>
              </a:solidFill>
            </a:endParaRPr>
          </a:p>
        </p:txBody>
      </p:sp>
      <p:pic>
        <p:nvPicPr>
          <p:cNvPr id="8" name="Picture 7"/>
          <p:cNvPicPr>
            <a:picLocks noChangeAspect="1"/>
          </p:cNvPicPr>
          <p:nvPr/>
        </p:nvPicPr>
        <p:blipFill>
          <a:blip r:embed="rId3"/>
          <a:stretch>
            <a:fillRect/>
          </a:stretch>
        </p:blipFill>
        <p:spPr>
          <a:xfrm>
            <a:off x="296260" y="4292191"/>
            <a:ext cx="1371719" cy="548688"/>
          </a:xfrm>
          <a:prstGeom prst="rect">
            <a:avLst/>
          </a:prstGeom>
        </p:spPr>
      </p:pic>
    </p:spTree>
    <p:extLst>
      <p:ext uri="{BB962C8B-B14F-4D97-AF65-F5344CB8AC3E}">
        <p14:creationId xmlns:p14="http://schemas.microsoft.com/office/powerpoint/2010/main" val="3082547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86" y="1171115"/>
            <a:ext cx="8246071" cy="610820"/>
          </a:xfrm>
        </p:spPr>
        <p:txBody>
          <a:bodyPr>
            <a:normAutofit fontScale="90000"/>
          </a:bodyPr>
          <a:lstStyle/>
          <a:p>
            <a:r>
              <a:rPr lang="en-US" dirty="0"/>
              <a:t>Graduate School </a:t>
            </a:r>
            <a:r>
              <a:rPr lang="en-US" dirty="0" smtClean="0"/>
              <a:t>Resources </a:t>
            </a:r>
            <a:r>
              <a:rPr lang="en-US" dirty="0" smtClean="0">
                <a:solidFill>
                  <a:srgbClr val="0070C0"/>
                </a:solidFill>
              </a:rPr>
              <a:t>How </a:t>
            </a:r>
            <a:r>
              <a:rPr lang="en-US" dirty="0">
                <a:solidFill>
                  <a:srgbClr val="0070C0"/>
                </a:solidFill>
              </a:rPr>
              <a:t>to get help…</a:t>
            </a:r>
          </a:p>
        </p:txBody>
      </p:sp>
      <p:sp>
        <p:nvSpPr>
          <p:cNvPr id="3" name="Text Placeholder 2"/>
          <p:cNvSpPr>
            <a:spLocks noGrp="1"/>
          </p:cNvSpPr>
          <p:nvPr>
            <p:ph type="body" idx="1"/>
          </p:nvPr>
        </p:nvSpPr>
        <p:spPr>
          <a:xfrm>
            <a:off x="536879" y="1638663"/>
            <a:ext cx="4040188" cy="479822"/>
          </a:xfrm>
        </p:spPr>
        <p:txBody>
          <a:bodyPr/>
          <a:lstStyle/>
          <a:p>
            <a:r>
              <a:rPr lang="en-US" dirty="0" smtClean="0"/>
              <a:t>Career Development Services </a:t>
            </a:r>
            <a:endParaRPr lang="en-US" dirty="0"/>
          </a:p>
        </p:txBody>
      </p:sp>
      <p:sp>
        <p:nvSpPr>
          <p:cNvPr id="4" name="Content Placeholder 3"/>
          <p:cNvSpPr>
            <a:spLocks noGrp="1"/>
          </p:cNvSpPr>
          <p:nvPr>
            <p:ph sz="half" idx="2"/>
          </p:nvPr>
        </p:nvSpPr>
        <p:spPr>
          <a:xfrm>
            <a:off x="536879" y="2158197"/>
            <a:ext cx="4040188" cy="2137871"/>
          </a:xfrm>
        </p:spPr>
        <p:txBody>
          <a:bodyPr>
            <a:normAutofit fontScale="85000" lnSpcReduction="10000"/>
          </a:bodyPr>
          <a:lstStyle/>
          <a:p>
            <a:pPr algn="l"/>
            <a:r>
              <a:rPr lang="en-US" dirty="0"/>
              <a:t>Advise on information</a:t>
            </a:r>
          </a:p>
          <a:p>
            <a:pPr algn="l"/>
            <a:r>
              <a:rPr lang="en-US" dirty="0"/>
              <a:t>Application process</a:t>
            </a:r>
          </a:p>
          <a:p>
            <a:pPr algn="l"/>
            <a:r>
              <a:rPr lang="en-US" dirty="0"/>
              <a:t>Graduate &amp; Professional School Fairs</a:t>
            </a:r>
          </a:p>
          <a:p>
            <a:pPr algn="l"/>
            <a:r>
              <a:rPr lang="en-US" dirty="0"/>
              <a:t>External resources and referrals</a:t>
            </a:r>
          </a:p>
          <a:p>
            <a:pPr algn="l"/>
            <a:r>
              <a:rPr lang="en-US" dirty="0"/>
              <a:t>Mock-interview preparation</a:t>
            </a:r>
          </a:p>
          <a:p>
            <a:endParaRPr lang="en-US" dirty="0"/>
          </a:p>
          <a:p>
            <a:endParaRPr lang="en-US" dirty="0"/>
          </a:p>
        </p:txBody>
      </p:sp>
      <p:sp>
        <p:nvSpPr>
          <p:cNvPr id="5" name="Text Placeholder 4"/>
          <p:cNvSpPr>
            <a:spLocks noGrp="1"/>
          </p:cNvSpPr>
          <p:nvPr>
            <p:ph type="body" sz="quarter" idx="3"/>
          </p:nvPr>
        </p:nvSpPr>
        <p:spPr>
          <a:xfrm>
            <a:off x="4552895" y="1638663"/>
            <a:ext cx="4041775" cy="479822"/>
          </a:xfrm>
        </p:spPr>
        <p:txBody>
          <a:bodyPr/>
          <a:lstStyle/>
          <a:p>
            <a:r>
              <a:rPr lang="en-US" dirty="0" smtClean="0"/>
              <a:t>Faculty </a:t>
            </a:r>
            <a:endParaRPr lang="en-US" dirty="0"/>
          </a:p>
        </p:txBody>
      </p:sp>
      <p:sp>
        <p:nvSpPr>
          <p:cNvPr id="6" name="Content Placeholder 5"/>
          <p:cNvSpPr>
            <a:spLocks noGrp="1"/>
          </p:cNvSpPr>
          <p:nvPr>
            <p:ph sz="quarter" idx="4"/>
          </p:nvPr>
        </p:nvSpPr>
        <p:spPr>
          <a:xfrm>
            <a:off x="4670552" y="2002407"/>
            <a:ext cx="4041775" cy="2276294"/>
          </a:xfrm>
        </p:spPr>
        <p:txBody>
          <a:bodyPr>
            <a:normAutofit fontScale="92500" lnSpcReduction="20000"/>
          </a:bodyPr>
          <a:lstStyle/>
          <a:p>
            <a:pPr algn="l"/>
            <a:r>
              <a:rPr lang="en-US" dirty="0"/>
              <a:t>Expert knowledge in career specific industry</a:t>
            </a:r>
          </a:p>
          <a:p>
            <a:pPr algn="l"/>
            <a:r>
              <a:rPr lang="en-US" dirty="0"/>
              <a:t>Share personal career-path</a:t>
            </a:r>
          </a:p>
          <a:p>
            <a:pPr algn="l"/>
            <a:r>
              <a:rPr lang="en-US" dirty="0"/>
              <a:t>Research information/opportunity*</a:t>
            </a:r>
          </a:p>
          <a:p>
            <a:pPr algn="l"/>
            <a:r>
              <a:rPr lang="en-US" dirty="0"/>
              <a:t>Student selection process*</a:t>
            </a:r>
          </a:p>
          <a:p>
            <a:pPr algn="l"/>
            <a:r>
              <a:rPr lang="en-US" dirty="0"/>
              <a:t>Review Essays*</a:t>
            </a:r>
          </a:p>
          <a:p>
            <a:endParaRPr lang="en-US" dirty="0"/>
          </a:p>
        </p:txBody>
      </p:sp>
      <p:sp>
        <p:nvSpPr>
          <p:cNvPr id="7" name="Rectangle 6"/>
          <p:cNvSpPr/>
          <p:nvPr/>
        </p:nvSpPr>
        <p:spPr>
          <a:xfrm>
            <a:off x="907080" y="4835723"/>
            <a:ext cx="7630675" cy="307777"/>
          </a:xfrm>
          <a:prstGeom prst="rect">
            <a:avLst/>
          </a:prstGeom>
        </p:spPr>
        <p:txBody>
          <a:bodyPr wrap="square">
            <a:spAutoFit/>
          </a:bodyPr>
          <a:lstStyle/>
          <a:p>
            <a:pPr algn="ctr"/>
            <a:r>
              <a:rPr lang="en-US" sz="1400" b="1" dirty="0">
                <a:solidFill>
                  <a:schemeClr val="tx2"/>
                </a:solidFill>
              </a:rPr>
              <a:t>Don’t forget the Admission Advisors at your </a:t>
            </a:r>
            <a:r>
              <a:rPr lang="en-US" sz="1400" b="1" dirty="0" smtClean="0">
                <a:solidFill>
                  <a:schemeClr val="tx2"/>
                </a:solidFill>
              </a:rPr>
              <a:t>Graduate </a:t>
            </a:r>
            <a:r>
              <a:rPr lang="en-US" sz="1400" b="1" dirty="0">
                <a:solidFill>
                  <a:schemeClr val="tx2"/>
                </a:solidFill>
              </a:rPr>
              <a:t>School of interest!</a:t>
            </a:r>
          </a:p>
        </p:txBody>
      </p:sp>
      <p:pic>
        <p:nvPicPr>
          <p:cNvPr id="8" name="Picture 7"/>
          <p:cNvPicPr>
            <a:picLocks noChangeAspect="1"/>
          </p:cNvPicPr>
          <p:nvPr/>
        </p:nvPicPr>
        <p:blipFill>
          <a:blip r:embed="rId2"/>
          <a:stretch>
            <a:fillRect/>
          </a:stretch>
        </p:blipFill>
        <p:spPr>
          <a:xfrm>
            <a:off x="221220" y="4315035"/>
            <a:ext cx="1371719" cy="548688"/>
          </a:xfrm>
          <a:prstGeom prst="rect">
            <a:avLst/>
          </a:prstGeom>
        </p:spPr>
      </p:pic>
    </p:spTree>
    <p:extLst>
      <p:ext uri="{BB962C8B-B14F-4D97-AF65-F5344CB8AC3E}">
        <p14:creationId xmlns:p14="http://schemas.microsoft.com/office/powerpoint/2010/main" val="3135668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Graduate School Resources </a:t>
            </a:r>
            <a:endParaRPr lang="en-US" dirty="0"/>
          </a:p>
        </p:txBody>
      </p:sp>
      <p:sp>
        <p:nvSpPr>
          <p:cNvPr id="8" name="Content Placeholder 7"/>
          <p:cNvSpPr>
            <a:spLocks noGrp="1"/>
          </p:cNvSpPr>
          <p:nvPr>
            <p:ph idx="1"/>
          </p:nvPr>
        </p:nvSpPr>
        <p:spPr>
          <a:xfrm>
            <a:off x="2515972" y="1044700"/>
            <a:ext cx="4046683" cy="3054100"/>
          </a:xfrm>
        </p:spPr>
        <p:txBody>
          <a:bodyPr>
            <a:noAutofit/>
          </a:bodyPr>
          <a:lstStyle/>
          <a:p>
            <a:r>
              <a:rPr lang="en-US" sz="2400" dirty="0"/>
              <a:t>Graduate </a:t>
            </a:r>
            <a:r>
              <a:rPr lang="en-US" sz="2400" dirty="0" smtClean="0"/>
              <a:t>Studies Center </a:t>
            </a:r>
          </a:p>
          <a:p>
            <a:pPr lvl="1"/>
            <a:r>
              <a:rPr lang="en-US" sz="2400" dirty="0" smtClean="0"/>
              <a:t>Counseling</a:t>
            </a:r>
            <a:endParaRPr lang="en-US" sz="2400" dirty="0"/>
          </a:p>
          <a:p>
            <a:pPr lvl="1"/>
            <a:r>
              <a:rPr lang="en-US" sz="2400" dirty="0" smtClean="0"/>
              <a:t>Graduate </a:t>
            </a:r>
            <a:r>
              <a:rPr lang="en-US" sz="2400" dirty="0"/>
              <a:t>Writing </a:t>
            </a:r>
            <a:r>
              <a:rPr lang="en-US" sz="2400" dirty="0" smtClean="0"/>
              <a:t>Studio</a:t>
            </a:r>
          </a:p>
          <a:p>
            <a:pPr lvl="1"/>
            <a:r>
              <a:rPr lang="en-US" sz="2400" dirty="0" smtClean="0"/>
              <a:t>Test </a:t>
            </a:r>
            <a:r>
              <a:rPr lang="en-US" sz="2400" dirty="0"/>
              <a:t>Preparation Books</a:t>
            </a:r>
          </a:p>
          <a:p>
            <a:r>
              <a:rPr lang="en-US" sz="2400" dirty="0"/>
              <a:t>Graduate School Handbook</a:t>
            </a:r>
          </a:p>
          <a:p>
            <a:r>
              <a:rPr lang="en-US" sz="2400" dirty="0" smtClean="0"/>
              <a:t>Career Counseling </a:t>
            </a:r>
            <a:endParaRPr lang="en-US" sz="2400" dirty="0"/>
          </a:p>
        </p:txBody>
      </p:sp>
      <p:pic>
        <p:nvPicPr>
          <p:cNvPr id="3" name="Picture 2"/>
          <p:cNvPicPr>
            <a:picLocks noChangeAspect="1"/>
          </p:cNvPicPr>
          <p:nvPr/>
        </p:nvPicPr>
        <p:blipFill>
          <a:blip r:embed="rId3"/>
          <a:stretch>
            <a:fillRect/>
          </a:stretch>
        </p:blipFill>
        <p:spPr>
          <a:xfrm>
            <a:off x="6562655" y="1323670"/>
            <a:ext cx="2085975" cy="2190750"/>
          </a:xfrm>
          <a:prstGeom prst="rect">
            <a:avLst/>
          </a:prstGeom>
        </p:spPr>
      </p:pic>
      <p:pic>
        <p:nvPicPr>
          <p:cNvPr id="2" name="Picture 1"/>
          <p:cNvPicPr>
            <a:picLocks noChangeAspect="1"/>
          </p:cNvPicPr>
          <p:nvPr/>
        </p:nvPicPr>
        <p:blipFill>
          <a:blip r:embed="rId4"/>
          <a:stretch>
            <a:fillRect/>
          </a:stretch>
        </p:blipFill>
        <p:spPr>
          <a:xfrm>
            <a:off x="2510482" y="4251505"/>
            <a:ext cx="1371719" cy="548688"/>
          </a:xfrm>
          <a:prstGeom prst="rect">
            <a:avLst/>
          </a:prstGeom>
        </p:spPr>
      </p:pic>
    </p:spTree>
    <p:extLst>
      <p:ext uri="{BB962C8B-B14F-4D97-AF65-F5344CB8AC3E}">
        <p14:creationId xmlns:p14="http://schemas.microsoft.com/office/powerpoint/2010/main" val="345635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Researching Employment &amp; Career Outlook</a:t>
            </a:r>
            <a:endParaRPr lang="en-US" dirty="0"/>
          </a:p>
        </p:txBody>
      </p:sp>
      <p:sp>
        <p:nvSpPr>
          <p:cNvPr id="3" name="Content Placeholder 2"/>
          <p:cNvSpPr>
            <a:spLocks noGrp="1"/>
          </p:cNvSpPr>
          <p:nvPr>
            <p:ph idx="1"/>
          </p:nvPr>
        </p:nvSpPr>
        <p:spPr>
          <a:xfrm>
            <a:off x="2434130" y="1502815"/>
            <a:ext cx="6260904" cy="3511061"/>
          </a:xfrm>
        </p:spPr>
        <p:txBody>
          <a:bodyPr/>
          <a:lstStyle/>
          <a:p>
            <a:r>
              <a:rPr lang="en-US" sz="1900" dirty="0" smtClean="0"/>
              <a:t>From the Bureau of Labor Statistics, Occupational Outlook Handbook: </a:t>
            </a:r>
          </a:p>
          <a:p>
            <a:pPr lvl="2"/>
            <a:r>
              <a:rPr lang="en-US" sz="1900" dirty="0" smtClean="0"/>
              <a:t>Can help you find career information on responsibilities, education, training, pay, and outlook for hundreds of occupations</a:t>
            </a:r>
          </a:p>
          <a:p>
            <a:pPr lvl="2"/>
            <a:r>
              <a:rPr lang="en-US" dirty="0">
                <a:hlinkClick r:id="rId2"/>
              </a:rPr>
              <a:t>http://www.bls.gov/ooh/</a:t>
            </a:r>
            <a:r>
              <a:rPr lang="en-US" dirty="0"/>
              <a:t> </a:t>
            </a:r>
          </a:p>
          <a:p>
            <a:pPr marL="914400" lvl="2" indent="0">
              <a:buNone/>
            </a:pPr>
            <a:endParaRPr lang="en-US" dirty="0"/>
          </a:p>
        </p:txBody>
      </p:sp>
      <p:pic>
        <p:nvPicPr>
          <p:cNvPr id="4" name="Picture 3"/>
          <p:cNvPicPr>
            <a:picLocks noChangeAspect="1"/>
          </p:cNvPicPr>
          <p:nvPr/>
        </p:nvPicPr>
        <p:blipFill>
          <a:blip r:embed="rId3"/>
          <a:stretch>
            <a:fillRect/>
          </a:stretch>
        </p:blipFill>
        <p:spPr>
          <a:xfrm>
            <a:off x="2444763" y="4251505"/>
            <a:ext cx="1371719" cy="548688"/>
          </a:xfrm>
          <a:prstGeom prst="rect">
            <a:avLst/>
          </a:prstGeom>
        </p:spPr>
      </p:pic>
    </p:spTree>
    <p:extLst>
      <p:ext uri="{BB962C8B-B14F-4D97-AF65-F5344CB8AC3E}">
        <p14:creationId xmlns:p14="http://schemas.microsoft.com/office/powerpoint/2010/main" val="680928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Career Options</a:t>
            </a:r>
          </a:p>
        </p:txBody>
      </p:sp>
      <p:sp>
        <p:nvSpPr>
          <p:cNvPr id="3" name="Content Placeholder 2"/>
          <p:cNvSpPr>
            <a:spLocks noGrp="1"/>
          </p:cNvSpPr>
          <p:nvPr>
            <p:ph idx="1"/>
          </p:nvPr>
        </p:nvSpPr>
        <p:spPr/>
        <p:txBody>
          <a:bodyPr>
            <a:normAutofit/>
          </a:bodyPr>
          <a:lstStyle/>
          <a:p>
            <a:r>
              <a:rPr lang="en-US" sz="2400" dirty="0" smtClean="0"/>
              <a:t>U.S. Bureau of Labor &amp; Statistics </a:t>
            </a:r>
            <a:endParaRPr lang="en-US" sz="2400" dirty="0">
              <a:hlinkClick r:id="rId2"/>
            </a:endParaRPr>
          </a:p>
          <a:p>
            <a:pPr lvl="1"/>
            <a:r>
              <a:rPr lang="en-US" sz="2400" dirty="0" smtClean="0">
                <a:hlinkClick r:id="rId2"/>
              </a:rPr>
              <a:t>www.bls.gov</a:t>
            </a:r>
            <a:endParaRPr lang="en-US" sz="2400" dirty="0" smtClean="0"/>
          </a:p>
          <a:p>
            <a:r>
              <a:rPr lang="en-US" sz="2400" dirty="0" smtClean="0"/>
              <a:t>Educational and Career Planning </a:t>
            </a:r>
            <a:endParaRPr lang="en-US" sz="2400" dirty="0"/>
          </a:p>
          <a:p>
            <a:pPr lvl="1"/>
            <a:r>
              <a:rPr lang="en-US" sz="2400" dirty="0">
                <a:hlinkClick r:id="rId3"/>
              </a:rPr>
              <a:t>www.myplan.com</a:t>
            </a:r>
            <a:endParaRPr lang="en-US" sz="2400" dirty="0"/>
          </a:p>
          <a:p>
            <a:r>
              <a:rPr lang="en-US" sz="2400" dirty="0" smtClean="0"/>
              <a:t>Career exploring</a:t>
            </a:r>
            <a:endParaRPr lang="en-US" sz="2400" dirty="0" smtClean="0">
              <a:hlinkClick r:id="rId4"/>
            </a:endParaRPr>
          </a:p>
          <a:p>
            <a:pPr lvl="1"/>
            <a:r>
              <a:rPr lang="en-US" sz="2400" dirty="0" smtClean="0">
                <a:hlinkClick r:id="rId4"/>
              </a:rPr>
              <a:t>http</a:t>
            </a:r>
            <a:r>
              <a:rPr lang="en-US" sz="2400" dirty="0">
                <a:hlinkClick r:id="rId4"/>
              </a:rPr>
              <a:t>://mynextmove.org</a:t>
            </a:r>
            <a:endParaRPr lang="en-US" sz="2400" dirty="0"/>
          </a:p>
          <a:p>
            <a:pPr lvl="1"/>
            <a:r>
              <a:rPr lang="en-US" sz="2400" dirty="0">
                <a:hlinkClick r:id="rId5"/>
              </a:rPr>
              <a:t>http://www.onetonline.org/</a:t>
            </a:r>
            <a:endParaRPr lang="en-US" sz="2400" dirty="0"/>
          </a:p>
          <a:p>
            <a:endParaRPr lang="en-US" dirty="0"/>
          </a:p>
        </p:txBody>
      </p:sp>
      <p:pic>
        <p:nvPicPr>
          <p:cNvPr id="4" name="Picture 3"/>
          <p:cNvPicPr>
            <a:picLocks noChangeAspect="1"/>
          </p:cNvPicPr>
          <p:nvPr/>
        </p:nvPicPr>
        <p:blipFill>
          <a:blip r:embed="rId6"/>
          <a:stretch>
            <a:fillRect/>
          </a:stretch>
        </p:blipFill>
        <p:spPr>
          <a:xfrm>
            <a:off x="2444763" y="4434122"/>
            <a:ext cx="1371719" cy="548688"/>
          </a:xfrm>
          <a:prstGeom prst="rect">
            <a:avLst/>
          </a:prstGeom>
        </p:spPr>
      </p:pic>
    </p:spTree>
    <p:extLst>
      <p:ext uri="{BB962C8B-B14F-4D97-AF65-F5344CB8AC3E}">
        <p14:creationId xmlns:p14="http://schemas.microsoft.com/office/powerpoint/2010/main" val="1591453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404852"/>
            <a:ext cx="3970330" cy="3054100"/>
          </a:xfrm>
        </p:spPr>
        <p:txBody>
          <a:bodyPr>
            <a:normAutofit lnSpcReduction="10000"/>
          </a:bodyPr>
          <a:lstStyle/>
          <a:p>
            <a:pPr marL="0" indent="0">
              <a:buNone/>
            </a:pPr>
            <a:r>
              <a:rPr lang="en-US" dirty="0" smtClean="0"/>
              <a:t>“Don’t ask what the world needs. Ask what makes you come alive, and go do it. Because what the world needs is people who have come alive.” </a:t>
            </a:r>
          </a:p>
          <a:p>
            <a:pPr marL="0" indent="0">
              <a:buNone/>
            </a:pPr>
            <a:r>
              <a:rPr lang="en-US" dirty="0" smtClean="0"/>
              <a:t>- </a:t>
            </a:r>
            <a:r>
              <a:rPr lang="en-US" dirty="0" err="1" smtClean="0"/>
              <a:t>Brene</a:t>
            </a:r>
            <a:r>
              <a:rPr lang="en-US" dirty="0" smtClean="0"/>
              <a:t> Brown </a:t>
            </a:r>
            <a:endParaRPr lang="en-US" dirty="0"/>
          </a:p>
        </p:txBody>
      </p:sp>
      <p:pic>
        <p:nvPicPr>
          <p:cNvPr id="4" name="Picture 3"/>
          <p:cNvPicPr>
            <a:picLocks noChangeAspect="1"/>
          </p:cNvPicPr>
          <p:nvPr/>
        </p:nvPicPr>
        <p:blipFill>
          <a:blip r:embed="rId2"/>
          <a:stretch>
            <a:fillRect/>
          </a:stretch>
        </p:blipFill>
        <p:spPr>
          <a:xfrm>
            <a:off x="4772798" y="1686050"/>
            <a:ext cx="3734637" cy="2491703"/>
          </a:xfrm>
          <a:prstGeom prst="rect">
            <a:avLst/>
          </a:prstGeom>
        </p:spPr>
      </p:pic>
      <p:pic>
        <p:nvPicPr>
          <p:cNvPr id="2" name="Picture 1"/>
          <p:cNvPicPr>
            <a:picLocks noChangeAspect="1"/>
          </p:cNvPicPr>
          <p:nvPr/>
        </p:nvPicPr>
        <p:blipFill>
          <a:blip r:embed="rId3"/>
          <a:stretch>
            <a:fillRect/>
          </a:stretch>
        </p:blipFill>
        <p:spPr>
          <a:xfrm>
            <a:off x="143555" y="4419619"/>
            <a:ext cx="1374345" cy="550619"/>
          </a:xfrm>
          <a:prstGeom prst="rect">
            <a:avLst/>
          </a:prstGeom>
        </p:spPr>
      </p:pic>
    </p:spTree>
    <p:extLst>
      <p:ext uri="{BB962C8B-B14F-4D97-AF65-F5344CB8AC3E}">
        <p14:creationId xmlns:p14="http://schemas.microsoft.com/office/powerpoint/2010/main" val="5576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Job </a:t>
            </a:r>
            <a:r>
              <a:rPr lang="en-US" dirty="0" smtClean="0"/>
              <a:t>Search: </a:t>
            </a:r>
            <a:r>
              <a:rPr lang="en-US" sz="3100" i="1" dirty="0" smtClean="0"/>
              <a:t>Advertised </a:t>
            </a:r>
            <a:r>
              <a:rPr lang="en-US" sz="3100" i="1" dirty="0"/>
              <a:t>Listing</a:t>
            </a:r>
          </a:p>
        </p:txBody>
      </p:sp>
      <p:sp>
        <p:nvSpPr>
          <p:cNvPr id="3" name="Content Placeholder 2"/>
          <p:cNvSpPr>
            <a:spLocks noGrp="1"/>
          </p:cNvSpPr>
          <p:nvPr>
            <p:ph idx="1"/>
          </p:nvPr>
        </p:nvSpPr>
        <p:spPr>
          <a:xfrm>
            <a:off x="2434130" y="1197406"/>
            <a:ext cx="6108200" cy="3054100"/>
          </a:xfrm>
        </p:spPr>
        <p:txBody>
          <a:bodyPr>
            <a:normAutofit fontScale="92500" lnSpcReduction="20000"/>
          </a:bodyPr>
          <a:lstStyle/>
          <a:p>
            <a:r>
              <a:rPr lang="en-US" dirty="0"/>
              <a:t>Create a Dolphin </a:t>
            </a:r>
            <a:r>
              <a:rPr lang="en-US" dirty="0" err="1"/>
              <a:t>CareerLink</a:t>
            </a:r>
            <a:r>
              <a:rPr lang="en-US" dirty="0"/>
              <a:t> Profile</a:t>
            </a:r>
          </a:p>
          <a:p>
            <a:r>
              <a:rPr lang="en-US" dirty="0"/>
              <a:t>Review Resources (CDS website, Dolphin </a:t>
            </a:r>
            <a:r>
              <a:rPr lang="en-US" dirty="0" err="1"/>
              <a:t>CareerLink</a:t>
            </a:r>
            <a:r>
              <a:rPr lang="en-US" dirty="0"/>
              <a:t>)</a:t>
            </a:r>
          </a:p>
          <a:p>
            <a:r>
              <a:rPr lang="en-US" dirty="0"/>
              <a:t>Create a Resume, Cover Letter &amp; References </a:t>
            </a:r>
          </a:p>
          <a:p>
            <a:r>
              <a:rPr lang="en-US" dirty="0"/>
              <a:t>Have Career Development Services, Faculty, Staff Friends, and Family review your documents</a:t>
            </a:r>
          </a:p>
          <a:p>
            <a:endParaRPr lang="en-US" dirty="0"/>
          </a:p>
        </p:txBody>
      </p:sp>
      <p:pic>
        <p:nvPicPr>
          <p:cNvPr id="4" name="Picture 3"/>
          <p:cNvPicPr>
            <a:picLocks noChangeAspect="1"/>
          </p:cNvPicPr>
          <p:nvPr/>
        </p:nvPicPr>
        <p:blipFill>
          <a:blip r:embed="rId3"/>
          <a:stretch>
            <a:fillRect/>
          </a:stretch>
        </p:blipFill>
        <p:spPr>
          <a:xfrm>
            <a:off x="2586835" y="4251506"/>
            <a:ext cx="1371719" cy="548688"/>
          </a:xfrm>
          <a:prstGeom prst="rect">
            <a:avLst/>
          </a:prstGeom>
        </p:spPr>
      </p:pic>
    </p:spTree>
    <p:extLst>
      <p:ext uri="{BB962C8B-B14F-4D97-AF65-F5344CB8AC3E}">
        <p14:creationId xmlns:p14="http://schemas.microsoft.com/office/powerpoint/2010/main" val="559166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78" y="1163334"/>
            <a:ext cx="8246071" cy="610820"/>
          </a:xfrm>
        </p:spPr>
        <p:txBody>
          <a:bodyPr>
            <a:normAutofit fontScale="90000"/>
          </a:bodyPr>
          <a:lstStyle/>
          <a:p>
            <a:r>
              <a:rPr lang="en-US" dirty="0"/>
              <a:t>Research </a:t>
            </a:r>
            <a:r>
              <a:rPr lang="en-US" dirty="0" smtClean="0"/>
              <a:t>Companies: </a:t>
            </a:r>
            <a:r>
              <a:rPr lang="en-US" sz="3100" i="1" dirty="0" smtClean="0"/>
              <a:t>Access </a:t>
            </a:r>
            <a:r>
              <a:rPr lang="en-US" sz="3100" i="1" dirty="0"/>
              <a:t>the Job Market</a:t>
            </a:r>
          </a:p>
        </p:txBody>
      </p:sp>
      <p:sp>
        <p:nvSpPr>
          <p:cNvPr id="6" name="Text Placeholder 5"/>
          <p:cNvSpPr>
            <a:spLocks noGrp="1"/>
          </p:cNvSpPr>
          <p:nvPr>
            <p:ph type="body" idx="1"/>
          </p:nvPr>
        </p:nvSpPr>
        <p:spPr>
          <a:xfrm>
            <a:off x="531812" y="1671297"/>
            <a:ext cx="4040188" cy="479822"/>
          </a:xfrm>
        </p:spPr>
        <p:txBody>
          <a:bodyPr>
            <a:normAutofit/>
          </a:bodyPr>
          <a:lstStyle/>
          <a:p>
            <a:r>
              <a:rPr lang="en-US" sz="1900" dirty="0"/>
              <a:t>Candidates with </a:t>
            </a:r>
            <a:r>
              <a:rPr lang="en-US" sz="1900" dirty="0" smtClean="0"/>
              <a:t>Experience</a:t>
            </a:r>
            <a:endParaRPr lang="en-US" sz="1900" dirty="0"/>
          </a:p>
        </p:txBody>
      </p:sp>
      <p:sp>
        <p:nvSpPr>
          <p:cNvPr id="7" name="Content Placeholder 6"/>
          <p:cNvSpPr>
            <a:spLocks noGrp="1"/>
          </p:cNvSpPr>
          <p:nvPr>
            <p:ph sz="half" idx="2"/>
          </p:nvPr>
        </p:nvSpPr>
        <p:spPr>
          <a:xfrm>
            <a:off x="548035" y="2098243"/>
            <a:ext cx="4040188" cy="2137871"/>
          </a:xfrm>
        </p:spPr>
        <p:txBody>
          <a:bodyPr>
            <a:normAutofit fontScale="70000" lnSpcReduction="20000"/>
          </a:bodyPr>
          <a:lstStyle/>
          <a:p>
            <a:pPr algn="l"/>
            <a:r>
              <a:rPr lang="en-US" dirty="0" smtClean="0"/>
              <a:t>What types of employers interest you? Make a target list of employers to call or email</a:t>
            </a:r>
          </a:p>
          <a:p>
            <a:pPr algn="l"/>
            <a:r>
              <a:rPr lang="en-US" dirty="0" smtClean="0"/>
              <a:t>Know department’s needs and challenges and include that in email or phone script </a:t>
            </a:r>
          </a:p>
          <a:p>
            <a:pPr algn="l"/>
            <a:r>
              <a:rPr lang="en-US" dirty="0" smtClean="0"/>
              <a:t>Know your skills – in your industry’s terms</a:t>
            </a:r>
          </a:p>
          <a:p>
            <a:pPr algn="l"/>
            <a:r>
              <a:rPr lang="en-US" dirty="0" smtClean="0"/>
              <a:t>Bookmark 20 employers – BE PICKY</a:t>
            </a:r>
          </a:p>
          <a:p>
            <a:endParaRPr lang="en-US" dirty="0"/>
          </a:p>
        </p:txBody>
      </p:sp>
      <p:sp>
        <p:nvSpPr>
          <p:cNvPr id="8" name="Text Placeholder 7"/>
          <p:cNvSpPr>
            <a:spLocks noGrp="1"/>
          </p:cNvSpPr>
          <p:nvPr>
            <p:ph type="body" sz="quarter" idx="3"/>
          </p:nvPr>
        </p:nvSpPr>
        <p:spPr>
          <a:xfrm>
            <a:off x="4405261" y="1618421"/>
            <a:ext cx="4208514" cy="479822"/>
          </a:xfrm>
        </p:spPr>
        <p:txBody>
          <a:bodyPr>
            <a:normAutofit fontScale="77500" lnSpcReduction="20000"/>
          </a:bodyPr>
          <a:lstStyle/>
          <a:p>
            <a:r>
              <a:rPr lang="en-US" dirty="0"/>
              <a:t>Candidates with little </a:t>
            </a:r>
            <a:r>
              <a:rPr lang="en-US" dirty="0" smtClean="0"/>
              <a:t>or no experience</a:t>
            </a:r>
            <a:endParaRPr lang="en-US" dirty="0"/>
          </a:p>
        </p:txBody>
      </p:sp>
      <p:sp>
        <p:nvSpPr>
          <p:cNvPr id="9" name="Content Placeholder 8"/>
          <p:cNvSpPr>
            <a:spLocks noGrp="1"/>
          </p:cNvSpPr>
          <p:nvPr>
            <p:ph sz="quarter" idx="4"/>
          </p:nvPr>
        </p:nvSpPr>
        <p:spPr>
          <a:xfrm>
            <a:off x="4563889" y="2071805"/>
            <a:ext cx="4041775" cy="2137871"/>
          </a:xfrm>
        </p:spPr>
        <p:txBody>
          <a:bodyPr>
            <a:normAutofit fontScale="92500" lnSpcReduction="10000"/>
          </a:bodyPr>
          <a:lstStyle/>
          <a:p>
            <a:pPr algn="l"/>
            <a:r>
              <a:rPr lang="en-US" dirty="0"/>
              <a:t>Informational Interviews</a:t>
            </a:r>
          </a:p>
          <a:p>
            <a:pPr algn="l"/>
            <a:r>
              <a:rPr lang="en-US" dirty="0"/>
              <a:t>Volunteer/Internships that lead to jobs</a:t>
            </a:r>
          </a:p>
          <a:p>
            <a:pPr algn="l"/>
            <a:r>
              <a:rPr lang="en-US" dirty="0"/>
              <a:t>Supplemental Income?</a:t>
            </a:r>
          </a:p>
          <a:p>
            <a:pPr algn="l"/>
            <a:r>
              <a:rPr lang="en-US" dirty="0"/>
              <a:t>What are jobs you can do right now? Foot in the door?</a:t>
            </a:r>
          </a:p>
          <a:p>
            <a:endParaRPr lang="en-US" dirty="0"/>
          </a:p>
        </p:txBody>
      </p:sp>
      <p:pic>
        <p:nvPicPr>
          <p:cNvPr id="3" name="Picture 2"/>
          <p:cNvPicPr>
            <a:picLocks noChangeAspect="1"/>
          </p:cNvPicPr>
          <p:nvPr/>
        </p:nvPicPr>
        <p:blipFill>
          <a:blip r:embed="rId2"/>
          <a:stretch>
            <a:fillRect/>
          </a:stretch>
        </p:blipFill>
        <p:spPr>
          <a:xfrm>
            <a:off x="296260" y="4285859"/>
            <a:ext cx="1371719" cy="548688"/>
          </a:xfrm>
          <a:prstGeom prst="rect">
            <a:avLst/>
          </a:prstGeom>
        </p:spPr>
      </p:pic>
    </p:spTree>
    <p:extLst>
      <p:ext uri="{BB962C8B-B14F-4D97-AF65-F5344CB8AC3E}">
        <p14:creationId xmlns:p14="http://schemas.microsoft.com/office/powerpoint/2010/main" val="2854182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Basic Strategy</a:t>
            </a:r>
          </a:p>
        </p:txBody>
      </p:sp>
      <p:sp>
        <p:nvSpPr>
          <p:cNvPr id="8" name="Content Placeholder 7"/>
          <p:cNvSpPr>
            <a:spLocks noGrp="1"/>
          </p:cNvSpPr>
          <p:nvPr>
            <p:ph idx="1"/>
          </p:nvPr>
        </p:nvSpPr>
        <p:spPr>
          <a:xfrm>
            <a:off x="448965" y="1502815"/>
            <a:ext cx="8246069" cy="2748690"/>
          </a:xfrm>
        </p:spPr>
        <p:txBody>
          <a:bodyPr>
            <a:normAutofit fontScale="92500" lnSpcReduction="10000"/>
          </a:bodyPr>
          <a:lstStyle/>
          <a:p>
            <a:pPr algn="l"/>
            <a:r>
              <a:rPr lang="en-US" dirty="0"/>
              <a:t>Apply for 5 a day for 3 weeks to get search off to a great start</a:t>
            </a:r>
          </a:p>
          <a:p>
            <a:pPr algn="l"/>
            <a:r>
              <a:rPr lang="en-US" dirty="0"/>
              <a:t>For each position BE SURE to change Objective, Highlights, and Cover letter for each individual opportunity</a:t>
            </a:r>
          </a:p>
          <a:p>
            <a:pPr algn="l"/>
            <a:r>
              <a:rPr lang="en-US" dirty="0"/>
              <a:t>Follow-up after 1 week of waiting to ask when they are starting to </a:t>
            </a:r>
            <a:r>
              <a:rPr lang="en-US" dirty="0" smtClean="0"/>
              <a:t>interview</a:t>
            </a:r>
            <a:endParaRPr lang="en-US" dirty="0"/>
          </a:p>
        </p:txBody>
      </p:sp>
      <p:pic>
        <p:nvPicPr>
          <p:cNvPr id="2" name="Picture 1"/>
          <p:cNvPicPr>
            <a:picLocks noChangeAspect="1"/>
          </p:cNvPicPr>
          <p:nvPr/>
        </p:nvPicPr>
        <p:blipFill>
          <a:blip r:embed="rId2"/>
          <a:stretch>
            <a:fillRect/>
          </a:stretch>
        </p:blipFill>
        <p:spPr>
          <a:xfrm>
            <a:off x="296260" y="4251505"/>
            <a:ext cx="1371719" cy="548688"/>
          </a:xfrm>
          <a:prstGeom prst="rect">
            <a:avLst/>
          </a:prstGeom>
        </p:spPr>
      </p:pic>
    </p:spTree>
    <p:extLst>
      <p:ext uri="{BB962C8B-B14F-4D97-AF65-F5344CB8AC3E}">
        <p14:creationId xmlns:p14="http://schemas.microsoft.com/office/powerpoint/2010/main" val="3357551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Employer Advice</a:t>
            </a:r>
          </a:p>
        </p:txBody>
      </p:sp>
      <p:sp>
        <p:nvSpPr>
          <p:cNvPr id="3" name="Content Placeholder 2"/>
          <p:cNvSpPr>
            <a:spLocks noGrp="1"/>
          </p:cNvSpPr>
          <p:nvPr>
            <p:ph idx="1"/>
          </p:nvPr>
        </p:nvSpPr>
        <p:spPr>
          <a:xfrm>
            <a:off x="448966" y="1350111"/>
            <a:ext cx="7801514" cy="2901394"/>
          </a:xfrm>
        </p:spPr>
        <p:txBody>
          <a:bodyPr>
            <a:normAutofit fontScale="92500" lnSpcReduction="20000"/>
          </a:bodyPr>
          <a:lstStyle/>
          <a:p>
            <a:pPr algn="l"/>
            <a:r>
              <a:rPr lang="en-US" dirty="0"/>
              <a:t>Research, research, research</a:t>
            </a:r>
          </a:p>
          <a:p>
            <a:pPr algn="l"/>
            <a:r>
              <a:rPr lang="en-US" dirty="0"/>
              <a:t>Be prepared for your interview</a:t>
            </a:r>
          </a:p>
          <a:p>
            <a:pPr algn="l"/>
            <a:r>
              <a:rPr lang="en-US" dirty="0"/>
              <a:t>Gain relevant work experience</a:t>
            </a:r>
          </a:p>
          <a:p>
            <a:pPr algn="l"/>
            <a:r>
              <a:rPr lang="en-US" dirty="0"/>
              <a:t>Stand out - demonstrate</a:t>
            </a:r>
          </a:p>
          <a:p>
            <a:pPr algn="l"/>
            <a:r>
              <a:rPr lang="en-US" dirty="0"/>
              <a:t>Communication skills</a:t>
            </a:r>
          </a:p>
          <a:p>
            <a:pPr algn="l"/>
            <a:r>
              <a:rPr lang="en-US" dirty="0"/>
              <a:t>Maturity/business etiquette</a:t>
            </a:r>
          </a:p>
          <a:p>
            <a:pPr algn="l"/>
            <a:r>
              <a:rPr lang="en-US" dirty="0"/>
              <a:t>Work ethic</a:t>
            </a:r>
          </a:p>
          <a:p>
            <a:endParaRPr lang="en-US" dirty="0"/>
          </a:p>
        </p:txBody>
      </p:sp>
      <p:pic>
        <p:nvPicPr>
          <p:cNvPr id="4" name="Picture 3"/>
          <p:cNvPicPr>
            <a:picLocks noChangeAspect="1"/>
          </p:cNvPicPr>
          <p:nvPr/>
        </p:nvPicPr>
        <p:blipFill>
          <a:blip r:embed="rId2"/>
          <a:stretch>
            <a:fillRect/>
          </a:stretch>
        </p:blipFill>
        <p:spPr>
          <a:xfrm>
            <a:off x="5488230" y="1808225"/>
            <a:ext cx="2762250" cy="1657350"/>
          </a:xfrm>
          <a:prstGeom prst="rect">
            <a:avLst/>
          </a:prstGeom>
        </p:spPr>
      </p:pic>
      <p:pic>
        <p:nvPicPr>
          <p:cNvPr id="5" name="Picture 4"/>
          <p:cNvPicPr>
            <a:picLocks noChangeAspect="1"/>
          </p:cNvPicPr>
          <p:nvPr/>
        </p:nvPicPr>
        <p:blipFill>
          <a:blip r:embed="rId3"/>
          <a:stretch>
            <a:fillRect/>
          </a:stretch>
        </p:blipFill>
        <p:spPr>
          <a:xfrm>
            <a:off x="470230" y="4309113"/>
            <a:ext cx="1371719" cy="548688"/>
          </a:xfrm>
          <a:prstGeom prst="rect">
            <a:avLst/>
          </a:prstGeom>
        </p:spPr>
      </p:pic>
    </p:spTree>
    <p:extLst>
      <p:ext uri="{BB962C8B-B14F-4D97-AF65-F5344CB8AC3E}">
        <p14:creationId xmlns:p14="http://schemas.microsoft.com/office/powerpoint/2010/main" val="3145817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Proactive Job Search</a:t>
            </a:r>
          </a:p>
        </p:txBody>
      </p:sp>
      <p:sp>
        <p:nvSpPr>
          <p:cNvPr id="3" name="Content Placeholder 2"/>
          <p:cNvSpPr>
            <a:spLocks noGrp="1"/>
          </p:cNvSpPr>
          <p:nvPr>
            <p:ph idx="1"/>
          </p:nvPr>
        </p:nvSpPr>
        <p:spPr>
          <a:xfrm>
            <a:off x="296260" y="1502815"/>
            <a:ext cx="5650085" cy="2290570"/>
          </a:xfrm>
        </p:spPr>
        <p:txBody>
          <a:bodyPr/>
          <a:lstStyle/>
          <a:p>
            <a:pPr algn="l"/>
            <a:r>
              <a:rPr lang="en-US" dirty="0"/>
              <a:t>What is “The Hidden Job Market?”</a:t>
            </a:r>
          </a:p>
          <a:p>
            <a:pPr algn="l"/>
            <a:r>
              <a:rPr lang="en-US" dirty="0"/>
              <a:t>75-85% of all jobs</a:t>
            </a:r>
          </a:p>
          <a:p>
            <a:pPr algn="l"/>
            <a:r>
              <a:rPr lang="en-US" dirty="0"/>
              <a:t>Don’t wait until the job is open!</a:t>
            </a:r>
          </a:p>
          <a:p>
            <a:endParaRPr lang="en-US" dirty="0"/>
          </a:p>
        </p:txBody>
      </p:sp>
      <p:pic>
        <p:nvPicPr>
          <p:cNvPr id="4" name="Picture 3"/>
          <p:cNvPicPr>
            <a:picLocks noChangeAspect="1"/>
          </p:cNvPicPr>
          <p:nvPr/>
        </p:nvPicPr>
        <p:blipFill>
          <a:blip r:embed="rId3"/>
          <a:stretch>
            <a:fillRect/>
          </a:stretch>
        </p:blipFill>
        <p:spPr>
          <a:xfrm>
            <a:off x="6075769" y="1808225"/>
            <a:ext cx="2589009" cy="1068935"/>
          </a:xfrm>
          <a:prstGeom prst="rect">
            <a:avLst/>
          </a:prstGeom>
        </p:spPr>
      </p:pic>
      <p:pic>
        <p:nvPicPr>
          <p:cNvPr id="5" name="Picture 4"/>
          <p:cNvPicPr>
            <a:picLocks noChangeAspect="1"/>
          </p:cNvPicPr>
          <p:nvPr/>
        </p:nvPicPr>
        <p:blipFill>
          <a:blip r:embed="rId4"/>
          <a:stretch>
            <a:fillRect/>
          </a:stretch>
        </p:blipFill>
        <p:spPr>
          <a:xfrm>
            <a:off x="296260" y="4251499"/>
            <a:ext cx="1371719" cy="548688"/>
          </a:xfrm>
          <a:prstGeom prst="rect">
            <a:avLst/>
          </a:prstGeom>
        </p:spPr>
      </p:pic>
    </p:spTree>
    <p:extLst>
      <p:ext uri="{BB962C8B-B14F-4D97-AF65-F5344CB8AC3E}">
        <p14:creationId xmlns:p14="http://schemas.microsoft.com/office/powerpoint/2010/main" val="725903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1. </a:t>
            </a:r>
            <a:r>
              <a:rPr lang="en-US" dirty="0"/>
              <a:t>Active Engagement</a:t>
            </a:r>
          </a:p>
        </p:txBody>
      </p:sp>
      <p:pic>
        <p:nvPicPr>
          <p:cNvPr id="6" name="Content Placeholder 5"/>
          <p:cNvPicPr>
            <a:picLocks noGrp="1" noChangeAspect="1"/>
          </p:cNvPicPr>
          <p:nvPr>
            <p:ph idx="1"/>
          </p:nvPr>
        </p:nvPicPr>
        <p:blipFill>
          <a:blip r:embed="rId3"/>
          <a:stretch>
            <a:fillRect/>
          </a:stretch>
        </p:blipFill>
        <p:spPr>
          <a:xfrm>
            <a:off x="2433638" y="1437718"/>
            <a:ext cx="6261100" cy="3030063"/>
          </a:xfrm>
          <a:prstGeom prst="rect">
            <a:avLst/>
          </a:prstGeom>
        </p:spPr>
      </p:pic>
      <p:pic>
        <p:nvPicPr>
          <p:cNvPr id="2" name="Picture 1"/>
          <p:cNvPicPr>
            <a:picLocks noChangeAspect="1"/>
          </p:cNvPicPr>
          <p:nvPr/>
        </p:nvPicPr>
        <p:blipFill>
          <a:blip r:embed="rId4"/>
          <a:stretch>
            <a:fillRect/>
          </a:stretch>
        </p:blipFill>
        <p:spPr>
          <a:xfrm>
            <a:off x="2433638" y="4462603"/>
            <a:ext cx="1371719" cy="548688"/>
          </a:xfrm>
          <a:prstGeom prst="rect">
            <a:avLst/>
          </a:prstGeom>
        </p:spPr>
      </p:pic>
    </p:spTree>
    <p:extLst>
      <p:ext uri="{BB962C8B-B14F-4D97-AF65-F5344CB8AC3E}">
        <p14:creationId xmlns:p14="http://schemas.microsoft.com/office/powerpoint/2010/main" val="1697881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Market Yourself</a:t>
            </a:r>
          </a:p>
        </p:txBody>
      </p:sp>
      <p:pic>
        <p:nvPicPr>
          <p:cNvPr id="4" name="Content Placeholder 3"/>
          <p:cNvPicPr>
            <a:picLocks noGrp="1" noChangeAspect="1"/>
          </p:cNvPicPr>
          <p:nvPr>
            <p:ph idx="1"/>
          </p:nvPr>
        </p:nvPicPr>
        <p:blipFill>
          <a:blip r:embed="rId3"/>
          <a:stretch>
            <a:fillRect/>
          </a:stretch>
        </p:blipFill>
        <p:spPr>
          <a:xfrm>
            <a:off x="3044950" y="1127611"/>
            <a:ext cx="5192841" cy="3226827"/>
          </a:xfrm>
          <a:prstGeom prst="rect">
            <a:avLst/>
          </a:prstGeom>
        </p:spPr>
      </p:pic>
      <p:pic>
        <p:nvPicPr>
          <p:cNvPr id="3" name="Picture 2"/>
          <p:cNvPicPr>
            <a:picLocks noChangeAspect="1"/>
          </p:cNvPicPr>
          <p:nvPr/>
        </p:nvPicPr>
        <p:blipFill>
          <a:blip r:embed="rId4"/>
          <a:stretch>
            <a:fillRect/>
          </a:stretch>
        </p:blipFill>
        <p:spPr>
          <a:xfrm>
            <a:off x="2359090" y="4385732"/>
            <a:ext cx="1371719" cy="548688"/>
          </a:xfrm>
          <a:prstGeom prst="rect">
            <a:avLst/>
          </a:prstGeom>
        </p:spPr>
      </p:pic>
    </p:spTree>
    <p:extLst>
      <p:ext uri="{BB962C8B-B14F-4D97-AF65-F5344CB8AC3E}">
        <p14:creationId xmlns:p14="http://schemas.microsoft.com/office/powerpoint/2010/main" val="2360351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Networking</a:t>
            </a:r>
          </a:p>
        </p:txBody>
      </p:sp>
      <p:pic>
        <p:nvPicPr>
          <p:cNvPr id="4" name="Content Placeholder 3"/>
          <p:cNvPicPr>
            <a:picLocks noGrp="1" noChangeAspect="1"/>
          </p:cNvPicPr>
          <p:nvPr>
            <p:ph idx="1"/>
          </p:nvPr>
        </p:nvPicPr>
        <p:blipFill>
          <a:blip r:embed="rId3"/>
          <a:stretch>
            <a:fillRect/>
          </a:stretch>
        </p:blipFill>
        <p:spPr>
          <a:xfrm>
            <a:off x="2433638" y="1316927"/>
            <a:ext cx="6261100" cy="3271645"/>
          </a:xfrm>
          <a:prstGeom prst="rect">
            <a:avLst/>
          </a:prstGeom>
        </p:spPr>
      </p:pic>
      <p:pic>
        <p:nvPicPr>
          <p:cNvPr id="3" name="Picture 2"/>
          <p:cNvPicPr>
            <a:picLocks noChangeAspect="1"/>
          </p:cNvPicPr>
          <p:nvPr/>
        </p:nvPicPr>
        <p:blipFill>
          <a:blip r:embed="rId4"/>
          <a:stretch>
            <a:fillRect/>
          </a:stretch>
        </p:blipFill>
        <p:spPr>
          <a:xfrm>
            <a:off x="2444271" y="4314228"/>
            <a:ext cx="1371719" cy="548688"/>
          </a:xfrm>
          <a:prstGeom prst="rect">
            <a:avLst/>
          </a:prstGeom>
        </p:spPr>
      </p:pic>
    </p:spTree>
    <p:extLst>
      <p:ext uri="{BB962C8B-B14F-4D97-AF65-F5344CB8AC3E}">
        <p14:creationId xmlns:p14="http://schemas.microsoft.com/office/powerpoint/2010/main" val="669179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Tips for Success</a:t>
            </a:r>
          </a:p>
        </p:txBody>
      </p:sp>
      <p:sp>
        <p:nvSpPr>
          <p:cNvPr id="3" name="Content Placeholder 2"/>
          <p:cNvSpPr>
            <a:spLocks noGrp="1"/>
          </p:cNvSpPr>
          <p:nvPr>
            <p:ph idx="1"/>
          </p:nvPr>
        </p:nvSpPr>
        <p:spPr>
          <a:xfrm>
            <a:off x="448965" y="1655520"/>
            <a:ext cx="8398774" cy="2859635"/>
          </a:xfrm>
        </p:spPr>
        <p:txBody>
          <a:bodyPr>
            <a:normAutofit fontScale="77500" lnSpcReduction="20000"/>
          </a:bodyPr>
          <a:lstStyle/>
          <a:p>
            <a:pPr algn="l"/>
            <a:r>
              <a:rPr lang="en-US" dirty="0"/>
              <a:t>Be focused, yet flexible</a:t>
            </a:r>
          </a:p>
          <a:p>
            <a:pPr algn="l"/>
            <a:r>
              <a:rPr lang="en-US" dirty="0"/>
              <a:t>Revise, update, and tailor your resume, cover letter, and applications</a:t>
            </a:r>
          </a:p>
          <a:p>
            <a:pPr algn="l"/>
            <a:r>
              <a:rPr lang="en-US" dirty="0"/>
              <a:t>Perfect your interviewing skills</a:t>
            </a:r>
          </a:p>
          <a:p>
            <a:pPr algn="l"/>
            <a:r>
              <a:rPr lang="en-US" dirty="0"/>
              <a:t>Set short-term and long-term goals</a:t>
            </a:r>
          </a:p>
          <a:p>
            <a:pPr algn="l"/>
            <a:r>
              <a:rPr lang="en-US" dirty="0"/>
              <a:t>Be realistic about investment in time</a:t>
            </a:r>
          </a:p>
          <a:p>
            <a:pPr algn="l"/>
            <a:r>
              <a:rPr lang="en-US" dirty="0"/>
              <a:t>Be persistent and patient – follow-up</a:t>
            </a:r>
          </a:p>
          <a:p>
            <a:pPr algn="l"/>
            <a:r>
              <a:rPr lang="en-US" dirty="0"/>
              <a:t>Maintain a positive attitude</a:t>
            </a:r>
          </a:p>
          <a:p>
            <a:endParaRPr lang="en-US" dirty="0"/>
          </a:p>
        </p:txBody>
      </p:sp>
      <p:pic>
        <p:nvPicPr>
          <p:cNvPr id="4" name="Picture 3"/>
          <p:cNvPicPr>
            <a:picLocks noChangeAspect="1"/>
          </p:cNvPicPr>
          <p:nvPr/>
        </p:nvPicPr>
        <p:blipFill>
          <a:blip r:embed="rId2"/>
          <a:stretch>
            <a:fillRect/>
          </a:stretch>
        </p:blipFill>
        <p:spPr>
          <a:xfrm>
            <a:off x="6099050" y="2419045"/>
            <a:ext cx="2381250" cy="1790700"/>
          </a:xfrm>
          <a:prstGeom prst="rect">
            <a:avLst/>
          </a:prstGeom>
        </p:spPr>
      </p:pic>
      <p:pic>
        <p:nvPicPr>
          <p:cNvPr id="5" name="Picture 4"/>
          <p:cNvPicPr>
            <a:picLocks noChangeAspect="1"/>
          </p:cNvPicPr>
          <p:nvPr/>
        </p:nvPicPr>
        <p:blipFill>
          <a:blip r:embed="rId3"/>
          <a:stretch>
            <a:fillRect/>
          </a:stretch>
        </p:blipFill>
        <p:spPr>
          <a:xfrm>
            <a:off x="601670" y="4240811"/>
            <a:ext cx="1371719" cy="548688"/>
          </a:xfrm>
          <a:prstGeom prst="rect">
            <a:avLst/>
          </a:prstGeom>
        </p:spPr>
      </p:pic>
    </p:spTree>
    <p:extLst>
      <p:ext uri="{BB962C8B-B14F-4D97-AF65-F5344CB8AC3E}">
        <p14:creationId xmlns:p14="http://schemas.microsoft.com/office/powerpoint/2010/main" val="2628749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Resources </a:t>
            </a:r>
            <a:r>
              <a:rPr lang="en-US" dirty="0"/>
              <a:t>to help you …</a:t>
            </a:r>
            <a:br>
              <a:rPr lang="en-US" dirty="0"/>
            </a:br>
            <a:endParaRPr lang="en-US" dirty="0"/>
          </a:p>
        </p:txBody>
      </p:sp>
      <p:sp>
        <p:nvSpPr>
          <p:cNvPr id="3" name="Content Placeholder 2"/>
          <p:cNvSpPr>
            <a:spLocks noGrp="1"/>
          </p:cNvSpPr>
          <p:nvPr>
            <p:ph idx="1"/>
          </p:nvPr>
        </p:nvSpPr>
        <p:spPr>
          <a:xfrm>
            <a:off x="2434130" y="1197406"/>
            <a:ext cx="6260904" cy="3054100"/>
          </a:xfrm>
        </p:spPr>
        <p:txBody>
          <a:bodyPr>
            <a:normAutofit lnSpcReduction="10000"/>
          </a:bodyPr>
          <a:lstStyle/>
          <a:p>
            <a:r>
              <a:rPr lang="en-US" dirty="0"/>
              <a:t>Graduate Studies Center</a:t>
            </a:r>
          </a:p>
          <a:p>
            <a:r>
              <a:rPr lang="en-US" dirty="0" smtClean="0"/>
              <a:t>Career </a:t>
            </a:r>
            <a:r>
              <a:rPr lang="en-US" dirty="0"/>
              <a:t>Development Services can support you in career exploration, planning and </a:t>
            </a:r>
            <a:r>
              <a:rPr lang="en-US" dirty="0" smtClean="0"/>
              <a:t>preparation</a:t>
            </a:r>
            <a:endParaRPr lang="en-US" dirty="0"/>
          </a:p>
          <a:p>
            <a:r>
              <a:rPr lang="en-US" dirty="0" smtClean="0"/>
              <a:t>Faculty members and staff</a:t>
            </a:r>
          </a:p>
          <a:p>
            <a:r>
              <a:rPr lang="en-US" dirty="0" smtClean="0"/>
              <a:t>Professionals currently working in your field of interest</a:t>
            </a:r>
          </a:p>
          <a:p>
            <a:pPr marL="0" indent="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2586835" y="4355998"/>
            <a:ext cx="1371719" cy="548688"/>
          </a:xfrm>
          <a:prstGeom prst="rect">
            <a:avLst/>
          </a:prstGeom>
        </p:spPr>
      </p:pic>
    </p:spTree>
    <p:extLst>
      <p:ext uri="{BB962C8B-B14F-4D97-AF65-F5344CB8AC3E}">
        <p14:creationId xmlns:p14="http://schemas.microsoft.com/office/powerpoint/2010/main" val="655430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a:xfrm>
            <a:off x="448966" y="1350111"/>
            <a:ext cx="3359509" cy="2748690"/>
          </a:xfrm>
        </p:spPr>
        <p:txBody>
          <a:bodyPr/>
          <a:lstStyle/>
          <a:p>
            <a:pPr algn="l"/>
            <a:r>
              <a:rPr lang="en-US" dirty="0" smtClean="0"/>
              <a:t>Job vs Career</a:t>
            </a:r>
          </a:p>
          <a:p>
            <a:pPr algn="l"/>
            <a:r>
              <a:rPr lang="en-US" dirty="0" smtClean="0"/>
              <a:t>Pros &amp; Cons</a:t>
            </a:r>
          </a:p>
          <a:p>
            <a:pPr algn="l"/>
            <a:r>
              <a:rPr lang="en-US" dirty="0" smtClean="0"/>
              <a:t>Graduate School</a:t>
            </a:r>
          </a:p>
          <a:p>
            <a:pPr algn="l"/>
            <a:r>
              <a:rPr lang="en-US" dirty="0" smtClean="0"/>
              <a:t>Job Preparation </a:t>
            </a:r>
            <a:endParaRPr lang="en-US" dirty="0"/>
          </a:p>
          <a:p>
            <a:endParaRPr lang="en-US" dirty="0"/>
          </a:p>
        </p:txBody>
      </p:sp>
      <p:pic>
        <p:nvPicPr>
          <p:cNvPr id="4" name="Picture 3"/>
          <p:cNvPicPr>
            <a:picLocks noChangeAspect="1"/>
          </p:cNvPicPr>
          <p:nvPr/>
        </p:nvPicPr>
        <p:blipFill>
          <a:blip r:embed="rId2"/>
          <a:stretch>
            <a:fillRect/>
          </a:stretch>
        </p:blipFill>
        <p:spPr>
          <a:xfrm>
            <a:off x="5182820" y="1350111"/>
            <a:ext cx="2476500" cy="2105025"/>
          </a:xfrm>
          <a:prstGeom prst="rect">
            <a:avLst/>
          </a:prstGeom>
        </p:spPr>
      </p:pic>
      <p:pic>
        <p:nvPicPr>
          <p:cNvPr id="5" name="Picture 4"/>
          <p:cNvPicPr>
            <a:picLocks noChangeAspect="1"/>
          </p:cNvPicPr>
          <p:nvPr/>
        </p:nvPicPr>
        <p:blipFill>
          <a:blip r:embed="rId3"/>
          <a:stretch>
            <a:fillRect/>
          </a:stretch>
        </p:blipFill>
        <p:spPr>
          <a:xfrm>
            <a:off x="441645" y="4129867"/>
            <a:ext cx="1371719" cy="548688"/>
          </a:xfrm>
          <a:prstGeom prst="rect">
            <a:avLst/>
          </a:prstGeom>
        </p:spPr>
      </p:pic>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t>References </a:t>
            </a:r>
            <a:endParaRPr lang="en-US" dirty="0"/>
          </a:p>
        </p:txBody>
      </p:sp>
      <p:sp>
        <p:nvSpPr>
          <p:cNvPr id="12" name="Content Placeholder 11"/>
          <p:cNvSpPr>
            <a:spLocks noGrp="1"/>
          </p:cNvSpPr>
          <p:nvPr>
            <p:ph idx="1"/>
          </p:nvPr>
        </p:nvSpPr>
        <p:spPr/>
        <p:txBody>
          <a:bodyPr>
            <a:normAutofit/>
          </a:bodyPr>
          <a:lstStyle/>
          <a:p>
            <a:pPr marL="0" indent="0" algn="l">
              <a:buNone/>
            </a:pPr>
            <a:r>
              <a:rPr lang="en-US" sz="1400" dirty="0" smtClean="0"/>
              <a:t>Dang. P. California State University Channel Islands. </a:t>
            </a:r>
            <a:r>
              <a:rPr lang="en-US" sz="1400" i="1" dirty="0" smtClean="0"/>
              <a:t>Plan B Graduate School or Full-Time Work </a:t>
            </a:r>
            <a:r>
              <a:rPr lang="en-US" sz="1400" dirty="0" smtClean="0"/>
              <a:t>[PowerPoint	 slides]. Retrieved from Career Development Services</a:t>
            </a:r>
          </a:p>
          <a:p>
            <a:pPr marL="0" indent="0">
              <a:buNone/>
            </a:pPr>
            <a:endParaRPr lang="en-US" sz="1400" dirty="0"/>
          </a:p>
        </p:txBody>
      </p:sp>
      <p:pic>
        <p:nvPicPr>
          <p:cNvPr id="2" name="Picture 1"/>
          <p:cNvPicPr>
            <a:picLocks noChangeAspect="1"/>
          </p:cNvPicPr>
          <p:nvPr/>
        </p:nvPicPr>
        <p:blipFill>
          <a:blip r:embed="rId2"/>
          <a:stretch>
            <a:fillRect/>
          </a:stretch>
        </p:blipFill>
        <p:spPr>
          <a:xfrm>
            <a:off x="448965" y="4313635"/>
            <a:ext cx="1371719" cy="548688"/>
          </a:xfrm>
          <a:prstGeom prst="rect">
            <a:avLst/>
          </a:prstGeom>
        </p:spPr>
      </p:pic>
    </p:spTree>
    <p:extLst>
      <p:ext uri="{BB962C8B-B14F-4D97-AF65-F5344CB8AC3E}">
        <p14:creationId xmlns:p14="http://schemas.microsoft.com/office/powerpoint/2010/main" val="3380711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Follow us! </a:t>
            </a:r>
            <a:endParaRPr lang="en-US" dirty="0"/>
          </a:p>
        </p:txBody>
      </p:sp>
      <p:pic>
        <p:nvPicPr>
          <p:cNvPr id="4" name="Content Placeholder 3"/>
          <p:cNvPicPr>
            <a:picLocks noGrp="1" noChangeAspect="1"/>
          </p:cNvPicPr>
          <p:nvPr>
            <p:ph idx="1"/>
          </p:nvPr>
        </p:nvPicPr>
        <p:blipFill>
          <a:blip r:embed="rId2"/>
          <a:stretch>
            <a:fillRect/>
          </a:stretch>
        </p:blipFill>
        <p:spPr>
          <a:xfrm>
            <a:off x="4419295" y="1067087"/>
            <a:ext cx="4007475" cy="3511550"/>
          </a:xfrm>
          <a:prstGeom prst="rect">
            <a:avLst/>
          </a:prstGeom>
        </p:spPr>
      </p:pic>
      <p:pic>
        <p:nvPicPr>
          <p:cNvPr id="3" name="Picture 2"/>
          <p:cNvPicPr>
            <a:picLocks noChangeAspect="1"/>
          </p:cNvPicPr>
          <p:nvPr/>
        </p:nvPicPr>
        <p:blipFill>
          <a:blip r:embed="rId3"/>
          <a:stretch>
            <a:fillRect/>
          </a:stretch>
        </p:blipFill>
        <p:spPr>
          <a:xfrm>
            <a:off x="2434130" y="4404210"/>
            <a:ext cx="1371719" cy="548688"/>
          </a:xfrm>
          <a:prstGeom prst="rect">
            <a:avLst/>
          </a:prstGeom>
        </p:spPr>
      </p:pic>
    </p:spTree>
    <p:extLst>
      <p:ext uri="{BB962C8B-B14F-4D97-AF65-F5344CB8AC3E}">
        <p14:creationId xmlns:p14="http://schemas.microsoft.com/office/powerpoint/2010/main" val="3671439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Center Hours &amp; Contact Info</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23461" y="1769836"/>
            <a:ext cx="1403552" cy="1050659"/>
          </a:xfrm>
        </p:spPr>
      </p:pic>
      <p:pic>
        <p:nvPicPr>
          <p:cNvPr id="5" name="Picture 4"/>
          <p:cNvPicPr>
            <a:picLocks noChangeAspect="1"/>
          </p:cNvPicPr>
          <p:nvPr/>
        </p:nvPicPr>
        <p:blipFill>
          <a:blip r:embed="rId3"/>
          <a:stretch>
            <a:fillRect/>
          </a:stretch>
        </p:blipFill>
        <p:spPr>
          <a:xfrm>
            <a:off x="3427806" y="891202"/>
            <a:ext cx="4273552" cy="3190919"/>
          </a:xfrm>
          <a:prstGeom prst="rect">
            <a:avLst/>
          </a:prstGeom>
        </p:spPr>
      </p:pic>
      <p:sp>
        <p:nvSpPr>
          <p:cNvPr id="6" name="Rectangle 5"/>
          <p:cNvSpPr/>
          <p:nvPr/>
        </p:nvSpPr>
        <p:spPr>
          <a:xfrm>
            <a:off x="3808475" y="3758826"/>
            <a:ext cx="4572000" cy="923330"/>
          </a:xfrm>
          <a:prstGeom prst="rect">
            <a:avLst/>
          </a:prstGeom>
        </p:spPr>
        <p:txBody>
          <a:bodyPr>
            <a:spAutoFit/>
          </a:bodyPr>
          <a:lstStyle/>
          <a:p>
            <a:r>
              <a:rPr lang="en-US" dirty="0"/>
              <a:t>Monday - Thursday: 9 a.m. - 9 p.m.</a:t>
            </a:r>
            <a:br>
              <a:rPr lang="en-US" dirty="0"/>
            </a:br>
            <a:r>
              <a:rPr lang="en-US" dirty="0"/>
              <a:t>Friday: 9 a.m. - 4 p.m.</a:t>
            </a:r>
          </a:p>
          <a:p>
            <a:r>
              <a:rPr lang="en-US" dirty="0"/>
              <a:t>Saturday: 10 a.m. - </a:t>
            </a:r>
            <a:r>
              <a:rPr lang="en-US" dirty="0" smtClean="0"/>
              <a:t>2 </a:t>
            </a:r>
            <a:r>
              <a:rPr lang="en-US" dirty="0"/>
              <a:t>p.m.</a:t>
            </a:r>
          </a:p>
        </p:txBody>
      </p:sp>
      <p:pic>
        <p:nvPicPr>
          <p:cNvPr id="3" name="Picture 2"/>
          <p:cNvPicPr>
            <a:picLocks noChangeAspect="1"/>
          </p:cNvPicPr>
          <p:nvPr/>
        </p:nvPicPr>
        <p:blipFill>
          <a:blip r:embed="rId4"/>
          <a:stretch>
            <a:fillRect/>
          </a:stretch>
        </p:blipFill>
        <p:spPr>
          <a:xfrm>
            <a:off x="2298435" y="4407812"/>
            <a:ext cx="1371719" cy="548688"/>
          </a:xfrm>
          <a:prstGeom prst="rect">
            <a:avLst/>
          </a:prstGeom>
        </p:spPr>
      </p:pic>
    </p:spTree>
    <p:extLst>
      <p:ext uri="{BB962C8B-B14F-4D97-AF65-F5344CB8AC3E}">
        <p14:creationId xmlns:p14="http://schemas.microsoft.com/office/powerpoint/2010/main" val="2242277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a:t>
            </a:r>
            <a:endParaRPr lang="en-US" dirty="0"/>
          </a:p>
        </p:txBody>
      </p:sp>
      <p:sp>
        <p:nvSpPr>
          <p:cNvPr id="3" name="Content Placeholder 2"/>
          <p:cNvSpPr>
            <a:spLocks noGrp="1"/>
          </p:cNvSpPr>
          <p:nvPr>
            <p:ph idx="1"/>
          </p:nvPr>
        </p:nvSpPr>
        <p:spPr>
          <a:xfrm>
            <a:off x="448966" y="1350110"/>
            <a:ext cx="7787954" cy="3206805"/>
          </a:xfrm>
        </p:spPr>
        <p:txBody>
          <a:bodyPr>
            <a:normAutofit lnSpcReduction="10000"/>
          </a:bodyPr>
          <a:lstStyle/>
          <a:p>
            <a:pPr algn="l"/>
            <a:r>
              <a:rPr lang="en-US" dirty="0"/>
              <a:t>Differentiate between jobs and careers</a:t>
            </a:r>
          </a:p>
          <a:p>
            <a:pPr algn="l"/>
            <a:r>
              <a:rPr lang="en-US" dirty="0"/>
              <a:t>Identify pros and cons of earning a master’s degree before working full-time</a:t>
            </a:r>
          </a:p>
          <a:p>
            <a:pPr algn="l"/>
            <a:r>
              <a:rPr lang="en-US" dirty="0" smtClean="0"/>
              <a:t>Describe </a:t>
            </a:r>
            <a:r>
              <a:rPr lang="en-US" dirty="0"/>
              <a:t>pros and cons of working full-time before earning a master’s </a:t>
            </a:r>
            <a:r>
              <a:rPr lang="en-US" dirty="0" smtClean="0"/>
              <a:t>degree</a:t>
            </a:r>
          </a:p>
          <a:p>
            <a:pPr algn="l"/>
            <a:r>
              <a:rPr lang="en-US" dirty="0"/>
              <a:t>List resources in researching graduate school programs or full-time work.</a:t>
            </a:r>
          </a:p>
          <a:p>
            <a:endParaRPr lang="en-US" dirty="0"/>
          </a:p>
          <a:p>
            <a:endParaRPr lang="en-US" dirty="0"/>
          </a:p>
        </p:txBody>
      </p:sp>
      <p:pic>
        <p:nvPicPr>
          <p:cNvPr id="4" name="Picture 3"/>
          <p:cNvPicPr>
            <a:picLocks noChangeAspect="1"/>
          </p:cNvPicPr>
          <p:nvPr/>
        </p:nvPicPr>
        <p:blipFill>
          <a:blip r:embed="rId3"/>
          <a:stretch>
            <a:fillRect/>
          </a:stretch>
        </p:blipFill>
        <p:spPr>
          <a:xfrm>
            <a:off x="143555" y="4384538"/>
            <a:ext cx="1371719" cy="548688"/>
          </a:xfrm>
          <a:prstGeom prst="rect">
            <a:avLst/>
          </a:prstGeom>
        </p:spPr>
      </p:pic>
    </p:spTree>
    <p:extLst>
      <p:ext uri="{BB962C8B-B14F-4D97-AF65-F5344CB8AC3E}">
        <p14:creationId xmlns:p14="http://schemas.microsoft.com/office/powerpoint/2010/main" val="811232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Audience Poll</a:t>
            </a:r>
            <a:endParaRPr lang="en-US" dirty="0"/>
          </a:p>
        </p:txBody>
      </p:sp>
      <p:sp>
        <p:nvSpPr>
          <p:cNvPr id="3" name="Content Placeholder 2"/>
          <p:cNvSpPr>
            <a:spLocks noGrp="1"/>
          </p:cNvSpPr>
          <p:nvPr>
            <p:ph idx="1"/>
          </p:nvPr>
        </p:nvSpPr>
        <p:spPr>
          <a:xfrm>
            <a:off x="448966" y="1350111"/>
            <a:ext cx="9009594" cy="3359510"/>
          </a:xfrm>
        </p:spPr>
        <p:txBody>
          <a:bodyPr>
            <a:normAutofit/>
          </a:bodyPr>
          <a:lstStyle/>
          <a:p>
            <a:pPr marL="0" indent="0" algn="l">
              <a:buNone/>
            </a:pPr>
            <a:r>
              <a:rPr lang="en-US" sz="3200" b="1" dirty="0"/>
              <a:t>How many of you…</a:t>
            </a:r>
          </a:p>
          <a:p>
            <a:pPr marL="457200" indent="-457200" algn="l">
              <a:buFont typeface="+mj-lt"/>
              <a:buAutoNum type="alphaLcParenR"/>
            </a:pPr>
            <a:r>
              <a:rPr lang="en-US" sz="2400" dirty="0" smtClean="0"/>
              <a:t>Want to go to graduate school full-time?</a:t>
            </a:r>
          </a:p>
          <a:p>
            <a:pPr marL="457200" indent="-457200" algn="l">
              <a:buFont typeface="+mj-lt"/>
              <a:buAutoNum type="alphaLcParenR"/>
            </a:pPr>
            <a:r>
              <a:rPr lang="en-US" sz="2400" dirty="0" smtClean="0"/>
              <a:t>Want to begin work right after graduation?</a:t>
            </a:r>
          </a:p>
          <a:p>
            <a:pPr marL="457200" indent="-457200" algn="l">
              <a:buFont typeface="+mj-lt"/>
              <a:buAutoNum type="alphaLcParenR"/>
            </a:pPr>
            <a:r>
              <a:rPr lang="en-US" sz="2400" dirty="0" smtClean="0"/>
              <a:t>Want to work full-time and go to graduate part-time?</a:t>
            </a:r>
          </a:p>
          <a:p>
            <a:pPr marL="457200" indent="-457200" algn="l">
              <a:buFont typeface="+mj-lt"/>
              <a:buAutoNum type="alphaLcParenR"/>
            </a:pPr>
            <a:r>
              <a:rPr lang="en-US" sz="2400" dirty="0" smtClean="0"/>
              <a:t>Want to work part-time and go to graduate school full-time?</a:t>
            </a:r>
          </a:p>
          <a:p>
            <a:pPr marL="457200" indent="-457200" algn="l">
              <a:buFont typeface="+mj-lt"/>
              <a:buAutoNum type="alphaLcParenR"/>
            </a:pPr>
            <a:r>
              <a:rPr lang="en-US" sz="2400" dirty="0" smtClean="0"/>
              <a:t>Not sure?</a:t>
            </a:r>
          </a:p>
          <a:p>
            <a:endParaRPr lang="en-US" dirty="0"/>
          </a:p>
        </p:txBody>
      </p:sp>
      <p:pic>
        <p:nvPicPr>
          <p:cNvPr id="4" name="Picture 3"/>
          <p:cNvPicPr>
            <a:picLocks noChangeAspect="1"/>
          </p:cNvPicPr>
          <p:nvPr/>
        </p:nvPicPr>
        <p:blipFill>
          <a:blip r:embed="rId2"/>
          <a:stretch>
            <a:fillRect/>
          </a:stretch>
        </p:blipFill>
        <p:spPr>
          <a:xfrm>
            <a:off x="143555" y="4251505"/>
            <a:ext cx="1371719" cy="548688"/>
          </a:xfrm>
          <a:prstGeom prst="rect">
            <a:avLst/>
          </a:prstGeom>
        </p:spPr>
      </p:pic>
    </p:spTree>
    <p:extLst>
      <p:ext uri="{BB962C8B-B14F-4D97-AF65-F5344CB8AC3E}">
        <p14:creationId xmlns:p14="http://schemas.microsoft.com/office/powerpoint/2010/main" val="662305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Job vs. Career</a:t>
            </a:r>
          </a:p>
        </p:txBody>
      </p:sp>
      <p:sp>
        <p:nvSpPr>
          <p:cNvPr id="5" name="Content Placeholder 4"/>
          <p:cNvSpPr>
            <a:spLocks noGrp="1"/>
          </p:cNvSpPr>
          <p:nvPr>
            <p:ph idx="1"/>
          </p:nvPr>
        </p:nvSpPr>
        <p:spPr/>
        <p:txBody>
          <a:bodyPr>
            <a:normAutofit fontScale="92500" lnSpcReduction="10000"/>
          </a:bodyPr>
          <a:lstStyle/>
          <a:p>
            <a:r>
              <a:rPr lang="en-US" dirty="0"/>
              <a:t>What is the difference between a job and a career</a:t>
            </a:r>
            <a:r>
              <a:rPr lang="en-US" dirty="0" smtClean="0"/>
              <a:t>?</a:t>
            </a:r>
            <a:endParaRPr lang="en-US" dirty="0"/>
          </a:p>
          <a:p>
            <a:pPr marL="0" indent="0">
              <a:buNone/>
            </a:pPr>
            <a:r>
              <a:rPr lang="en-US" b="1" dirty="0"/>
              <a:t>Audience Poll</a:t>
            </a:r>
          </a:p>
          <a:p>
            <a:pPr marL="0" indent="0">
              <a:buNone/>
            </a:pPr>
            <a:r>
              <a:rPr lang="en-US" b="1" dirty="0"/>
              <a:t>For Example: Are you looking for a job or a career in student affairs?</a:t>
            </a:r>
          </a:p>
          <a:p>
            <a:r>
              <a:rPr lang="en-US" dirty="0"/>
              <a:t>job</a:t>
            </a:r>
          </a:p>
          <a:p>
            <a:r>
              <a:rPr lang="en-US" dirty="0"/>
              <a:t>career</a:t>
            </a:r>
          </a:p>
          <a:p>
            <a:r>
              <a:rPr lang="en-US" dirty="0"/>
              <a:t>unsure</a:t>
            </a:r>
          </a:p>
        </p:txBody>
      </p:sp>
      <p:pic>
        <p:nvPicPr>
          <p:cNvPr id="2" name="Picture 1"/>
          <p:cNvPicPr>
            <a:picLocks noChangeAspect="1"/>
          </p:cNvPicPr>
          <p:nvPr/>
        </p:nvPicPr>
        <p:blipFill>
          <a:blip r:embed="rId2"/>
          <a:stretch>
            <a:fillRect/>
          </a:stretch>
        </p:blipFill>
        <p:spPr>
          <a:xfrm>
            <a:off x="5946345" y="101915"/>
            <a:ext cx="2010843" cy="1057314"/>
          </a:xfrm>
          <a:prstGeom prst="rect">
            <a:avLst/>
          </a:prstGeom>
        </p:spPr>
      </p:pic>
      <p:pic>
        <p:nvPicPr>
          <p:cNvPr id="3" name="Picture 2"/>
          <p:cNvPicPr>
            <a:picLocks noChangeAspect="1"/>
          </p:cNvPicPr>
          <p:nvPr/>
        </p:nvPicPr>
        <p:blipFill>
          <a:blip r:embed="rId3"/>
          <a:stretch>
            <a:fillRect/>
          </a:stretch>
        </p:blipFill>
        <p:spPr>
          <a:xfrm>
            <a:off x="7464494" y="4270040"/>
            <a:ext cx="1371719" cy="548688"/>
          </a:xfrm>
          <a:prstGeom prst="rect">
            <a:avLst/>
          </a:prstGeom>
        </p:spPr>
      </p:pic>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is your Plan?</a:t>
            </a:r>
          </a:p>
        </p:txBody>
      </p:sp>
      <p:pic>
        <p:nvPicPr>
          <p:cNvPr id="13" name="Content Placeholder 12"/>
          <p:cNvPicPr>
            <a:picLocks noGrp="1" noChangeAspect="1"/>
          </p:cNvPicPr>
          <p:nvPr>
            <p:ph idx="1"/>
          </p:nvPr>
        </p:nvPicPr>
        <p:blipFill>
          <a:blip r:embed="rId2"/>
          <a:stretch>
            <a:fillRect/>
          </a:stretch>
        </p:blipFill>
        <p:spPr>
          <a:xfrm>
            <a:off x="2433638" y="1255744"/>
            <a:ext cx="6261100" cy="3394012"/>
          </a:xfrm>
          <a:prstGeom prst="rect">
            <a:avLst/>
          </a:prstGeom>
        </p:spPr>
      </p:pic>
      <p:pic>
        <p:nvPicPr>
          <p:cNvPr id="2" name="Picture 1"/>
          <p:cNvPicPr>
            <a:picLocks noChangeAspect="1"/>
          </p:cNvPicPr>
          <p:nvPr/>
        </p:nvPicPr>
        <p:blipFill>
          <a:blip r:embed="rId3"/>
          <a:stretch>
            <a:fillRect/>
          </a:stretch>
        </p:blipFill>
        <p:spPr>
          <a:xfrm>
            <a:off x="2412373" y="4375412"/>
            <a:ext cx="1371719" cy="548688"/>
          </a:xfrm>
          <a:prstGeom prst="rect">
            <a:avLst/>
          </a:prstGeom>
        </p:spPr>
      </p:pic>
    </p:spTree>
    <p:extLst>
      <p:ext uri="{BB962C8B-B14F-4D97-AF65-F5344CB8AC3E}">
        <p14:creationId xmlns:p14="http://schemas.microsoft.com/office/powerpoint/2010/main" val="4170783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websites\free-power-point-templates\2012\logos.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Why Graduate School? </a:t>
            </a:r>
            <a:endParaRPr lang="en-US" dirty="0"/>
          </a:p>
        </p:txBody>
      </p:sp>
      <p:pic>
        <p:nvPicPr>
          <p:cNvPr id="5" name="Content Placeholder 4"/>
          <p:cNvPicPr>
            <a:picLocks noGrp="1" noChangeAspect="1"/>
          </p:cNvPicPr>
          <p:nvPr>
            <p:ph idx="1"/>
          </p:nvPr>
        </p:nvPicPr>
        <p:blipFill>
          <a:blip r:embed="rId4"/>
          <a:stretch>
            <a:fillRect/>
          </a:stretch>
        </p:blipFill>
        <p:spPr>
          <a:xfrm>
            <a:off x="2433638" y="1663284"/>
            <a:ext cx="6261100" cy="2578931"/>
          </a:xfrm>
          <a:prstGeom prst="rect">
            <a:avLst/>
          </a:prstGeom>
        </p:spPr>
      </p:pic>
      <p:pic>
        <p:nvPicPr>
          <p:cNvPr id="4" name="Picture 3"/>
          <p:cNvPicPr>
            <a:picLocks noChangeAspect="1"/>
          </p:cNvPicPr>
          <p:nvPr/>
        </p:nvPicPr>
        <p:blipFill>
          <a:blip r:embed="rId5"/>
          <a:stretch>
            <a:fillRect/>
          </a:stretch>
        </p:blipFill>
        <p:spPr>
          <a:xfrm>
            <a:off x="2433638" y="4404210"/>
            <a:ext cx="1371719" cy="548688"/>
          </a:xfrm>
          <a:prstGeom prst="rect">
            <a:avLst/>
          </a:prstGeom>
        </p:spPr>
      </p:pic>
    </p:spTree>
    <p:extLst>
      <p:ext uri="{BB962C8B-B14F-4D97-AF65-F5344CB8AC3E}">
        <p14:creationId xmlns:p14="http://schemas.microsoft.com/office/powerpoint/2010/main" val="109100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Why Graduate School?</a:t>
            </a:r>
          </a:p>
        </p:txBody>
      </p:sp>
      <p:sp>
        <p:nvSpPr>
          <p:cNvPr id="11" name="Content Placeholder 10"/>
          <p:cNvSpPr>
            <a:spLocks noGrp="1"/>
          </p:cNvSpPr>
          <p:nvPr>
            <p:ph sz="half" idx="2"/>
          </p:nvPr>
        </p:nvSpPr>
        <p:spPr/>
        <p:txBody>
          <a:bodyPr/>
          <a:lstStyle/>
          <a:p>
            <a:pPr algn="l"/>
            <a:r>
              <a:rPr lang="en-US" dirty="0"/>
              <a:t>Career Goal</a:t>
            </a:r>
          </a:p>
          <a:p>
            <a:pPr algn="l"/>
            <a:r>
              <a:rPr lang="en-US" dirty="0"/>
              <a:t>Compensation</a:t>
            </a:r>
          </a:p>
          <a:p>
            <a:pPr algn="l"/>
            <a:r>
              <a:rPr lang="en-US" dirty="0"/>
              <a:t>Staying Marketable </a:t>
            </a:r>
          </a:p>
          <a:p>
            <a:endParaRPr lang="en-US" dirty="0"/>
          </a:p>
        </p:txBody>
      </p:sp>
      <p:sp>
        <p:nvSpPr>
          <p:cNvPr id="14" name="Rectangle 13"/>
          <p:cNvSpPr/>
          <p:nvPr/>
        </p:nvSpPr>
        <p:spPr>
          <a:xfrm>
            <a:off x="525317" y="1379600"/>
            <a:ext cx="4572000" cy="646331"/>
          </a:xfrm>
          <a:prstGeom prst="rect">
            <a:avLst/>
          </a:prstGeom>
        </p:spPr>
        <p:txBody>
          <a:bodyPr>
            <a:spAutoFit/>
          </a:bodyPr>
          <a:lstStyle/>
          <a:p>
            <a:pPr algn="ctr">
              <a:defRPr/>
            </a:pPr>
            <a:r>
              <a:rPr lang="en-US" b="1" dirty="0">
                <a:solidFill>
                  <a:schemeClr val="tx2"/>
                </a:solidFill>
              </a:rPr>
              <a:t>The following is a list of reasons why graduate school might be ideal or potentially beneficial:</a:t>
            </a:r>
          </a:p>
        </p:txBody>
      </p:sp>
      <p:pic>
        <p:nvPicPr>
          <p:cNvPr id="2" name="Picture 1"/>
          <p:cNvPicPr>
            <a:picLocks noChangeAspect="1"/>
          </p:cNvPicPr>
          <p:nvPr/>
        </p:nvPicPr>
        <p:blipFill>
          <a:blip r:embed="rId2"/>
          <a:stretch>
            <a:fillRect/>
          </a:stretch>
        </p:blipFill>
        <p:spPr>
          <a:xfrm>
            <a:off x="5640935" y="2113635"/>
            <a:ext cx="2847975" cy="2409825"/>
          </a:xfrm>
          <a:prstGeom prst="rect">
            <a:avLst/>
          </a:prstGeom>
        </p:spPr>
      </p:pic>
      <p:pic>
        <p:nvPicPr>
          <p:cNvPr id="3" name="Picture 2"/>
          <p:cNvPicPr>
            <a:picLocks noChangeAspect="1"/>
          </p:cNvPicPr>
          <p:nvPr/>
        </p:nvPicPr>
        <p:blipFill>
          <a:blip r:embed="rId3"/>
          <a:stretch>
            <a:fillRect/>
          </a:stretch>
        </p:blipFill>
        <p:spPr>
          <a:xfrm>
            <a:off x="601670" y="4098800"/>
            <a:ext cx="1371719" cy="548688"/>
          </a:xfrm>
          <a:prstGeom prst="rect">
            <a:avLst/>
          </a:prstGeom>
        </p:spPr>
      </p:pic>
    </p:spTree>
    <p:extLst>
      <p:ext uri="{BB962C8B-B14F-4D97-AF65-F5344CB8AC3E}">
        <p14:creationId xmlns:p14="http://schemas.microsoft.com/office/powerpoint/2010/main" val="1199345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60618-team-template-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160618-team-template-16x9</Template>
  <TotalTime>1575</TotalTime>
  <Words>2832</Words>
  <Application>Microsoft Office PowerPoint</Application>
  <PresentationFormat>On-screen Show (16:9)</PresentationFormat>
  <Paragraphs>247</Paragraphs>
  <Slides>32</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Times-Roman</vt:lpstr>
      <vt:lpstr>160618-team-template-16x9</vt:lpstr>
      <vt:lpstr>Graduate School vs. Full-Time Work</vt:lpstr>
      <vt:lpstr>PowerPoint Presentation</vt:lpstr>
      <vt:lpstr>Agenda</vt:lpstr>
      <vt:lpstr>Learning Objectives</vt:lpstr>
      <vt:lpstr>Audience Poll</vt:lpstr>
      <vt:lpstr>Job vs. Career</vt:lpstr>
      <vt:lpstr>What is your Plan?</vt:lpstr>
      <vt:lpstr>Why Graduate School? </vt:lpstr>
      <vt:lpstr>Why Graduate School?</vt:lpstr>
      <vt:lpstr>Career Goal </vt:lpstr>
      <vt:lpstr> Compensation </vt:lpstr>
      <vt:lpstr>Staying Marketable</vt:lpstr>
      <vt:lpstr>When should you consider graduate school?</vt:lpstr>
      <vt:lpstr>When should you consider graduate school?</vt:lpstr>
      <vt:lpstr>When should you consider graduate school?</vt:lpstr>
      <vt:lpstr>Graduate School Resources How to get help…</vt:lpstr>
      <vt:lpstr>Graduate School Resources </vt:lpstr>
      <vt:lpstr>Researching Employment &amp; Career Outlook</vt:lpstr>
      <vt:lpstr>Research Career Options</vt:lpstr>
      <vt:lpstr>Basic Job Search: Advertised Listing</vt:lpstr>
      <vt:lpstr>Research Companies: Access the Job Market</vt:lpstr>
      <vt:lpstr>Basic Strategy</vt:lpstr>
      <vt:lpstr>Employer Advice</vt:lpstr>
      <vt:lpstr>Proactive Job Search</vt:lpstr>
      <vt:lpstr>1. Active Engagement</vt:lpstr>
      <vt:lpstr>2. Market Yourself</vt:lpstr>
      <vt:lpstr>3. Networking</vt:lpstr>
      <vt:lpstr>Tips for Success</vt:lpstr>
      <vt:lpstr> Resources to help you … </vt:lpstr>
      <vt:lpstr>References </vt:lpstr>
      <vt:lpstr>Follow us! </vt:lpstr>
      <vt:lpstr>Center Hours &amp; Contact Info</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GSC Student</cp:lastModifiedBy>
  <cp:revision>169</cp:revision>
  <dcterms:created xsi:type="dcterms:W3CDTF">2013-08-21T19:17:07Z</dcterms:created>
  <dcterms:modified xsi:type="dcterms:W3CDTF">2019-04-09T22:51:19Z</dcterms:modified>
</cp:coreProperties>
</file>