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14" autoAdjust="0"/>
  </p:normalViewPr>
  <p:slideViewPr>
    <p:cSldViewPr>
      <p:cViewPr varScale="1">
        <p:scale>
          <a:sx n="56" d="100"/>
          <a:sy n="56" d="100"/>
        </p:scale>
        <p:origin x="-19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hyperlink" Target="http://money.usnews.com/money/careers/articles/2013/10/23/the-best-questions-to-ask-during-a-job-interview" TargetMode="External"/></Relationships>
</file>

<file path=ppt/diagrams/_rels/data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hyperlink" Target="http://money.usnews.com/money/careers/articles/2011/03/01/proactive-job-search-strategy-pitch-your-dream-company"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www.forbes.com/sites/nextavenue/2013/02/04/the-perfect-elevator-pitch-to-land-a-job/" TargetMode="External"/><Relationship Id="rId1" Type="http://schemas.openxmlformats.org/officeDocument/2006/relationships/hyperlink" Target="http://www.csuci.edu/careerdevelopment/services/resumeclinic.htm"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money.usnews.com/money/careers/articles/2013/10/23/the-best-questions-to-ask-during-a-job-interview" TargetMode="External"/></Relationships>
</file>

<file path=ppt/diagrams/_rels/drawing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hyperlink" Target="http://money.usnews.com/money/careers/articles/2011/03/01/proactive-job-search-strategy-pitch-your-dream-company"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www.forbes.com/sites/nextavenue/2013/02/04/the-perfect-elevator-pitch-to-land-a-job/" TargetMode="External"/><Relationship Id="rId1" Type="http://schemas.openxmlformats.org/officeDocument/2006/relationships/hyperlink" Target="http://www.csuci.edu/careerdevelopment/services/resumeclinic.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D3290-359C-4775-A5E8-41EBCAF8B2B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E8523B-F64E-406D-9642-C880B0AF8C8D}">
      <dgm:prSet phldrT="[Text]"/>
      <dgm:spPr>
        <a:solidFill>
          <a:schemeClr val="tx2">
            <a:lumMod val="75000"/>
            <a:lumOff val="25000"/>
          </a:schemeClr>
        </a:solidFill>
      </dgm:spPr>
      <dgm:t>
        <a:bodyPr/>
        <a:lstStyle/>
        <a:p>
          <a:r>
            <a:rPr lang="en-US" b="1" i="0" u="sng" dirty="0" smtClean="0"/>
            <a:t>Identify</a:t>
          </a:r>
          <a:r>
            <a:rPr lang="en-US" b="0" i="0" dirty="0" smtClean="0"/>
            <a:t> the basic components of a resume</a:t>
          </a:r>
          <a:endParaRPr lang="en-US" b="0" i="0" dirty="0"/>
        </a:p>
      </dgm:t>
    </dgm:pt>
    <dgm:pt modelId="{C52932B3-D017-4A41-8802-9622E710C3BF}" type="parTrans" cxnId="{8A388970-B2FE-4F09-A7ED-CDB4FA528265}">
      <dgm:prSet/>
      <dgm:spPr/>
      <dgm:t>
        <a:bodyPr/>
        <a:lstStyle/>
        <a:p>
          <a:endParaRPr lang="en-US"/>
        </a:p>
      </dgm:t>
    </dgm:pt>
    <dgm:pt modelId="{D36A1002-3B3F-483D-AFC5-CBDE80F2DC3A}" type="sibTrans" cxnId="{8A388970-B2FE-4F09-A7ED-CDB4FA528265}">
      <dgm:prSet/>
      <dgm:spPr/>
      <dgm:t>
        <a:bodyPr/>
        <a:lstStyle/>
        <a:p>
          <a:endParaRPr lang="en-US"/>
        </a:p>
      </dgm:t>
    </dgm:pt>
    <dgm:pt modelId="{A118E163-B44A-4E04-965C-E433B725CA7A}">
      <dgm:prSet phldrT="[Text]"/>
      <dgm:spPr>
        <a:solidFill>
          <a:schemeClr val="tx2">
            <a:lumMod val="75000"/>
            <a:lumOff val="25000"/>
          </a:schemeClr>
        </a:solidFill>
      </dgm:spPr>
      <dgm:t>
        <a:bodyPr/>
        <a:lstStyle/>
        <a:p>
          <a:r>
            <a:rPr lang="en-US" b="1" i="1" u="sng" dirty="0" smtClean="0"/>
            <a:t>Recall </a:t>
          </a:r>
          <a:r>
            <a:rPr lang="en-US" b="0" i="0" dirty="0" smtClean="0"/>
            <a:t>the key components of a proactive job search</a:t>
          </a:r>
          <a:endParaRPr lang="en-US" b="0" i="0" dirty="0"/>
        </a:p>
      </dgm:t>
    </dgm:pt>
    <dgm:pt modelId="{E391F24D-C46C-4335-AFFD-9A269A0B8BC7}" type="parTrans" cxnId="{C5E20F59-03D7-4764-A5F1-EDD49D0D62A3}">
      <dgm:prSet/>
      <dgm:spPr/>
      <dgm:t>
        <a:bodyPr/>
        <a:lstStyle/>
        <a:p>
          <a:endParaRPr lang="en-US"/>
        </a:p>
      </dgm:t>
    </dgm:pt>
    <dgm:pt modelId="{FFACFDCB-0040-4357-8977-B2F527ABD2D2}" type="sibTrans" cxnId="{C5E20F59-03D7-4764-A5F1-EDD49D0D62A3}">
      <dgm:prSet/>
      <dgm:spPr/>
      <dgm:t>
        <a:bodyPr/>
        <a:lstStyle/>
        <a:p>
          <a:endParaRPr lang="en-US"/>
        </a:p>
      </dgm:t>
    </dgm:pt>
    <dgm:pt modelId="{54C6AE78-A88E-4DF5-A9F9-85EFC8E6C4B7}">
      <dgm:prSet/>
      <dgm:spPr>
        <a:solidFill>
          <a:schemeClr val="tx2">
            <a:lumMod val="75000"/>
            <a:lumOff val="25000"/>
          </a:schemeClr>
        </a:solidFill>
      </dgm:spPr>
      <dgm:t>
        <a:bodyPr/>
        <a:lstStyle/>
        <a:p>
          <a:r>
            <a:rPr lang="en-US" b="1" i="1" u="sng" dirty="0" smtClean="0"/>
            <a:t>Reflect</a:t>
          </a:r>
          <a:r>
            <a:rPr lang="en-US" dirty="0" smtClean="0"/>
            <a:t> personally how to follow-up after an interview</a:t>
          </a:r>
          <a:endParaRPr lang="en-US" b="0" i="0" dirty="0"/>
        </a:p>
      </dgm:t>
    </dgm:pt>
    <dgm:pt modelId="{5F65A129-9125-420B-89D6-0DF30510001E}" type="parTrans" cxnId="{CCCC0BCA-8224-47BF-8DE2-AB84AE50CC00}">
      <dgm:prSet/>
      <dgm:spPr/>
      <dgm:t>
        <a:bodyPr/>
        <a:lstStyle/>
        <a:p>
          <a:endParaRPr lang="en-US"/>
        </a:p>
      </dgm:t>
    </dgm:pt>
    <dgm:pt modelId="{CA87587D-CD52-44A8-812E-318CDA848504}" type="sibTrans" cxnId="{CCCC0BCA-8224-47BF-8DE2-AB84AE50CC00}">
      <dgm:prSet/>
      <dgm:spPr/>
      <dgm:t>
        <a:bodyPr/>
        <a:lstStyle/>
        <a:p>
          <a:endParaRPr lang="en-US"/>
        </a:p>
      </dgm:t>
    </dgm:pt>
    <dgm:pt modelId="{8FF9F1E5-4D1A-4CF0-9FD4-41BDC40F2734}" type="pres">
      <dgm:prSet presAssocID="{840D3290-359C-4775-A5E8-41EBCAF8B2BA}" presName="linear" presStyleCnt="0">
        <dgm:presLayoutVars>
          <dgm:animLvl val="lvl"/>
          <dgm:resizeHandles val="exact"/>
        </dgm:presLayoutVars>
      </dgm:prSet>
      <dgm:spPr/>
      <dgm:t>
        <a:bodyPr/>
        <a:lstStyle/>
        <a:p>
          <a:endParaRPr lang="en-US"/>
        </a:p>
      </dgm:t>
    </dgm:pt>
    <dgm:pt modelId="{104CD869-C373-4A2F-9786-570E172C07CE}" type="pres">
      <dgm:prSet presAssocID="{6CE8523B-F64E-406D-9642-C880B0AF8C8D}" presName="parentText" presStyleLbl="node1" presStyleIdx="0" presStyleCnt="3">
        <dgm:presLayoutVars>
          <dgm:chMax val="0"/>
          <dgm:bulletEnabled val="1"/>
        </dgm:presLayoutVars>
      </dgm:prSet>
      <dgm:spPr/>
      <dgm:t>
        <a:bodyPr/>
        <a:lstStyle/>
        <a:p>
          <a:endParaRPr lang="en-US"/>
        </a:p>
      </dgm:t>
    </dgm:pt>
    <dgm:pt modelId="{28CADF9E-EB8E-4FE1-8170-1976BBDAD1B6}" type="pres">
      <dgm:prSet presAssocID="{D36A1002-3B3F-483D-AFC5-CBDE80F2DC3A}" presName="spacer" presStyleCnt="0"/>
      <dgm:spPr/>
    </dgm:pt>
    <dgm:pt modelId="{B6FB14A3-845D-4F1D-BEB0-369B124CED87}" type="pres">
      <dgm:prSet presAssocID="{A118E163-B44A-4E04-965C-E433B725CA7A}" presName="parentText" presStyleLbl="node1" presStyleIdx="1" presStyleCnt="3">
        <dgm:presLayoutVars>
          <dgm:chMax val="0"/>
          <dgm:bulletEnabled val="1"/>
        </dgm:presLayoutVars>
      </dgm:prSet>
      <dgm:spPr/>
      <dgm:t>
        <a:bodyPr/>
        <a:lstStyle/>
        <a:p>
          <a:endParaRPr lang="en-US"/>
        </a:p>
      </dgm:t>
    </dgm:pt>
    <dgm:pt modelId="{415A5A5D-AA99-43C7-89F2-D7940922A5C4}" type="pres">
      <dgm:prSet presAssocID="{FFACFDCB-0040-4357-8977-B2F527ABD2D2}" presName="spacer" presStyleCnt="0"/>
      <dgm:spPr/>
    </dgm:pt>
    <dgm:pt modelId="{BFA15682-6FC1-453F-9B6B-04B5F3A5AB8D}" type="pres">
      <dgm:prSet presAssocID="{54C6AE78-A88E-4DF5-A9F9-85EFC8E6C4B7}" presName="parentText" presStyleLbl="node1" presStyleIdx="2" presStyleCnt="3" custLinFactNeighborY="35843">
        <dgm:presLayoutVars>
          <dgm:chMax val="0"/>
          <dgm:bulletEnabled val="1"/>
        </dgm:presLayoutVars>
      </dgm:prSet>
      <dgm:spPr/>
      <dgm:t>
        <a:bodyPr/>
        <a:lstStyle/>
        <a:p>
          <a:endParaRPr lang="en-US"/>
        </a:p>
      </dgm:t>
    </dgm:pt>
  </dgm:ptLst>
  <dgm:cxnLst>
    <dgm:cxn modelId="{C5E20F59-03D7-4764-A5F1-EDD49D0D62A3}" srcId="{840D3290-359C-4775-A5E8-41EBCAF8B2BA}" destId="{A118E163-B44A-4E04-965C-E433B725CA7A}" srcOrd="1" destOrd="0" parTransId="{E391F24D-C46C-4335-AFFD-9A269A0B8BC7}" sibTransId="{FFACFDCB-0040-4357-8977-B2F527ABD2D2}"/>
    <dgm:cxn modelId="{BD9D9201-7C6B-41D0-A5CF-908ECB28E504}" type="presOf" srcId="{840D3290-359C-4775-A5E8-41EBCAF8B2BA}" destId="{8FF9F1E5-4D1A-4CF0-9FD4-41BDC40F2734}" srcOrd="0" destOrd="0" presId="urn:microsoft.com/office/officeart/2005/8/layout/vList2"/>
    <dgm:cxn modelId="{CCCC0BCA-8224-47BF-8DE2-AB84AE50CC00}" srcId="{840D3290-359C-4775-A5E8-41EBCAF8B2BA}" destId="{54C6AE78-A88E-4DF5-A9F9-85EFC8E6C4B7}" srcOrd="2" destOrd="0" parTransId="{5F65A129-9125-420B-89D6-0DF30510001E}" sibTransId="{CA87587D-CD52-44A8-812E-318CDA848504}"/>
    <dgm:cxn modelId="{8A388970-B2FE-4F09-A7ED-CDB4FA528265}" srcId="{840D3290-359C-4775-A5E8-41EBCAF8B2BA}" destId="{6CE8523B-F64E-406D-9642-C880B0AF8C8D}" srcOrd="0" destOrd="0" parTransId="{C52932B3-D017-4A41-8802-9622E710C3BF}" sibTransId="{D36A1002-3B3F-483D-AFC5-CBDE80F2DC3A}"/>
    <dgm:cxn modelId="{7FC9D340-F447-4217-B810-EF4ECE949B73}" type="presOf" srcId="{6CE8523B-F64E-406D-9642-C880B0AF8C8D}" destId="{104CD869-C373-4A2F-9786-570E172C07CE}" srcOrd="0" destOrd="0" presId="urn:microsoft.com/office/officeart/2005/8/layout/vList2"/>
    <dgm:cxn modelId="{A8E56CCF-2657-4C41-98EF-81EDD6B4FC15}" type="presOf" srcId="{A118E163-B44A-4E04-965C-E433B725CA7A}" destId="{B6FB14A3-845D-4F1D-BEB0-369B124CED87}" srcOrd="0" destOrd="0" presId="urn:microsoft.com/office/officeart/2005/8/layout/vList2"/>
    <dgm:cxn modelId="{942C8963-09C6-4B34-81CA-B323189A2059}" type="presOf" srcId="{54C6AE78-A88E-4DF5-A9F9-85EFC8E6C4B7}" destId="{BFA15682-6FC1-453F-9B6B-04B5F3A5AB8D}" srcOrd="0" destOrd="0" presId="urn:microsoft.com/office/officeart/2005/8/layout/vList2"/>
    <dgm:cxn modelId="{CAF4786F-7067-4443-B64F-6458445C5FFE}" type="presParOf" srcId="{8FF9F1E5-4D1A-4CF0-9FD4-41BDC40F2734}" destId="{104CD869-C373-4A2F-9786-570E172C07CE}" srcOrd="0" destOrd="0" presId="urn:microsoft.com/office/officeart/2005/8/layout/vList2"/>
    <dgm:cxn modelId="{3EE677E7-7963-4D65-9CEE-3071961B9E3C}" type="presParOf" srcId="{8FF9F1E5-4D1A-4CF0-9FD4-41BDC40F2734}" destId="{28CADF9E-EB8E-4FE1-8170-1976BBDAD1B6}" srcOrd="1" destOrd="0" presId="urn:microsoft.com/office/officeart/2005/8/layout/vList2"/>
    <dgm:cxn modelId="{72083B15-237E-4D06-A40C-B28D36641F84}" type="presParOf" srcId="{8FF9F1E5-4D1A-4CF0-9FD4-41BDC40F2734}" destId="{B6FB14A3-845D-4F1D-BEB0-369B124CED87}" srcOrd="2" destOrd="0" presId="urn:microsoft.com/office/officeart/2005/8/layout/vList2"/>
    <dgm:cxn modelId="{11286A4E-FAF2-4876-BAE8-7656A10E4400}" type="presParOf" srcId="{8FF9F1E5-4D1A-4CF0-9FD4-41BDC40F2734}" destId="{415A5A5D-AA99-43C7-89F2-D7940922A5C4}" srcOrd="3" destOrd="0" presId="urn:microsoft.com/office/officeart/2005/8/layout/vList2"/>
    <dgm:cxn modelId="{79711966-46DE-4473-A897-43FED99FCE9A}" type="presParOf" srcId="{8FF9F1E5-4D1A-4CF0-9FD4-41BDC40F2734}" destId="{BFA15682-6FC1-453F-9B6B-04B5F3A5AB8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AD63D6-1654-4EC2-AFF4-0608A199C5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4D72CE-8D70-4837-803B-D4FEE92A6616}">
      <dgm:prSet phldrT="[Text]"/>
      <dgm:spPr>
        <a:solidFill>
          <a:schemeClr val="bg2">
            <a:lumMod val="50000"/>
          </a:schemeClr>
        </a:solidFill>
      </dgm:spPr>
      <dgm:t>
        <a:bodyPr/>
        <a:lstStyle/>
        <a:p>
          <a:r>
            <a:rPr lang="en-US" dirty="0" smtClean="0"/>
            <a:t>Portfolio</a:t>
          </a:r>
          <a:endParaRPr lang="en-US" dirty="0"/>
        </a:p>
      </dgm:t>
    </dgm:pt>
    <dgm:pt modelId="{C63CD79A-8D53-4AB7-8AAB-F6CCCC03E275}" type="parTrans" cxnId="{EC903FA5-7542-4E57-80FF-6745718EAEEB}">
      <dgm:prSet/>
      <dgm:spPr/>
      <dgm:t>
        <a:bodyPr/>
        <a:lstStyle/>
        <a:p>
          <a:endParaRPr lang="en-US"/>
        </a:p>
      </dgm:t>
    </dgm:pt>
    <dgm:pt modelId="{1A7BA376-9705-44B5-B5A7-2EDF2D82FF11}" type="sibTrans" cxnId="{EC903FA5-7542-4E57-80FF-6745718EAEEB}">
      <dgm:prSet/>
      <dgm:spPr/>
      <dgm:t>
        <a:bodyPr/>
        <a:lstStyle/>
        <a:p>
          <a:endParaRPr lang="en-US"/>
        </a:p>
      </dgm:t>
    </dgm:pt>
    <dgm:pt modelId="{D3E20F8D-64AB-44DA-A385-5B94FC407242}">
      <dgm:prSet phldrT="[Text]"/>
      <dgm:spPr>
        <a:solidFill>
          <a:schemeClr val="tx1"/>
        </a:solidFill>
      </dgm:spPr>
      <dgm:t>
        <a:bodyPr/>
        <a:lstStyle/>
        <a:p>
          <a:r>
            <a:rPr lang="en-US" dirty="0" smtClean="0">
              <a:solidFill>
                <a:schemeClr val="tx2"/>
              </a:solidFill>
              <a:ea typeface="ＭＳ Ｐゴシック" pitchFamily="34" charset="-128"/>
            </a:rPr>
            <a:t>Leave your book bag, backpack, etc. locked up in the car.  Carry only the bare necessities!  Women can carry their purses if they are small along with their portfolio.  </a:t>
          </a:r>
          <a:endParaRPr lang="en-US" dirty="0">
            <a:solidFill>
              <a:schemeClr val="tx2"/>
            </a:solidFill>
          </a:endParaRPr>
        </a:p>
      </dgm:t>
    </dgm:pt>
    <dgm:pt modelId="{DB317F1D-F6F5-4984-B15E-E23D775D1000}" type="parTrans" cxnId="{4E39CA59-B80B-457E-87F9-B49ED732C646}">
      <dgm:prSet/>
      <dgm:spPr/>
      <dgm:t>
        <a:bodyPr/>
        <a:lstStyle/>
        <a:p>
          <a:endParaRPr lang="en-US"/>
        </a:p>
      </dgm:t>
    </dgm:pt>
    <dgm:pt modelId="{4FDC4C36-0D86-4825-931C-87C54753C77F}" type="sibTrans" cxnId="{4E39CA59-B80B-457E-87F9-B49ED732C646}">
      <dgm:prSet/>
      <dgm:spPr/>
      <dgm:t>
        <a:bodyPr/>
        <a:lstStyle/>
        <a:p>
          <a:endParaRPr lang="en-US"/>
        </a:p>
      </dgm:t>
    </dgm:pt>
    <dgm:pt modelId="{10CEAE21-9B5F-4479-8670-5EF8D4629692}">
      <dgm:prSet/>
      <dgm:spPr>
        <a:solidFill>
          <a:schemeClr val="tx1"/>
        </a:solidFill>
      </dgm:spPr>
      <dgm:t>
        <a:bodyPr/>
        <a:lstStyle/>
        <a:p>
          <a:r>
            <a:rPr lang="en-US" dirty="0" smtClean="0">
              <a:solidFill>
                <a:schemeClr val="tx2"/>
              </a:solidFill>
              <a:ea typeface="ＭＳ Ｐゴシック" pitchFamily="34" charset="-128"/>
            </a:rPr>
            <a:t>Buy or borrow a nice vinyl or leather folder to carry the following to the interview</a:t>
          </a:r>
        </a:p>
      </dgm:t>
    </dgm:pt>
    <dgm:pt modelId="{978E7909-3E9D-40E7-97B7-B5B741584E63}" type="parTrans" cxnId="{4FC89147-3712-4BF5-805F-DD238A376C2F}">
      <dgm:prSet/>
      <dgm:spPr/>
      <dgm:t>
        <a:bodyPr/>
        <a:lstStyle/>
        <a:p>
          <a:endParaRPr lang="en-US"/>
        </a:p>
      </dgm:t>
    </dgm:pt>
    <dgm:pt modelId="{B88909F7-22C1-4A08-B3A3-E131D25BB565}" type="sibTrans" cxnId="{4FC89147-3712-4BF5-805F-DD238A376C2F}">
      <dgm:prSet/>
      <dgm:spPr/>
      <dgm:t>
        <a:bodyPr/>
        <a:lstStyle/>
        <a:p>
          <a:endParaRPr lang="en-US"/>
        </a:p>
      </dgm:t>
    </dgm:pt>
    <dgm:pt modelId="{343E19E9-0CCD-46C0-A1F1-A78082741297}">
      <dgm:prSet/>
      <dgm:spPr>
        <a:solidFill>
          <a:schemeClr val="tx1"/>
        </a:solidFill>
      </dgm:spPr>
      <dgm:t>
        <a:bodyPr/>
        <a:lstStyle/>
        <a:p>
          <a:r>
            <a:rPr lang="en-US" dirty="0" smtClean="0">
              <a:solidFill>
                <a:schemeClr val="tx2"/>
              </a:solidFill>
              <a:ea typeface="ＭＳ Ｐゴシック" pitchFamily="34" charset="-128"/>
            </a:rPr>
            <a:t>An unofficial or official transcript which indicates your degree(s)</a:t>
          </a:r>
        </a:p>
      </dgm:t>
    </dgm:pt>
    <dgm:pt modelId="{3620EAE9-2CB1-476D-A57E-833A2E552AD5}" type="parTrans" cxnId="{CAC0E300-BD97-47A7-9526-F7E320F1C6B2}">
      <dgm:prSet/>
      <dgm:spPr/>
      <dgm:t>
        <a:bodyPr/>
        <a:lstStyle/>
        <a:p>
          <a:endParaRPr lang="en-US"/>
        </a:p>
      </dgm:t>
    </dgm:pt>
    <dgm:pt modelId="{27DC5B29-A0F7-4821-BFB4-74B38864F3FE}" type="sibTrans" cxnId="{CAC0E300-BD97-47A7-9526-F7E320F1C6B2}">
      <dgm:prSet/>
      <dgm:spPr/>
      <dgm:t>
        <a:bodyPr/>
        <a:lstStyle/>
        <a:p>
          <a:endParaRPr lang="en-US"/>
        </a:p>
      </dgm:t>
    </dgm:pt>
    <dgm:pt modelId="{F5CE7711-18B7-4F80-BF4A-84C611408F56}">
      <dgm:prSet/>
      <dgm:spPr>
        <a:solidFill>
          <a:schemeClr val="tx1"/>
        </a:solidFill>
      </dgm:spPr>
      <dgm:t>
        <a:bodyPr/>
        <a:lstStyle/>
        <a:p>
          <a:r>
            <a:rPr lang="en-US" dirty="0" smtClean="0">
              <a:solidFill>
                <a:schemeClr val="tx2"/>
              </a:solidFill>
              <a:ea typeface="ＭＳ Ｐゴシック" pitchFamily="34" charset="-128"/>
            </a:rPr>
            <a:t>A notepad and pen.  Your ink pen needs to be either black or blue</a:t>
          </a:r>
        </a:p>
      </dgm:t>
    </dgm:pt>
    <dgm:pt modelId="{8D44F125-5F91-4D22-88AC-7133BC8F1A57}" type="parTrans" cxnId="{64129C0C-7B1B-47EC-8642-91B81ADC1241}">
      <dgm:prSet/>
      <dgm:spPr/>
      <dgm:t>
        <a:bodyPr/>
        <a:lstStyle/>
        <a:p>
          <a:endParaRPr lang="en-US"/>
        </a:p>
      </dgm:t>
    </dgm:pt>
    <dgm:pt modelId="{1292B453-E667-478B-9DE0-680EB46E7558}" type="sibTrans" cxnId="{64129C0C-7B1B-47EC-8642-91B81ADC1241}">
      <dgm:prSet/>
      <dgm:spPr/>
      <dgm:t>
        <a:bodyPr/>
        <a:lstStyle/>
        <a:p>
          <a:endParaRPr lang="en-US"/>
        </a:p>
      </dgm:t>
    </dgm:pt>
    <dgm:pt modelId="{91A30B5F-09E7-41E3-B5DB-511BB3B4F1DC}">
      <dgm:prSet/>
      <dgm:spPr>
        <a:solidFill>
          <a:schemeClr val="tx1"/>
        </a:solidFill>
      </dgm:spPr>
      <dgm:t>
        <a:bodyPr/>
        <a:lstStyle/>
        <a:p>
          <a:r>
            <a:rPr lang="en-US" dirty="0" smtClean="0">
              <a:solidFill>
                <a:schemeClr val="tx2"/>
              </a:solidFill>
              <a:ea typeface="ＭＳ Ｐゴシック" pitchFamily="34" charset="-128"/>
            </a:rPr>
            <a:t>Anything else the interviewer has specifically asked you to bring.  Samples of your work, recommendation letters, etc.</a:t>
          </a:r>
        </a:p>
      </dgm:t>
    </dgm:pt>
    <dgm:pt modelId="{212D2EC7-A244-4244-B9E1-05862D9D67BB}" type="parTrans" cxnId="{3DB88C6A-6650-4450-8B31-811A75BF9183}">
      <dgm:prSet/>
      <dgm:spPr/>
      <dgm:t>
        <a:bodyPr/>
        <a:lstStyle/>
        <a:p>
          <a:endParaRPr lang="en-US"/>
        </a:p>
      </dgm:t>
    </dgm:pt>
    <dgm:pt modelId="{BE2F593D-FBD3-4EC5-8247-1AAB91AC3E57}" type="sibTrans" cxnId="{3DB88C6A-6650-4450-8B31-811A75BF9183}">
      <dgm:prSet/>
      <dgm:spPr/>
      <dgm:t>
        <a:bodyPr/>
        <a:lstStyle/>
        <a:p>
          <a:endParaRPr lang="en-US"/>
        </a:p>
      </dgm:t>
    </dgm:pt>
    <dgm:pt modelId="{0C33C4D7-9DBE-4B19-8220-83F82C623079}" type="pres">
      <dgm:prSet presAssocID="{69AD63D6-1654-4EC2-AFF4-0608A199C568}" presName="linear" presStyleCnt="0">
        <dgm:presLayoutVars>
          <dgm:animLvl val="lvl"/>
          <dgm:resizeHandles val="exact"/>
        </dgm:presLayoutVars>
      </dgm:prSet>
      <dgm:spPr/>
      <dgm:t>
        <a:bodyPr/>
        <a:lstStyle/>
        <a:p>
          <a:endParaRPr lang="en-US"/>
        </a:p>
      </dgm:t>
    </dgm:pt>
    <dgm:pt modelId="{9142782F-BB4A-4895-BE6D-02603A7188D8}" type="pres">
      <dgm:prSet presAssocID="{214D72CE-8D70-4837-803B-D4FEE92A6616}" presName="parentText" presStyleLbl="node1" presStyleIdx="0" presStyleCnt="1">
        <dgm:presLayoutVars>
          <dgm:chMax val="0"/>
          <dgm:bulletEnabled val="1"/>
        </dgm:presLayoutVars>
      </dgm:prSet>
      <dgm:spPr/>
      <dgm:t>
        <a:bodyPr/>
        <a:lstStyle/>
        <a:p>
          <a:endParaRPr lang="en-US"/>
        </a:p>
      </dgm:t>
    </dgm:pt>
    <dgm:pt modelId="{70428443-F834-4F04-A8AC-71756BE22F16}" type="pres">
      <dgm:prSet presAssocID="{214D72CE-8D70-4837-803B-D4FEE92A6616}" presName="childText" presStyleLbl="revTx" presStyleIdx="0" presStyleCnt="1">
        <dgm:presLayoutVars>
          <dgm:bulletEnabled val="1"/>
        </dgm:presLayoutVars>
      </dgm:prSet>
      <dgm:spPr/>
      <dgm:t>
        <a:bodyPr/>
        <a:lstStyle/>
        <a:p>
          <a:endParaRPr lang="en-US"/>
        </a:p>
      </dgm:t>
    </dgm:pt>
  </dgm:ptLst>
  <dgm:cxnLst>
    <dgm:cxn modelId="{64129C0C-7B1B-47EC-8642-91B81ADC1241}" srcId="{214D72CE-8D70-4837-803B-D4FEE92A6616}" destId="{F5CE7711-18B7-4F80-BF4A-84C611408F56}" srcOrd="3" destOrd="0" parTransId="{8D44F125-5F91-4D22-88AC-7133BC8F1A57}" sibTransId="{1292B453-E667-478B-9DE0-680EB46E7558}"/>
    <dgm:cxn modelId="{9B17DC62-34FD-4A40-A3A3-BB716CE9FEC0}" type="presOf" srcId="{10CEAE21-9B5F-4479-8670-5EF8D4629692}" destId="{70428443-F834-4F04-A8AC-71756BE22F16}" srcOrd="0" destOrd="1" presId="urn:microsoft.com/office/officeart/2005/8/layout/vList2"/>
    <dgm:cxn modelId="{4E39CA59-B80B-457E-87F9-B49ED732C646}" srcId="{214D72CE-8D70-4837-803B-D4FEE92A6616}" destId="{D3E20F8D-64AB-44DA-A385-5B94FC407242}" srcOrd="0" destOrd="0" parTransId="{DB317F1D-F6F5-4984-B15E-E23D775D1000}" sibTransId="{4FDC4C36-0D86-4825-931C-87C54753C77F}"/>
    <dgm:cxn modelId="{3DB88C6A-6650-4450-8B31-811A75BF9183}" srcId="{214D72CE-8D70-4837-803B-D4FEE92A6616}" destId="{91A30B5F-09E7-41E3-B5DB-511BB3B4F1DC}" srcOrd="4" destOrd="0" parTransId="{212D2EC7-A244-4244-B9E1-05862D9D67BB}" sibTransId="{BE2F593D-FBD3-4EC5-8247-1AAB91AC3E57}"/>
    <dgm:cxn modelId="{0032898C-99D0-4169-8287-755966FE7B7E}" type="presOf" srcId="{69AD63D6-1654-4EC2-AFF4-0608A199C568}" destId="{0C33C4D7-9DBE-4B19-8220-83F82C623079}" srcOrd="0" destOrd="0" presId="urn:microsoft.com/office/officeart/2005/8/layout/vList2"/>
    <dgm:cxn modelId="{DC6A1536-79D2-4EA2-AC8F-E60D7E2D6478}" type="presOf" srcId="{343E19E9-0CCD-46C0-A1F1-A78082741297}" destId="{70428443-F834-4F04-A8AC-71756BE22F16}" srcOrd="0" destOrd="2" presId="urn:microsoft.com/office/officeart/2005/8/layout/vList2"/>
    <dgm:cxn modelId="{4FC89147-3712-4BF5-805F-DD238A376C2F}" srcId="{214D72CE-8D70-4837-803B-D4FEE92A6616}" destId="{10CEAE21-9B5F-4479-8670-5EF8D4629692}" srcOrd="1" destOrd="0" parTransId="{978E7909-3E9D-40E7-97B7-B5B741584E63}" sibTransId="{B88909F7-22C1-4A08-B3A3-E131D25BB565}"/>
    <dgm:cxn modelId="{2E633FB3-5044-4B10-B0C2-A8ECE0313E92}" type="presOf" srcId="{F5CE7711-18B7-4F80-BF4A-84C611408F56}" destId="{70428443-F834-4F04-A8AC-71756BE22F16}" srcOrd="0" destOrd="3" presId="urn:microsoft.com/office/officeart/2005/8/layout/vList2"/>
    <dgm:cxn modelId="{D8B613C6-340F-472C-9636-2E299ADED4F7}" type="presOf" srcId="{91A30B5F-09E7-41E3-B5DB-511BB3B4F1DC}" destId="{70428443-F834-4F04-A8AC-71756BE22F16}" srcOrd="0" destOrd="4" presId="urn:microsoft.com/office/officeart/2005/8/layout/vList2"/>
    <dgm:cxn modelId="{CFF07A36-D9C1-4055-BAD8-79440B929195}" type="presOf" srcId="{D3E20F8D-64AB-44DA-A385-5B94FC407242}" destId="{70428443-F834-4F04-A8AC-71756BE22F16}" srcOrd="0" destOrd="0" presId="urn:microsoft.com/office/officeart/2005/8/layout/vList2"/>
    <dgm:cxn modelId="{CAC0E300-BD97-47A7-9526-F7E320F1C6B2}" srcId="{214D72CE-8D70-4837-803B-D4FEE92A6616}" destId="{343E19E9-0CCD-46C0-A1F1-A78082741297}" srcOrd="2" destOrd="0" parTransId="{3620EAE9-2CB1-476D-A57E-833A2E552AD5}" sibTransId="{27DC5B29-A0F7-4821-BFB4-74B38864F3FE}"/>
    <dgm:cxn modelId="{EC903FA5-7542-4E57-80FF-6745718EAEEB}" srcId="{69AD63D6-1654-4EC2-AFF4-0608A199C568}" destId="{214D72CE-8D70-4837-803B-D4FEE92A6616}" srcOrd="0" destOrd="0" parTransId="{C63CD79A-8D53-4AB7-8AAB-F6CCCC03E275}" sibTransId="{1A7BA376-9705-44B5-B5A7-2EDF2D82FF11}"/>
    <dgm:cxn modelId="{ED666A52-9D45-404D-91A8-9C193B61E2DF}" type="presOf" srcId="{214D72CE-8D70-4837-803B-D4FEE92A6616}" destId="{9142782F-BB4A-4895-BE6D-02603A7188D8}" srcOrd="0" destOrd="0" presId="urn:microsoft.com/office/officeart/2005/8/layout/vList2"/>
    <dgm:cxn modelId="{F9EC3312-FDA8-46DE-8B45-182BC79D7409}" type="presParOf" srcId="{0C33C4D7-9DBE-4B19-8220-83F82C623079}" destId="{9142782F-BB4A-4895-BE6D-02603A7188D8}" srcOrd="0" destOrd="0" presId="urn:microsoft.com/office/officeart/2005/8/layout/vList2"/>
    <dgm:cxn modelId="{B89D2A41-7F82-4B32-8D26-F92DDF4D73A2}" type="presParOf" srcId="{0C33C4D7-9DBE-4B19-8220-83F82C623079}" destId="{70428443-F834-4F04-A8AC-71756BE22F1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AD63D6-1654-4EC2-AFF4-0608A199C5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D54270-8558-4AA1-A6CB-E6F1F99F58F1}">
      <dgm:prSet phldrT="[Text]"/>
      <dgm:spPr>
        <a:solidFill>
          <a:schemeClr val="bg2">
            <a:lumMod val="50000"/>
          </a:schemeClr>
        </a:solidFill>
      </dgm:spPr>
      <dgm:t>
        <a:bodyPr/>
        <a:lstStyle/>
        <a:p>
          <a:r>
            <a:rPr lang="en-US" dirty="0" smtClean="0"/>
            <a:t>Copies of Resumes</a:t>
          </a:r>
          <a:endParaRPr lang="en-US" dirty="0"/>
        </a:p>
      </dgm:t>
    </dgm:pt>
    <dgm:pt modelId="{EB71419C-4AD6-4AD5-A8A5-75FD27AEC5FF}" type="parTrans" cxnId="{CC147488-603D-452C-9FC0-462ED1F5CE99}">
      <dgm:prSet/>
      <dgm:spPr/>
      <dgm:t>
        <a:bodyPr/>
        <a:lstStyle/>
        <a:p>
          <a:endParaRPr lang="en-US"/>
        </a:p>
      </dgm:t>
    </dgm:pt>
    <dgm:pt modelId="{07EC615B-70C2-40DD-9653-04E9C50D85BA}" type="sibTrans" cxnId="{CC147488-603D-452C-9FC0-462ED1F5CE99}">
      <dgm:prSet/>
      <dgm:spPr/>
      <dgm:t>
        <a:bodyPr/>
        <a:lstStyle/>
        <a:p>
          <a:endParaRPr lang="en-US"/>
        </a:p>
      </dgm:t>
    </dgm:pt>
    <dgm:pt modelId="{B29B6E00-D059-4152-993F-362F9A294E18}">
      <dgm:prSet phldrT="[Text]"/>
      <dgm:spPr>
        <a:solidFill>
          <a:schemeClr val="bg2">
            <a:lumMod val="50000"/>
          </a:schemeClr>
        </a:solidFill>
      </dgm:spPr>
      <dgm:t>
        <a:bodyPr/>
        <a:lstStyle/>
        <a:p>
          <a:r>
            <a:rPr lang="en-US" dirty="0" smtClean="0">
              <a:hlinkClick xmlns:r="http://schemas.openxmlformats.org/officeDocument/2006/relationships" r:id="rId1"/>
            </a:rPr>
            <a:t>Questions to ask</a:t>
          </a:r>
          <a:endParaRPr lang="en-US" dirty="0"/>
        </a:p>
      </dgm:t>
    </dgm:pt>
    <dgm:pt modelId="{F5F69C04-4858-44EC-8907-4691746451B1}" type="parTrans" cxnId="{4CB2BFAC-B9EF-4261-9E1D-795ED512A7BE}">
      <dgm:prSet/>
      <dgm:spPr/>
      <dgm:t>
        <a:bodyPr/>
        <a:lstStyle/>
        <a:p>
          <a:endParaRPr lang="en-US"/>
        </a:p>
      </dgm:t>
    </dgm:pt>
    <dgm:pt modelId="{3386E313-8F21-481B-8168-B7F19BE10027}" type="sibTrans" cxnId="{4CB2BFAC-B9EF-4261-9E1D-795ED512A7BE}">
      <dgm:prSet/>
      <dgm:spPr/>
      <dgm:t>
        <a:bodyPr/>
        <a:lstStyle/>
        <a:p>
          <a:endParaRPr lang="en-US"/>
        </a:p>
      </dgm:t>
    </dgm:pt>
    <dgm:pt modelId="{2AB2DD73-EEF5-4178-B479-AB6413FA0A8A}">
      <dgm:prSet phldrT="[Text]"/>
      <dgm:spPr>
        <a:solidFill>
          <a:schemeClr val="bg2">
            <a:lumMod val="50000"/>
          </a:schemeClr>
        </a:solidFill>
      </dgm:spPr>
      <dgm:t>
        <a:bodyPr/>
        <a:lstStyle/>
        <a:p>
          <a:r>
            <a:rPr lang="en-US" dirty="0" smtClean="0"/>
            <a:t>References</a:t>
          </a:r>
          <a:endParaRPr lang="en-US" dirty="0"/>
        </a:p>
      </dgm:t>
    </dgm:pt>
    <dgm:pt modelId="{E0B351CD-05F7-40EE-A780-36E98EC84652}" type="parTrans" cxnId="{E5525783-6496-4AF3-B53F-732AA854E885}">
      <dgm:prSet/>
      <dgm:spPr/>
      <dgm:t>
        <a:bodyPr/>
        <a:lstStyle/>
        <a:p>
          <a:endParaRPr lang="en-US"/>
        </a:p>
      </dgm:t>
    </dgm:pt>
    <dgm:pt modelId="{5574DC0E-CF79-492F-B2CC-B447EE84176E}" type="sibTrans" cxnId="{E5525783-6496-4AF3-B53F-732AA854E885}">
      <dgm:prSet/>
      <dgm:spPr/>
      <dgm:t>
        <a:bodyPr/>
        <a:lstStyle/>
        <a:p>
          <a:endParaRPr lang="en-US"/>
        </a:p>
      </dgm:t>
    </dgm:pt>
    <dgm:pt modelId="{6FB8F035-8BCA-4088-A831-359B4CF3037E}">
      <dgm:prSet phldrT="[Text]"/>
      <dgm:spPr>
        <a:solidFill>
          <a:schemeClr val="tx1"/>
        </a:solidFill>
      </dgm:spPr>
      <dgm:t>
        <a:bodyPr/>
        <a:lstStyle/>
        <a:p>
          <a:r>
            <a:rPr lang="en-US" dirty="0" smtClean="0">
              <a:solidFill>
                <a:schemeClr val="tx2"/>
              </a:solidFill>
              <a:ea typeface="ＭＳ Ｐゴシック" pitchFamily="34" charset="-128"/>
            </a:rPr>
            <a:t>Extra copies (on quality paper) of your resume and references.  You may be interviewing with a committee, make sure each of them has a 'nice' copy of your resume... not one that was photocopied, faxed or emailed</a:t>
          </a:r>
          <a:r>
            <a:rPr lang="en-US" dirty="0" smtClean="0">
              <a:ea typeface="ＭＳ Ｐゴシック" pitchFamily="34" charset="-128"/>
            </a:rPr>
            <a:t>.</a:t>
          </a:r>
          <a:endParaRPr lang="en-US" dirty="0"/>
        </a:p>
      </dgm:t>
    </dgm:pt>
    <dgm:pt modelId="{9885A535-120B-4138-A696-40932F030EAE}" type="parTrans" cxnId="{8E39428E-2451-44C3-8E25-CAA5F210CD65}">
      <dgm:prSet/>
      <dgm:spPr/>
      <dgm:t>
        <a:bodyPr/>
        <a:lstStyle/>
        <a:p>
          <a:endParaRPr lang="en-US"/>
        </a:p>
      </dgm:t>
    </dgm:pt>
    <dgm:pt modelId="{C2833353-D697-4D44-ACEF-77B2202FEFDB}" type="sibTrans" cxnId="{8E39428E-2451-44C3-8E25-CAA5F210CD65}">
      <dgm:prSet/>
      <dgm:spPr/>
      <dgm:t>
        <a:bodyPr/>
        <a:lstStyle/>
        <a:p>
          <a:endParaRPr lang="en-US"/>
        </a:p>
      </dgm:t>
    </dgm:pt>
    <dgm:pt modelId="{CEA7D42A-2DF3-4D9E-AB1B-C2FB3CD9E2E9}">
      <dgm:prSet phldrT="[Text]"/>
      <dgm:spPr>
        <a:solidFill>
          <a:schemeClr val="bg2">
            <a:lumMod val="50000"/>
          </a:schemeClr>
        </a:solidFill>
      </dgm:spPr>
      <dgm:t>
        <a:bodyPr/>
        <a:lstStyle/>
        <a:p>
          <a:r>
            <a:rPr lang="en-US" u="sng" smtClean="0">
              <a:ea typeface="ＭＳ Ｐゴシック" pitchFamily="34" charset="-128"/>
            </a:rPr>
            <a:t>Kit For The Car or Home</a:t>
          </a:r>
          <a:r>
            <a:rPr lang="en-US" smtClean="0">
              <a:ea typeface="ＭＳ Ｐゴシック" pitchFamily="34" charset="-128"/>
            </a:rPr>
            <a:t>: </a:t>
          </a:r>
          <a:endParaRPr lang="en-US" dirty="0"/>
        </a:p>
      </dgm:t>
    </dgm:pt>
    <dgm:pt modelId="{0B1DFA7B-2BC2-45FE-978B-7EA4B59E7638}" type="parTrans" cxnId="{4F4E5A55-F44C-4670-A1FB-6CA77CAE11F2}">
      <dgm:prSet/>
      <dgm:spPr/>
      <dgm:t>
        <a:bodyPr/>
        <a:lstStyle/>
        <a:p>
          <a:endParaRPr lang="en-US"/>
        </a:p>
      </dgm:t>
    </dgm:pt>
    <dgm:pt modelId="{94991290-45B6-4291-AA8B-ACDC9861EE3D}" type="sibTrans" cxnId="{4F4E5A55-F44C-4670-A1FB-6CA77CAE11F2}">
      <dgm:prSet/>
      <dgm:spPr/>
      <dgm:t>
        <a:bodyPr/>
        <a:lstStyle/>
        <a:p>
          <a:endParaRPr lang="en-US"/>
        </a:p>
      </dgm:t>
    </dgm:pt>
    <dgm:pt modelId="{DB3E5D4D-4007-4296-8EE0-1A9072367B25}">
      <dgm:prSet/>
      <dgm:spPr/>
      <dgm:t>
        <a:bodyPr/>
        <a:lstStyle/>
        <a:p>
          <a:r>
            <a:rPr lang="en-US" dirty="0" smtClean="0">
              <a:solidFill>
                <a:schemeClr val="tx2"/>
              </a:solidFill>
              <a:ea typeface="ＭＳ Ｐゴシック" pitchFamily="34" charset="-128"/>
            </a:rPr>
            <a:t>Quality stationery or note cards. Write your thank you note(s) </a:t>
          </a:r>
          <a:r>
            <a:rPr lang="en-US" b="1" u="sng" dirty="0" smtClean="0">
              <a:solidFill>
                <a:schemeClr val="tx2"/>
              </a:solidFill>
              <a:ea typeface="ＭＳ Ｐゴシック" pitchFamily="34" charset="-128"/>
            </a:rPr>
            <a:t>immediately</a:t>
          </a:r>
          <a:r>
            <a:rPr lang="en-US" dirty="0" smtClean="0">
              <a:solidFill>
                <a:schemeClr val="tx2"/>
              </a:solidFill>
              <a:ea typeface="ＭＳ Ｐゴシック" pitchFamily="34" charset="-128"/>
            </a:rPr>
            <a:t> after the interview!</a:t>
          </a:r>
        </a:p>
      </dgm:t>
    </dgm:pt>
    <dgm:pt modelId="{C578C007-F78C-4B8B-ADCE-96429CE3D434}" type="parTrans" cxnId="{CB987304-DDD4-4AF7-9252-693DA03A057D}">
      <dgm:prSet/>
      <dgm:spPr/>
      <dgm:t>
        <a:bodyPr/>
        <a:lstStyle/>
        <a:p>
          <a:endParaRPr lang="en-US"/>
        </a:p>
      </dgm:t>
    </dgm:pt>
    <dgm:pt modelId="{98E11DB1-131B-49F4-AF29-25AB21259DD8}" type="sibTrans" cxnId="{CB987304-DDD4-4AF7-9252-693DA03A057D}">
      <dgm:prSet/>
      <dgm:spPr/>
      <dgm:t>
        <a:bodyPr/>
        <a:lstStyle/>
        <a:p>
          <a:endParaRPr lang="en-US"/>
        </a:p>
      </dgm:t>
    </dgm:pt>
    <dgm:pt modelId="{B9753DAE-979B-4348-B707-5D60C34A3115}">
      <dgm:prSet/>
      <dgm:spPr/>
      <dgm:t>
        <a:bodyPr/>
        <a:lstStyle/>
        <a:p>
          <a:r>
            <a:rPr lang="en-US" dirty="0" smtClean="0">
              <a:solidFill>
                <a:schemeClr val="tx2"/>
              </a:solidFill>
              <a:ea typeface="ＭＳ Ｐゴシック" pitchFamily="34" charset="-128"/>
            </a:rPr>
            <a:t>For women - extra hosiery and make-up to freshen up if needed.</a:t>
          </a:r>
        </a:p>
      </dgm:t>
    </dgm:pt>
    <dgm:pt modelId="{D26C699B-6CCB-41B6-8175-2B9373FD5A2B}" type="parTrans" cxnId="{CFBCB620-EB98-4277-A32D-96C63BE39A56}">
      <dgm:prSet/>
      <dgm:spPr/>
      <dgm:t>
        <a:bodyPr/>
        <a:lstStyle/>
        <a:p>
          <a:endParaRPr lang="en-US"/>
        </a:p>
      </dgm:t>
    </dgm:pt>
    <dgm:pt modelId="{FC25FDDA-E87C-4EFF-8C1D-980FB57FBDC5}" type="sibTrans" cxnId="{CFBCB620-EB98-4277-A32D-96C63BE39A56}">
      <dgm:prSet/>
      <dgm:spPr/>
      <dgm:t>
        <a:bodyPr/>
        <a:lstStyle/>
        <a:p>
          <a:endParaRPr lang="en-US"/>
        </a:p>
      </dgm:t>
    </dgm:pt>
    <dgm:pt modelId="{C893C2BA-1C16-4908-84D7-BF849DA2FB45}">
      <dgm:prSet/>
      <dgm:spPr/>
      <dgm:t>
        <a:bodyPr/>
        <a:lstStyle/>
        <a:p>
          <a:r>
            <a:rPr lang="en-US" dirty="0" smtClean="0">
              <a:solidFill>
                <a:schemeClr val="tx2"/>
              </a:solidFill>
              <a:ea typeface="ＭＳ Ｐゴシック" pitchFamily="34" charset="-128"/>
            </a:rPr>
            <a:t>For men - an extra tie and shirt.</a:t>
          </a:r>
        </a:p>
      </dgm:t>
    </dgm:pt>
    <dgm:pt modelId="{491CAD66-F3E3-4F62-88A0-3DF8B5507114}" type="parTrans" cxnId="{F4140FE2-5908-4E5A-9912-634F9337B07E}">
      <dgm:prSet/>
      <dgm:spPr/>
      <dgm:t>
        <a:bodyPr/>
        <a:lstStyle/>
        <a:p>
          <a:endParaRPr lang="en-US"/>
        </a:p>
      </dgm:t>
    </dgm:pt>
    <dgm:pt modelId="{6C96D3FE-F71B-4138-891E-B7EC67F85F05}" type="sibTrans" cxnId="{F4140FE2-5908-4E5A-9912-634F9337B07E}">
      <dgm:prSet/>
      <dgm:spPr/>
      <dgm:t>
        <a:bodyPr/>
        <a:lstStyle/>
        <a:p>
          <a:endParaRPr lang="en-US"/>
        </a:p>
      </dgm:t>
    </dgm:pt>
    <dgm:pt modelId="{0C33C4D7-9DBE-4B19-8220-83F82C623079}" type="pres">
      <dgm:prSet presAssocID="{69AD63D6-1654-4EC2-AFF4-0608A199C568}" presName="linear" presStyleCnt="0">
        <dgm:presLayoutVars>
          <dgm:animLvl val="lvl"/>
          <dgm:resizeHandles val="exact"/>
        </dgm:presLayoutVars>
      </dgm:prSet>
      <dgm:spPr/>
      <dgm:t>
        <a:bodyPr/>
        <a:lstStyle/>
        <a:p>
          <a:endParaRPr lang="en-US"/>
        </a:p>
      </dgm:t>
    </dgm:pt>
    <dgm:pt modelId="{A5C6AF44-E726-48DF-B2FC-1001E5F7C810}" type="pres">
      <dgm:prSet presAssocID="{C3D54270-8558-4AA1-A6CB-E6F1F99F58F1}" presName="parentText" presStyleLbl="node1" presStyleIdx="0" presStyleCnt="4">
        <dgm:presLayoutVars>
          <dgm:chMax val="0"/>
          <dgm:bulletEnabled val="1"/>
        </dgm:presLayoutVars>
      </dgm:prSet>
      <dgm:spPr/>
      <dgm:t>
        <a:bodyPr/>
        <a:lstStyle/>
        <a:p>
          <a:endParaRPr lang="en-US"/>
        </a:p>
      </dgm:t>
    </dgm:pt>
    <dgm:pt modelId="{459F231C-8A08-4D3F-9AE2-8ED8C6018C27}" type="pres">
      <dgm:prSet presAssocID="{C3D54270-8558-4AA1-A6CB-E6F1F99F58F1}" presName="childText" presStyleLbl="revTx" presStyleIdx="0" presStyleCnt="2">
        <dgm:presLayoutVars>
          <dgm:bulletEnabled val="1"/>
        </dgm:presLayoutVars>
      </dgm:prSet>
      <dgm:spPr/>
      <dgm:t>
        <a:bodyPr/>
        <a:lstStyle/>
        <a:p>
          <a:endParaRPr lang="en-US"/>
        </a:p>
      </dgm:t>
    </dgm:pt>
    <dgm:pt modelId="{639F0445-C96A-4307-B6C3-A9333C2DB787}" type="pres">
      <dgm:prSet presAssocID="{2AB2DD73-EEF5-4178-B479-AB6413FA0A8A}" presName="parentText" presStyleLbl="node1" presStyleIdx="1" presStyleCnt="4">
        <dgm:presLayoutVars>
          <dgm:chMax val="0"/>
          <dgm:bulletEnabled val="1"/>
        </dgm:presLayoutVars>
      </dgm:prSet>
      <dgm:spPr/>
      <dgm:t>
        <a:bodyPr/>
        <a:lstStyle/>
        <a:p>
          <a:endParaRPr lang="en-US"/>
        </a:p>
      </dgm:t>
    </dgm:pt>
    <dgm:pt modelId="{C4FB5941-DA63-47B4-B793-963A7440D3B3}" type="pres">
      <dgm:prSet presAssocID="{5574DC0E-CF79-492F-B2CC-B447EE84176E}" presName="spacer" presStyleCnt="0"/>
      <dgm:spPr/>
    </dgm:pt>
    <dgm:pt modelId="{E707A997-6EA8-44A0-B95D-A21B03D98D51}" type="pres">
      <dgm:prSet presAssocID="{B29B6E00-D059-4152-993F-362F9A294E18}" presName="parentText" presStyleLbl="node1" presStyleIdx="2" presStyleCnt="4">
        <dgm:presLayoutVars>
          <dgm:chMax val="0"/>
          <dgm:bulletEnabled val="1"/>
        </dgm:presLayoutVars>
      </dgm:prSet>
      <dgm:spPr/>
      <dgm:t>
        <a:bodyPr/>
        <a:lstStyle/>
        <a:p>
          <a:endParaRPr lang="en-US"/>
        </a:p>
      </dgm:t>
    </dgm:pt>
    <dgm:pt modelId="{A360461B-C3C8-435B-8BC7-E4ED1BE6A9E3}" type="pres">
      <dgm:prSet presAssocID="{3386E313-8F21-481B-8168-B7F19BE10027}" presName="spacer" presStyleCnt="0"/>
      <dgm:spPr/>
    </dgm:pt>
    <dgm:pt modelId="{B9B5FE16-15BF-4B18-AC36-82D8BFD1D4F8}" type="pres">
      <dgm:prSet presAssocID="{CEA7D42A-2DF3-4D9E-AB1B-C2FB3CD9E2E9}" presName="parentText" presStyleLbl="node1" presStyleIdx="3" presStyleCnt="4">
        <dgm:presLayoutVars>
          <dgm:chMax val="0"/>
          <dgm:bulletEnabled val="1"/>
        </dgm:presLayoutVars>
      </dgm:prSet>
      <dgm:spPr/>
      <dgm:t>
        <a:bodyPr/>
        <a:lstStyle/>
        <a:p>
          <a:endParaRPr lang="en-US"/>
        </a:p>
      </dgm:t>
    </dgm:pt>
    <dgm:pt modelId="{5F60AF40-9C2C-44C0-BC99-F1B9C4C0A84A}" type="pres">
      <dgm:prSet presAssocID="{CEA7D42A-2DF3-4D9E-AB1B-C2FB3CD9E2E9}" presName="childText" presStyleLbl="revTx" presStyleIdx="1" presStyleCnt="2">
        <dgm:presLayoutVars>
          <dgm:bulletEnabled val="1"/>
        </dgm:presLayoutVars>
      </dgm:prSet>
      <dgm:spPr/>
      <dgm:t>
        <a:bodyPr/>
        <a:lstStyle/>
        <a:p>
          <a:endParaRPr lang="en-US"/>
        </a:p>
      </dgm:t>
    </dgm:pt>
  </dgm:ptLst>
  <dgm:cxnLst>
    <dgm:cxn modelId="{E5525783-6496-4AF3-B53F-732AA854E885}" srcId="{69AD63D6-1654-4EC2-AFF4-0608A199C568}" destId="{2AB2DD73-EEF5-4178-B479-AB6413FA0A8A}" srcOrd="1" destOrd="0" parTransId="{E0B351CD-05F7-40EE-A780-36E98EC84652}" sibTransId="{5574DC0E-CF79-492F-B2CC-B447EE84176E}"/>
    <dgm:cxn modelId="{F4140FE2-5908-4E5A-9912-634F9337B07E}" srcId="{CEA7D42A-2DF3-4D9E-AB1B-C2FB3CD9E2E9}" destId="{C893C2BA-1C16-4908-84D7-BF849DA2FB45}" srcOrd="2" destOrd="0" parTransId="{491CAD66-F3E3-4F62-88A0-3DF8B5507114}" sibTransId="{6C96D3FE-F71B-4138-891E-B7EC67F85F05}"/>
    <dgm:cxn modelId="{A18DE91F-4EAA-49B5-AEDE-BAC22C1022DD}" type="presOf" srcId="{C893C2BA-1C16-4908-84D7-BF849DA2FB45}" destId="{5F60AF40-9C2C-44C0-BC99-F1B9C4C0A84A}" srcOrd="0" destOrd="2" presId="urn:microsoft.com/office/officeart/2005/8/layout/vList2"/>
    <dgm:cxn modelId="{AA915257-63C7-4D6D-9ED4-543786FD3901}" type="presOf" srcId="{B29B6E00-D059-4152-993F-362F9A294E18}" destId="{E707A997-6EA8-44A0-B95D-A21B03D98D51}" srcOrd="0" destOrd="0" presId="urn:microsoft.com/office/officeart/2005/8/layout/vList2"/>
    <dgm:cxn modelId="{CB987304-DDD4-4AF7-9252-693DA03A057D}" srcId="{CEA7D42A-2DF3-4D9E-AB1B-C2FB3CD9E2E9}" destId="{DB3E5D4D-4007-4296-8EE0-1A9072367B25}" srcOrd="0" destOrd="0" parTransId="{C578C007-F78C-4B8B-ADCE-96429CE3D434}" sibTransId="{98E11DB1-131B-49F4-AF29-25AB21259DD8}"/>
    <dgm:cxn modelId="{8E39428E-2451-44C3-8E25-CAA5F210CD65}" srcId="{C3D54270-8558-4AA1-A6CB-E6F1F99F58F1}" destId="{6FB8F035-8BCA-4088-A831-359B4CF3037E}" srcOrd="0" destOrd="0" parTransId="{9885A535-120B-4138-A696-40932F030EAE}" sibTransId="{C2833353-D697-4D44-ACEF-77B2202FEFDB}"/>
    <dgm:cxn modelId="{CFBCB620-EB98-4277-A32D-96C63BE39A56}" srcId="{CEA7D42A-2DF3-4D9E-AB1B-C2FB3CD9E2E9}" destId="{B9753DAE-979B-4348-B707-5D60C34A3115}" srcOrd="1" destOrd="0" parTransId="{D26C699B-6CCB-41B6-8175-2B9373FD5A2B}" sibTransId="{FC25FDDA-E87C-4EFF-8C1D-980FB57FBDC5}"/>
    <dgm:cxn modelId="{4F4E5A55-F44C-4670-A1FB-6CA77CAE11F2}" srcId="{69AD63D6-1654-4EC2-AFF4-0608A199C568}" destId="{CEA7D42A-2DF3-4D9E-AB1B-C2FB3CD9E2E9}" srcOrd="3" destOrd="0" parTransId="{0B1DFA7B-2BC2-45FE-978B-7EA4B59E7638}" sibTransId="{94991290-45B6-4291-AA8B-ACDC9861EE3D}"/>
    <dgm:cxn modelId="{A8E08F6A-53C3-43FC-AD1A-7F51A14E8B92}" type="presOf" srcId="{B9753DAE-979B-4348-B707-5D60C34A3115}" destId="{5F60AF40-9C2C-44C0-BC99-F1B9C4C0A84A}" srcOrd="0" destOrd="1" presId="urn:microsoft.com/office/officeart/2005/8/layout/vList2"/>
    <dgm:cxn modelId="{A8ADEFFA-C281-4705-8EAB-094638E78910}" type="presOf" srcId="{CEA7D42A-2DF3-4D9E-AB1B-C2FB3CD9E2E9}" destId="{B9B5FE16-15BF-4B18-AC36-82D8BFD1D4F8}" srcOrd="0" destOrd="0" presId="urn:microsoft.com/office/officeart/2005/8/layout/vList2"/>
    <dgm:cxn modelId="{4CB2BFAC-B9EF-4261-9E1D-795ED512A7BE}" srcId="{69AD63D6-1654-4EC2-AFF4-0608A199C568}" destId="{B29B6E00-D059-4152-993F-362F9A294E18}" srcOrd="2" destOrd="0" parTransId="{F5F69C04-4858-44EC-8907-4691746451B1}" sibTransId="{3386E313-8F21-481B-8168-B7F19BE10027}"/>
    <dgm:cxn modelId="{58647C68-B7DA-4748-B5B3-36BB9C4685B1}" type="presOf" srcId="{DB3E5D4D-4007-4296-8EE0-1A9072367B25}" destId="{5F60AF40-9C2C-44C0-BC99-F1B9C4C0A84A}" srcOrd="0" destOrd="0" presId="urn:microsoft.com/office/officeart/2005/8/layout/vList2"/>
    <dgm:cxn modelId="{F67148B5-9953-42F1-9A9F-E23FD1CE8D71}" type="presOf" srcId="{69AD63D6-1654-4EC2-AFF4-0608A199C568}" destId="{0C33C4D7-9DBE-4B19-8220-83F82C623079}" srcOrd="0" destOrd="0" presId="urn:microsoft.com/office/officeart/2005/8/layout/vList2"/>
    <dgm:cxn modelId="{CC147488-603D-452C-9FC0-462ED1F5CE99}" srcId="{69AD63D6-1654-4EC2-AFF4-0608A199C568}" destId="{C3D54270-8558-4AA1-A6CB-E6F1F99F58F1}" srcOrd="0" destOrd="0" parTransId="{EB71419C-4AD6-4AD5-A8A5-75FD27AEC5FF}" sibTransId="{07EC615B-70C2-40DD-9653-04E9C50D85BA}"/>
    <dgm:cxn modelId="{31A3151C-CDB7-4937-860D-A72059A9E0C7}" type="presOf" srcId="{2AB2DD73-EEF5-4178-B479-AB6413FA0A8A}" destId="{639F0445-C96A-4307-B6C3-A9333C2DB787}" srcOrd="0" destOrd="0" presId="urn:microsoft.com/office/officeart/2005/8/layout/vList2"/>
    <dgm:cxn modelId="{59BB2E5A-7F10-4A09-88E8-F3D4B5E127D2}" type="presOf" srcId="{C3D54270-8558-4AA1-A6CB-E6F1F99F58F1}" destId="{A5C6AF44-E726-48DF-B2FC-1001E5F7C810}" srcOrd="0" destOrd="0" presId="urn:microsoft.com/office/officeart/2005/8/layout/vList2"/>
    <dgm:cxn modelId="{CE887786-DD84-436A-B454-93FF8DFCC7B1}" type="presOf" srcId="{6FB8F035-8BCA-4088-A831-359B4CF3037E}" destId="{459F231C-8A08-4D3F-9AE2-8ED8C6018C27}" srcOrd="0" destOrd="0" presId="urn:microsoft.com/office/officeart/2005/8/layout/vList2"/>
    <dgm:cxn modelId="{B13DBF68-2A8B-4A44-90BE-879A5FF22AC7}" type="presParOf" srcId="{0C33C4D7-9DBE-4B19-8220-83F82C623079}" destId="{A5C6AF44-E726-48DF-B2FC-1001E5F7C810}" srcOrd="0" destOrd="0" presId="urn:microsoft.com/office/officeart/2005/8/layout/vList2"/>
    <dgm:cxn modelId="{AE71EFC9-12A3-45D1-A78C-38FAD4026F85}" type="presParOf" srcId="{0C33C4D7-9DBE-4B19-8220-83F82C623079}" destId="{459F231C-8A08-4D3F-9AE2-8ED8C6018C27}" srcOrd="1" destOrd="0" presId="urn:microsoft.com/office/officeart/2005/8/layout/vList2"/>
    <dgm:cxn modelId="{08A044EC-1CF5-4EA0-8A5D-56F9516C27CD}" type="presParOf" srcId="{0C33C4D7-9DBE-4B19-8220-83F82C623079}" destId="{639F0445-C96A-4307-B6C3-A9333C2DB787}" srcOrd="2" destOrd="0" presId="urn:microsoft.com/office/officeart/2005/8/layout/vList2"/>
    <dgm:cxn modelId="{BE78B05F-C64F-4BF8-A09C-5A48A12A7F36}" type="presParOf" srcId="{0C33C4D7-9DBE-4B19-8220-83F82C623079}" destId="{C4FB5941-DA63-47B4-B793-963A7440D3B3}" srcOrd="3" destOrd="0" presId="urn:microsoft.com/office/officeart/2005/8/layout/vList2"/>
    <dgm:cxn modelId="{8C55B64C-D65A-494F-BCD3-761EC99D85D5}" type="presParOf" srcId="{0C33C4D7-9DBE-4B19-8220-83F82C623079}" destId="{E707A997-6EA8-44A0-B95D-A21B03D98D51}" srcOrd="4" destOrd="0" presId="urn:microsoft.com/office/officeart/2005/8/layout/vList2"/>
    <dgm:cxn modelId="{68EF5786-8FDC-4C91-9F19-19184DDB68CA}" type="presParOf" srcId="{0C33C4D7-9DBE-4B19-8220-83F82C623079}" destId="{A360461B-C3C8-435B-8BC7-E4ED1BE6A9E3}" srcOrd="5" destOrd="0" presId="urn:microsoft.com/office/officeart/2005/8/layout/vList2"/>
    <dgm:cxn modelId="{6B7CA63E-2B40-4092-8EB5-357C2981FA3B}" type="presParOf" srcId="{0C33C4D7-9DBE-4B19-8220-83F82C623079}" destId="{B9B5FE16-15BF-4B18-AC36-82D8BFD1D4F8}" srcOrd="6" destOrd="0" presId="urn:microsoft.com/office/officeart/2005/8/layout/vList2"/>
    <dgm:cxn modelId="{1BBCCF25-CB04-4703-84C2-D325F4661F16}" type="presParOf" srcId="{0C33C4D7-9DBE-4B19-8220-83F82C623079}" destId="{5F60AF40-9C2C-44C0-BC99-F1B9C4C0A84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79EB20-407A-41DE-81E3-A0D2B3496D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ED44800-B4CA-46B9-921A-0E84D15348EC}">
      <dgm:prSet phldrT="[Text]"/>
      <dgm:spPr>
        <a:solidFill>
          <a:schemeClr val="bg2">
            <a:lumMod val="50000"/>
          </a:schemeClr>
        </a:solidFill>
      </dgm:spPr>
      <dgm:t>
        <a:bodyPr/>
        <a:lstStyle/>
        <a:p>
          <a:r>
            <a:rPr lang="en-US" dirty="0" smtClean="0"/>
            <a:t>Arrive Early</a:t>
          </a:r>
          <a:endParaRPr lang="en-US" dirty="0"/>
        </a:p>
      </dgm:t>
    </dgm:pt>
    <dgm:pt modelId="{6AD0E2A4-E96F-433D-B258-54F1B6C84C55}" type="parTrans" cxnId="{C6533EE9-A188-46F9-8F22-832CF721F4C5}">
      <dgm:prSet/>
      <dgm:spPr/>
      <dgm:t>
        <a:bodyPr/>
        <a:lstStyle/>
        <a:p>
          <a:endParaRPr lang="en-US"/>
        </a:p>
      </dgm:t>
    </dgm:pt>
    <dgm:pt modelId="{CF800557-0BA6-4E1E-A12B-E0DCE23C2096}" type="sibTrans" cxnId="{C6533EE9-A188-46F9-8F22-832CF721F4C5}">
      <dgm:prSet/>
      <dgm:spPr/>
      <dgm:t>
        <a:bodyPr/>
        <a:lstStyle/>
        <a:p>
          <a:endParaRPr lang="en-US"/>
        </a:p>
      </dgm:t>
    </dgm:pt>
    <dgm:pt modelId="{436E9AEF-7C1D-4D2E-90A3-E439837E9A7A}">
      <dgm:prSet phldrT="[Text]"/>
      <dgm:spPr>
        <a:solidFill>
          <a:schemeClr val="bg2">
            <a:lumMod val="50000"/>
          </a:schemeClr>
        </a:solidFill>
      </dgm:spPr>
      <dgm:t>
        <a:bodyPr/>
        <a:lstStyle/>
        <a:p>
          <a:r>
            <a:rPr lang="en-US" dirty="0" smtClean="0"/>
            <a:t>Practice Handshake</a:t>
          </a:r>
          <a:endParaRPr lang="en-US" dirty="0"/>
        </a:p>
      </dgm:t>
    </dgm:pt>
    <dgm:pt modelId="{C0DAB938-6B9E-4EFA-9569-9C3725F38CE6}" type="parTrans" cxnId="{BF5FD934-2CA7-4F1D-82C9-89A8D37164C2}">
      <dgm:prSet/>
      <dgm:spPr/>
      <dgm:t>
        <a:bodyPr/>
        <a:lstStyle/>
        <a:p>
          <a:endParaRPr lang="en-US"/>
        </a:p>
      </dgm:t>
    </dgm:pt>
    <dgm:pt modelId="{0E99B5C9-B764-4B0E-9CFF-321176DD6CAC}" type="sibTrans" cxnId="{BF5FD934-2CA7-4F1D-82C9-89A8D37164C2}">
      <dgm:prSet/>
      <dgm:spPr/>
      <dgm:t>
        <a:bodyPr/>
        <a:lstStyle/>
        <a:p>
          <a:endParaRPr lang="en-US"/>
        </a:p>
      </dgm:t>
    </dgm:pt>
    <dgm:pt modelId="{8575810E-4659-4DB5-80AB-A2185BFE2552}">
      <dgm:prSet phldrT="[Text]"/>
      <dgm:spPr>
        <a:solidFill>
          <a:schemeClr val="bg2">
            <a:lumMod val="50000"/>
          </a:schemeClr>
        </a:solidFill>
      </dgm:spPr>
      <dgm:t>
        <a:bodyPr/>
        <a:lstStyle/>
        <a:p>
          <a:r>
            <a:rPr lang="en-US" dirty="0" smtClean="0"/>
            <a:t>Be Positive </a:t>
          </a:r>
          <a:endParaRPr lang="en-US" dirty="0"/>
        </a:p>
      </dgm:t>
    </dgm:pt>
    <dgm:pt modelId="{9948B564-E2B7-4C2A-AC54-AA1C86974875}" type="parTrans" cxnId="{3FC1407F-37C6-42B9-B360-6104D7755B8A}">
      <dgm:prSet/>
      <dgm:spPr/>
      <dgm:t>
        <a:bodyPr/>
        <a:lstStyle/>
        <a:p>
          <a:endParaRPr lang="en-US"/>
        </a:p>
      </dgm:t>
    </dgm:pt>
    <dgm:pt modelId="{4F850B53-3FB2-49E8-B551-28C1A7AA90EA}" type="sibTrans" cxnId="{3FC1407F-37C6-42B9-B360-6104D7755B8A}">
      <dgm:prSet/>
      <dgm:spPr/>
      <dgm:t>
        <a:bodyPr/>
        <a:lstStyle/>
        <a:p>
          <a:endParaRPr lang="en-US"/>
        </a:p>
      </dgm:t>
    </dgm:pt>
    <dgm:pt modelId="{B7EBDA87-FB35-4B17-A469-58CD56E7F6A9}">
      <dgm:prSet phldrT="[Text]"/>
      <dgm:spPr>
        <a:solidFill>
          <a:schemeClr val="tx1"/>
        </a:solidFill>
      </dgm:spPr>
      <dgm:t>
        <a:bodyPr/>
        <a:lstStyle/>
        <a:p>
          <a:r>
            <a:rPr lang="en-US" dirty="0" smtClean="0">
              <a:solidFill>
                <a:schemeClr val="tx2"/>
              </a:solidFill>
              <a:ea typeface="ＭＳ Ｐゴシック" pitchFamily="34" charset="-128"/>
            </a:rPr>
            <a:t>Usually the interviewer will try to make you feel at ease by making small talk with you while escorting you to the location of the interview and while getting settled into the room where the formal interview will take place.  Follow the lead of the interviewer on the topic of the small talk and participate.</a:t>
          </a:r>
          <a:endParaRPr lang="en-US" dirty="0">
            <a:solidFill>
              <a:schemeClr val="tx2"/>
            </a:solidFill>
          </a:endParaRPr>
        </a:p>
      </dgm:t>
    </dgm:pt>
    <dgm:pt modelId="{B544B7FC-1D39-4F6D-9E48-31DC04F73380}" type="parTrans" cxnId="{379EF953-3EBA-416A-9033-39523EBC045D}">
      <dgm:prSet/>
      <dgm:spPr/>
      <dgm:t>
        <a:bodyPr/>
        <a:lstStyle/>
        <a:p>
          <a:endParaRPr lang="en-US"/>
        </a:p>
      </dgm:t>
    </dgm:pt>
    <dgm:pt modelId="{F372972A-7E76-4909-B837-0D90C9605DA1}" type="sibTrans" cxnId="{379EF953-3EBA-416A-9033-39523EBC045D}">
      <dgm:prSet/>
      <dgm:spPr/>
      <dgm:t>
        <a:bodyPr/>
        <a:lstStyle/>
        <a:p>
          <a:endParaRPr lang="en-US"/>
        </a:p>
      </dgm:t>
    </dgm:pt>
    <dgm:pt modelId="{CE4B3E0B-7310-45BA-AAE5-730E7D3B8ACF}">
      <dgm:prSet phldrT="[Text]"/>
      <dgm:spPr>
        <a:solidFill>
          <a:schemeClr val="tx1"/>
        </a:solidFill>
      </dgm:spPr>
      <dgm:t>
        <a:bodyPr/>
        <a:lstStyle/>
        <a:p>
          <a:r>
            <a:rPr lang="en-US" dirty="0" smtClean="0">
              <a:solidFill>
                <a:schemeClr val="tx2"/>
              </a:solidFill>
              <a:ea typeface="ＭＳ Ｐゴシック" pitchFamily="34" charset="-128"/>
            </a:rPr>
            <a:t>Again, when you are introduced to the interviewer, smile warmly.  Make and maintain good eye contact and offer a firm handshake. This goes for both men and women, don't be a "cold-fish" </a:t>
          </a:r>
          <a:r>
            <a:rPr lang="en-US" dirty="0" err="1" smtClean="0">
              <a:solidFill>
                <a:schemeClr val="tx2"/>
              </a:solidFill>
              <a:ea typeface="ＭＳ Ｐゴシック" pitchFamily="34" charset="-128"/>
            </a:rPr>
            <a:t>handshaker</a:t>
          </a:r>
          <a:r>
            <a:rPr lang="en-US" dirty="0" smtClean="0">
              <a:solidFill>
                <a:schemeClr val="tx2"/>
              </a:solidFill>
              <a:ea typeface="ＭＳ Ｐゴシック" pitchFamily="34" charset="-128"/>
            </a:rPr>
            <a:t>!  Practice if necessary.</a:t>
          </a:r>
          <a:endParaRPr lang="en-US" dirty="0">
            <a:solidFill>
              <a:schemeClr val="tx2"/>
            </a:solidFill>
          </a:endParaRPr>
        </a:p>
      </dgm:t>
    </dgm:pt>
    <dgm:pt modelId="{E973D468-9591-4A74-AAD3-1CEF29934BAD}" type="parTrans" cxnId="{E082559C-16C3-4976-AA27-5190F1E8EC5A}">
      <dgm:prSet/>
      <dgm:spPr/>
      <dgm:t>
        <a:bodyPr/>
        <a:lstStyle/>
        <a:p>
          <a:endParaRPr lang="en-US"/>
        </a:p>
      </dgm:t>
    </dgm:pt>
    <dgm:pt modelId="{B3E717A6-70A7-483C-AAEE-72240055EB3C}" type="sibTrans" cxnId="{E082559C-16C3-4976-AA27-5190F1E8EC5A}">
      <dgm:prSet/>
      <dgm:spPr/>
      <dgm:t>
        <a:bodyPr/>
        <a:lstStyle/>
        <a:p>
          <a:endParaRPr lang="en-US"/>
        </a:p>
      </dgm:t>
    </dgm:pt>
    <dgm:pt modelId="{B917028F-DB36-4938-B4A3-D898C02C322D}">
      <dgm:prSet phldrT="[Text]"/>
      <dgm:spPr>
        <a:solidFill>
          <a:schemeClr val="tx1"/>
        </a:solidFill>
      </dgm:spPr>
      <dgm:t>
        <a:bodyPr/>
        <a:lstStyle/>
        <a:p>
          <a:r>
            <a:rPr lang="en-US" dirty="0" smtClean="0">
              <a:solidFill>
                <a:schemeClr val="tx2"/>
              </a:solidFill>
              <a:ea typeface="ＭＳ Ｐゴシック" pitchFamily="34" charset="-128"/>
            </a:rPr>
            <a:t>Be on time - or, better yet, EARLY!.  Arrive at the interview no later than 15 minutes prior to the scheduled time.  Find a bathroom where you can do a last chance check of your appearance.  Look to see if there is anything in your nose - gross, but look, see if there is anything in your teeth. For women - is your slip showing? For men is your zipper up on your trousers? What a nightmare it is to get back in your car only to discover one of the previously  mentioned items was not discovered!</a:t>
          </a:r>
          <a:endParaRPr lang="en-US" dirty="0">
            <a:solidFill>
              <a:schemeClr val="tx2"/>
            </a:solidFill>
          </a:endParaRPr>
        </a:p>
      </dgm:t>
    </dgm:pt>
    <dgm:pt modelId="{746C2A99-D2CE-44A3-9E75-B31F47DC6976}" type="parTrans" cxnId="{83C10EE6-03A6-4072-B9E0-E55F2FB12A40}">
      <dgm:prSet/>
      <dgm:spPr/>
      <dgm:t>
        <a:bodyPr/>
        <a:lstStyle/>
        <a:p>
          <a:endParaRPr lang="en-US"/>
        </a:p>
      </dgm:t>
    </dgm:pt>
    <dgm:pt modelId="{B85ED798-CC7A-4482-AC36-C2BD6C99579E}" type="sibTrans" cxnId="{83C10EE6-03A6-4072-B9E0-E55F2FB12A40}">
      <dgm:prSet/>
      <dgm:spPr/>
      <dgm:t>
        <a:bodyPr/>
        <a:lstStyle/>
        <a:p>
          <a:endParaRPr lang="en-US"/>
        </a:p>
      </dgm:t>
    </dgm:pt>
    <dgm:pt modelId="{61185C69-A340-4F74-89B4-8669A08A7F65}">
      <dgm:prSet/>
      <dgm:spPr>
        <a:solidFill>
          <a:schemeClr val="tx1"/>
        </a:solidFill>
      </dgm:spPr>
      <dgm:t>
        <a:bodyPr/>
        <a:lstStyle/>
        <a:p>
          <a:r>
            <a:rPr lang="en-US" dirty="0" smtClean="0">
              <a:solidFill>
                <a:schemeClr val="tx2"/>
              </a:solidFill>
              <a:ea typeface="ＭＳ Ｐゴシック" pitchFamily="34" charset="-128"/>
            </a:rPr>
            <a:t>Smile warmly when you enter the room where you were asked to report.  The receptionist is a very important person for you to be friendly and warm with.  They DO have influence over the decision so do not blow it by being rude. </a:t>
          </a:r>
        </a:p>
      </dgm:t>
    </dgm:pt>
    <dgm:pt modelId="{745FC1DF-47BF-4573-9BC3-D5E811AD51FC}" type="parTrans" cxnId="{8FBB689E-1F81-4AA4-A52A-CC139E68A52B}">
      <dgm:prSet/>
      <dgm:spPr/>
      <dgm:t>
        <a:bodyPr/>
        <a:lstStyle/>
        <a:p>
          <a:endParaRPr lang="en-US"/>
        </a:p>
      </dgm:t>
    </dgm:pt>
    <dgm:pt modelId="{A7D88128-0B8A-44F7-8730-DF22721354D2}" type="sibTrans" cxnId="{8FBB689E-1F81-4AA4-A52A-CC139E68A52B}">
      <dgm:prSet/>
      <dgm:spPr/>
      <dgm:t>
        <a:bodyPr/>
        <a:lstStyle/>
        <a:p>
          <a:endParaRPr lang="en-US"/>
        </a:p>
      </dgm:t>
    </dgm:pt>
    <dgm:pt modelId="{E6C9756F-0DA0-4FE5-8CEA-D0D481216D88}" type="pres">
      <dgm:prSet presAssocID="{A579EB20-407A-41DE-81E3-A0D2B3496D95}" presName="linear" presStyleCnt="0">
        <dgm:presLayoutVars>
          <dgm:dir/>
          <dgm:animLvl val="lvl"/>
          <dgm:resizeHandles val="exact"/>
        </dgm:presLayoutVars>
      </dgm:prSet>
      <dgm:spPr/>
      <dgm:t>
        <a:bodyPr/>
        <a:lstStyle/>
        <a:p>
          <a:endParaRPr lang="en-US"/>
        </a:p>
      </dgm:t>
    </dgm:pt>
    <dgm:pt modelId="{6DAC5EF6-FC08-4974-8A46-AC91AC1CBF6C}" type="pres">
      <dgm:prSet presAssocID="{DED44800-B4CA-46B9-921A-0E84D15348EC}" presName="parentLin" presStyleCnt="0"/>
      <dgm:spPr/>
    </dgm:pt>
    <dgm:pt modelId="{BB1B6CF8-C480-4995-82B8-06232D5FF887}" type="pres">
      <dgm:prSet presAssocID="{DED44800-B4CA-46B9-921A-0E84D15348EC}" presName="parentLeftMargin" presStyleLbl="node1" presStyleIdx="0" presStyleCnt="3"/>
      <dgm:spPr/>
      <dgm:t>
        <a:bodyPr/>
        <a:lstStyle/>
        <a:p>
          <a:endParaRPr lang="en-US"/>
        </a:p>
      </dgm:t>
    </dgm:pt>
    <dgm:pt modelId="{98A340E4-1284-41EC-AC91-6022214E1DD5}" type="pres">
      <dgm:prSet presAssocID="{DED44800-B4CA-46B9-921A-0E84D15348EC}" presName="parentText" presStyleLbl="node1" presStyleIdx="0" presStyleCnt="3">
        <dgm:presLayoutVars>
          <dgm:chMax val="0"/>
          <dgm:bulletEnabled val="1"/>
        </dgm:presLayoutVars>
      </dgm:prSet>
      <dgm:spPr/>
      <dgm:t>
        <a:bodyPr/>
        <a:lstStyle/>
        <a:p>
          <a:endParaRPr lang="en-US"/>
        </a:p>
      </dgm:t>
    </dgm:pt>
    <dgm:pt modelId="{615F46FE-FBE9-4920-9F30-1129288EAD8B}" type="pres">
      <dgm:prSet presAssocID="{DED44800-B4CA-46B9-921A-0E84D15348EC}" presName="negativeSpace" presStyleCnt="0"/>
      <dgm:spPr/>
    </dgm:pt>
    <dgm:pt modelId="{97B238FA-B0D7-488F-901C-5725AFAD4040}" type="pres">
      <dgm:prSet presAssocID="{DED44800-B4CA-46B9-921A-0E84D15348EC}" presName="childText" presStyleLbl="conFgAcc1" presStyleIdx="0" presStyleCnt="3">
        <dgm:presLayoutVars>
          <dgm:bulletEnabled val="1"/>
        </dgm:presLayoutVars>
      </dgm:prSet>
      <dgm:spPr/>
      <dgm:t>
        <a:bodyPr/>
        <a:lstStyle/>
        <a:p>
          <a:endParaRPr lang="en-US"/>
        </a:p>
      </dgm:t>
    </dgm:pt>
    <dgm:pt modelId="{97A55623-EB6B-4167-A8C4-08D3EC198914}" type="pres">
      <dgm:prSet presAssocID="{CF800557-0BA6-4E1E-A12B-E0DCE23C2096}" presName="spaceBetweenRectangles" presStyleCnt="0"/>
      <dgm:spPr/>
    </dgm:pt>
    <dgm:pt modelId="{3CDE24A2-09B0-4758-8BF1-857F3369B60E}" type="pres">
      <dgm:prSet presAssocID="{436E9AEF-7C1D-4D2E-90A3-E439837E9A7A}" presName="parentLin" presStyleCnt="0"/>
      <dgm:spPr/>
    </dgm:pt>
    <dgm:pt modelId="{097C1361-7EF7-4782-95D4-79965892D2B3}" type="pres">
      <dgm:prSet presAssocID="{436E9AEF-7C1D-4D2E-90A3-E439837E9A7A}" presName="parentLeftMargin" presStyleLbl="node1" presStyleIdx="0" presStyleCnt="3"/>
      <dgm:spPr/>
      <dgm:t>
        <a:bodyPr/>
        <a:lstStyle/>
        <a:p>
          <a:endParaRPr lang="en-US"/>
        </a:p>
      </dgm:t>
    </dgm:pt>
    <dgm:pt modelId="{E70A3FCE-E10F-4152-BA78-4CCBD67D258A}" type="pres">
      <dgm:prSet presAssocID="{436E9AEF-7C1D-4D2E-90A3-E439837E9A7A}" presName="parentText" presStyleLbl="node1" presStyleIdx="1" presStyleCnt="3">
        <dgm:presLayoutVars>
          <dgm:chMax val="0"/>
          <dgm:bulletEnabled val="1"/>
        </dgm:presLayoutVars>
      </dgm:prSet>
      <dgm:spPr/>
      <dgm:t>
        <a:bodyPr/>
        <a:lstStyle/>
        <a:p>
          <a:endParaRPr lang="en-US"/>
        </a:p>
      </dgm:t>
    </dgm:pt>
    <dgm:pt modelId="{4DBB7175-EAE1-439B-9FF6-C48DA86616D0}" type="pres">
      <dgm:prSet presAssocID="{436E9AEF-7C1D-4D2E-90A3-E439837E9A7A}" presName="negativeSpace" presStyleCnt="0"/>
      <dgm:spPr/>
    </dgm:pt>
    <dgm:pt modelId="{D44C7567-D69F-4013-84E8-6238338F912C}" type="pres">
      <dgm:prSet presAssocID="{436E9AEF-7C1D-4D2E-90A3-E439837E9A7A}" presName="childText" presStyleLbl="conFgAcc1" presStyleIdx="1" presStyleCnt="3">
        <dgm:presLayoutVars>
          <dgm:bulletEnabled val="1"/>
        </dgm:presLayoutVars>
      </dgm:prSet>
      <dgm:spPr/>
      <dgm:t>
        <a:bodyPr/>
        <a:lstStyle/>
        <a:p>
          <a:endParaRPr lang="en-US"/>
        </a:p>
      </dgm:t>
    </dgm:pt>
    <dgm:pt modelId="{1439BDA8-F520-4BDE-B5B5-32DCCAA5A7A0}" type="pres">
      <dgm:prSet presAssocID="{0E99B5C9-B764-4B0E-9CFF-321176DD6CAC}" presName="spaceBetweenRectangles" presStyleCnt="0"/>
      <dgm:spPr/>
    </dgm:pt>
    <dgm:pt modelId="{4A8738BA-D60E-4B2B-A9F8-1B866882ACE5}" type="pres">
      <dgm:prSet presAssocID="{8575810E-4659-4DB5-80AB-A2185BFE2552}" presName="parentLin" presStyleCnt="0"/>
      <dgm:spPr/>
    </dgm:pt>
    <dgm:pt modelId="{BDC3A095-D50F-4D27-832F-B9243BA2E9C6}" type="pres">
      <dgm:prSet presAssocID="{8575810E-4659-4DB5-80AB-A2185BFE2552}" presName="parentLeftMargin" presStyleLbl="node1" presStyleIdx="1" presStyleCnt="3"/>
      <dgm:spPr/>
      <dgm:t>
        <a:bodyPr/>
        <a:lstStyle/>
        <a:p>
          <a:endParaRPr lang="en-US"/>
        </a:p>
      </dgm:t>
    </dgm:pt>
    <dgm:pt modelId="{C71F7DDC-C4F8-4B7C-82C0-511E0C3D3FA8}" type="pres">
      <dgm:prSet presAssocID="{8575810E-4659-4DB5-80AB-A2185BFE2552}" presName="parentText" presStyleLbl="node1" presStyleIdx="2" presStyleCnt="3">
        <dgm:presLayoutVars>
          <dgm:chMax val="0"/>
          <dgm:bulletEnabled val="1"/>
        </dgm:presLayoutVars>
      </dgm:prSet>
      <dgm:spPr/>
      <dgm:t>
        <a:bodyPr/>
        <a:lstStyle/>
        <a:p>
          <a:endParaRPr lang="en-US"/>
        </a:p>
      </dgm:t>
    </dgm:pt>
    <dgm:pt modelId="{06511FBA-615D-4285-97EC-7F39380F0B27}" type="pres">
      <dgm:prSet presAssocID="{8575810E-4659-4DB5-80AB-A2185BFE2552}" presName="negativeSpace" presStyleCnt="0"/>
      <dgm:spPr/>
    </dgm:pt>
    <dgm:pt modelId="{13C94F11-B084-4901-AD27-EEBA31C0387B}" type="pres">
      <dgm:prSet presAssocID="{8575810E-4659-4DB5-80AB-A2185BFE2552}" presName="childText" presStyleLbl="conFgAcc1" presStyleIdx="2" presStyleCnt="3">
        <dgm:presLayoutVars>
          <dgm:bulletEnabled val="1"/>
        </dgm:presLayoutVars>
      </dgm:prSet>
      <dgm:spPr/>
      <dgm:t>
        <a:bodyPr/>
        <a:lstStyle/>
        <a:p>
          <a:endParaRPr lang="en-US"/>
        </a:p>
      </dgm:t>
    </dgm:pt>
  </dgm:ptLst>
  <dgm:cxnLst>
    <dgm:cxn modelId="{4A0BB1D8-E7F8-4366-BE7A-C6E8C1F73834}" type="presOf" srcId="{CE4B3E0B-7310-45BA-AAE5-730E7D3B8ACF}" destId="{D44C7567-D69F-4013-84E8-6238338F912C}" srcOrd="0" destOrd="0" presId="urn:microsoft.com/office/officeart/2005/8/layout/list1"/>
    <dgm:cxn modelId="{E082559C-16C3-4976-AA27-5190F1E8EC5A}" srcId="{436E9AEF-7C1D-4D2E-90A3-E439837E9A7A}" destId="{CE4B3E0B-7310-45BA-AAE5-730E7D3B8ACF}" srcOrd="0" destOrd="0" parTransId="{E973D468-9591-4A74-AAD3-1CEF29934BAD}" sibTransId="{B3E717A6-70A7-483C-AAEE-72240055EB3C}"/>
    <dgm:cxn modelId="{40E7B831-A4DE-4D9A-AAC3-16B7DEC54AB8}" type="presOf" srcId="{DED44800-B4CA-46B9-921A-0E84D15348EC}" destId="{BB1B6CF8-C480-4995-82B8-06232D5FF887}" srcOrd="0" destOrd="0" presId="urn:microsoft.com/office/officeart/2005/8/layout/list1"/>
    <dgm:cxn modelId="{3FC1407F-37C6-42B9-B360-6104D7755B8A}" srcId="{A579EB20-407A-41DE-81E3-A0D2B3496D95}" destId="{8575810E-4659-4DB5-80AB-A2185BFE2552}" srcOrd="2" destOrd="0" parTransId="{9948B564-E2B7-4C2A-AC54-AA1C86974875}" sibTransId="{4F850B53-3FB2-49E8-B551-28C1A7AA90EA}"/>
    <dgm:cxn modelId="{83C10EE6-03A6-4072-B9E0-E55F2FB12A40}" srcId="{DED44800-B4CA-46B9-921A-0E84D15348EC}" destId="{B917028F-DB36-4938-B4A3-D898C02C322D}" srcOrd="0" destOrd="0" parTransId="{746C2A99-D2CE-44A3-9E75-B31F47DC6976}" sibTransId="{B85ED798-CC7A-4482-AC36-C2BD6C99579E}"/>
    <dgm:cxn modelId="{BF5FD934-2CA7-4F1D-82C9-89A8D37164C2}" srcId="{A579EB20-407A-41DE-81E3-A0D2B3496D95}" destId="{436E9AEF-7C1D-4D2E-90A3-E439837E9A7A}" srcOrd="1" destOrd="0" parTransId="{C0DAB938-6B9E-4EFA-9569-9C3725F38CE6}" sibTransId="{0E99B5C9-B764-4B0E-9CFF-321176DD6CAC}"/>
    <dgm:cxn modelId="{C6533EE9-A188-46F9-8F22-832CF721F4C5}" srcId="{A579EB20-407A-41DE-81E3-A0D2B3496D95}" destId="{DED44800-B4CA-46B9-921A-0E84D15348EC}" srcOrd="0" destOrd="0" parTransId="{6AD0E2A4-E96F-433D-B258-54F1B6C84C55}" sibTransId="{CF800557-0BA6-4E1E-A12B-E0DCE23C2096}"/>
    <dgm:cxn modelId="{3D2F153C-8374-4EE5-8DDC-9FE585A7CEC0}" type="presOf" srcId="{B7EBDA87-FB35-4B17-A469-58CD56E7F6A9}" destId="{13C94F11-B084-4901-AD27-EEBA31C0387B}" srcOrd="0" destOrd="0" presId="urn:microsoft.com/office/officeart/2005/8/layout/list1"/>
    <dgm:cxn modelId="{C52C78F0-2323-4860-8E14-610FA912DAAC}" type="presOf" srcId="{436E9AEF-7C1D-4D2E-90A3-E439837E9A7A}" destId="{E70A3FCE-E10F-4152-BA78-4CCBD67D258A}" srcOrd="1" destOrd="0" presId="urn:microsoft.com/office/officeart/2005/8/layout/list1"/>
    <dgm:cxn modelId="{0E548494-DDAD-479F-87A0-AA2F5DB21C20}" type="presOf" srcId="{61185C69-A340-4F74-89B4-8669A08A7F65}" destId="{97B238FA-B0D7-488F-901C-5725AFAD4040}" srcOrd="0" destOrd="1" presId="urn:microsoft.com/office/officeart/2005/8/layout/list1"/>
    <dgm:cxn modelId="{BA746A62-1977-47E1-BFEC-D4A63B9CBDF5}" type="presOf" srcId="{DED44800-B4CA-46B9-921A-0E84D15348EC}" destId="{98A340E4-1284-41EC-AC91-6022214E1DD5}" srcOrd="1" destOrd="0" presId="urn:microsoft.com/office/officeart/2005/8/layout/list1"/>
    <dgm:cxn modelId="{8FBB689E-1F81-4AA4-A52A-CC139E68A52B}" srcId="{DED44800-B4CA-46B9-921A-0E84D15348EC}" destId="{61185C69-A340-4F74-89B4-8669A08A7F65}" srcOrd="1" destOrd="0" parTransId="{745FC1DF-47BF-4573-9BC3-D5E811AD51FC}" sibTransId="{A7D88128-0B8A-44F7-8730-DF22721354D2}"/>
    <dgm:cxn modelId="{ADD3150C-9C08-4999-8920-AC88262B45A6}" type="presOf" srcId="{A579EB20-407A-41DE-81E3-A0D2B3496D95}" destId="{E6C9756F-0DA0-4FE5-8CEA-D0D481216D88}" srcOrd="0" destOrd="0" presId="urn:microsoft.com/office/officeart/2005/8/layout/list1"/>
    <dgm:cxn modelId="{D44A8369-79F9-4875-B88B-D7BFB6FD8A6B}" type="presOf" srcId="{8575810E-4659-4DB5-80AB-A2185BFE2552}" destId="{C71F7DDC-C4F8-4B7C-82C0-511E0C3D3FA8}" srcOrd="1" destOrd="0" presId="urn:microsoft.com/office/officeart/2005/8/layout/list1"/>
    <dgm:cxn modelId="{9510D451-8F58-44F7-9D97-84CD8DC87DA4}" type="presOf" srcId="{436E9AEF-7C1D-4D2E-90A3-E439837E9A7A}" destId="{097C1361-7EF7-4782-95D4-79965892D2B3}" srcOrd="0" destOrd="0" presId="urn:microsoft.com/office/officeart/2005/8/layout/list1"/>
    <dgm:cxn modelId="{379EF953-3EBA-416A-9033-39523EBC045D}" srcId="{8575810E-4659-4DB5-80AB-A2185BFE2552}" destId="{B7EBDA87-FB35-4B17-A469-58CD56E7F6A9}" srcOrd="0" destOrd="0" parTransId="{B544B7FC-1D39-4F6D-9E48-31DC04F73380}" sibTransId="{F372972A-7E76-4909-B837-0D90C9605DA1}"/>
    <dgm:cxn modelId="{EB6D6D99-197E-431E-BC83-2483AE805964}" type="presOf" srcId="{8575810E-4659-4DB5-80AB-A2185BFE2552}" destId="{BDC3A095-D50F-4D27-832F-B9243BA2E9C6}" srcOrd="0" destOrd="0" presId="urn:microsoft.com/office/officeart/2005/8/layout/list1"/>
    <dgm:cxn modelId="{6A3B326B-79D1-4848-80A5-E3A5E0B75F9D}" type="presOf" srcId="{B917028F-DB36-4938-B4A3-D898C02C322D}" destId="{97B238FA-B0D7-488F-901C-5725AFAD4040}" srcOrd="0" destOrd="0" presId="urn:microsoft.com/office/officeart/2005/8/layout/list1"/>
    <dgm:cxn modelId="{6798A0F0-B6B5-4F86-9555-7EBD8D14D9A9}" type="presParOf" srcId="{E6C9756F-0DA0-4FE5-8CEA-D0D481216D88}" destId="{6DAC5EF6-FC08-4974-8A46-AC91AC1CBF6C}" srcOrd="0" destOrd="0" presId="urn:microsoft.com/office/officeart/2005/8/layout/list1"/>
    <dgm:cxn modelId="{BB6582C2-870D-4786-AEB4-68477831D3F7}" type="presParOf" srcId="{6DAC5EF6-FC08-4974-8A46-AC91AC1CBF6C}" destId="{BB1B6CF8-C480-4995-82B8-06232D5FF887}" srcOrd="0" destOrd="0" presId="urn:microsoft.com/office/officeart/2005/8/layout/list1"/>
    <dgm:cxn modelId="{AA98F94B-3F55-455A-AB61-39A3FBC1937F}" type="presParOf" srcId="{6DAC5EF6-FC08-4974-8A46-AC91AC1CBF6C}" destId="{98A340E4-1284-41EC-AC91-6022214E1DD5}" srcOrd="1" destOrd="0" presId="urn:microsoft.com/office/officeart/2005/8/layout/list1"/>
    <dgm:cxn modelId="{8C73523F-687E-4268-B07C-241C5115A0CA}" type="presParOf" srcId="{E6C9756F-0DA0-4FE5-8CEA-D0D481216D88}" destId="{615F46FE-FBE9-4920-9F30-1129288EAD8B}" srcOrd="1" destOrd="0" presId="urn:microsoft.com/office/officeart/2005/8/layout/list1"/>
    <dgm:cxn modelId="{8B6EE0DB-8262-4BDD-8F53-D73412AEFC68}" type="presParOf" srcId="{E6C9756F-0DA0-4FE5-8CEA-D0D481216D88}" destId="{97B238FA-B0D7-488F-901C-5725AFAD4040}" srcOrd="2" destOrd="0" presId="urn:microsoft.com/office/officeart/2005/8/layout/list1"/>
    <dgm:cxn modelId="{6E2C7A0F-1A0C-4D26-B198-7BC653E0A6C5}" type="presParOf" srcId="{E6C9756F-0DA0-4FE5-8CEA-D0D481216D88}" destId="{97A55623-EB6B-4167-A8C4-08D3EC198914}" srcOrd="3" destOrd="0" presId="urn:microsoft.com/office/officeart/2005/8/layout/list1"/>
    <dgm:cxn modelId="{5E10A983-8812-45E5-8A96-59A6F8DFCA6E}" type="presParOf" srcId="{E6C9756F-0DA0-4FE5-8CEA-D0D481216D88}" destId="{3CDE24A2-09B0-4758-8BF1-857F3369B60E}" srcOrd="4" destOrd="0" presId="urn:microsoft.com/office/officeart/2005/8/layout/list1"/>
    <dgm:cxn modelId="{816F288F-8E9F-4598-A7C9-F3B048EFBEC6}" type="presParOf" srcId="{3CDE24A2-09B0-4758-8BF1-857F3369B60E}" destId="{097C1361-7EF7-4782-95D4-79965892D2B3}" srcOrd="0" destOrd="0" presId="urn:microsoft.com/office/officeart/2005/8/layout/list1"/>
    <dgm:cxn modelId="{1415202B-F971-49C4-ADFF-C13DEAE2E7F6}" type="presParOf" srcId="{3CDE24A2-09B0-4758-8BF1-857F3369B60E}" destId="{E70A3FCE-E10F-4152-BA78-4CCBD67D258A}" srcOrd="1" destOrd="0" presId="urn:microsoft.com/office/officeart/2005/8/layout/list1"/>
    <dgm:cxn modelId="{730E8CE1-059C-4681-A351-07E526579A8D}" type="presParOf" srcId="{E6C9756F-0DA0-4FE5-8CEA-D0D481216D88}" destId="{4DBB7175-EAE1-439B-9FF6-C48DA86616D0}" srcOrd="5" destOrd="0" presId="urn:microsoft.com/office/officeart/2005/8/layout/list1"/>
    <dgm:cxn modelId="{FC245B54-4320-48F5-9AFA-F5B44F1DB923}" type="presParOf" srcId="{E6C9756F-0DA0-4FE5-8CEA-D0D481216D88}" destId="{D44C7567-D69F-4013-84E8-6238338F912C}" srcOrd="6" destOrd="0" presId="urn:microsoft.com/office/officeart/2005/8/layout/list1"/>
    <dgm:cxn modelId="{7DFF2C9B-49FB-4D77-A9EF-869AF2270DC8}" type="presParOf" srcId="{E6C9756F-0DA0-4FE5-8CEA-D0D481216D88}" destId="{1439BDA8-F520-4BDE-B5B5-32DCCAA5A7A0}" srcOrd="7" destOrd="0" presId="urn:microsoft.com/office/officeart/2005/8/layout/list1"/>
    <dgm:cxn modelId="{484F02BE-E399-4A29-96E9-1201089B9750}" type="presParOf" srcId="{E6C9756F-0DA0-4FE5-8CEA-D0D481216D88}" destId="{4A8738BA-D60E-4B2B-A9F8-1B866882ACE5}" srcOrd="8" destOrd="0" presId="urn:microsoft.com/office/officeart/2005/8/layout/list1"/>
    <dgm:cxn modelId="{0DA1B0A2-38A3-426D-AE29-BDBFAF4F4BCF}" type="presParOf" srcId="{4A8738BA-D60E-4B2B-A9F8-1B866882ACE5}" destId="{BDC3A095-D50F-4D27-832F-B9243BA2E9C6}" srcOrd="0" destOrd="0" presId="urn:microsoft.com/office/officeart/2005/8/layout/list1"/>
    <dgm:cxn modelId="{4DC7DA4C-8707-4351-8B52-DD4EB4AB3D63}" type="presParOf" srcId="{4A8738BA-D60E-4B2B-A9F8-1B866882ACE5}" destId="{C71F7DDC-C4F8-4B7C-82C0-511E0C3D3FA8}" srcOrd="1" destOrd="0" presId="urn:microsoft.com/office/officeart/2005/8/layout/list1"/>
    <dgm:cxn modelId="{E5C7F691-1A9F-4F9F-897B-AA2CB5D50660}" type="presParOf" srcId="{E6C9756F-0DA0-4FE5-8CEA-D0D481216D88}" destId="{06511FBA-615D-4285-97EC-7F39380F0B27}" srcOrd="9" destOrd="0" presId="urn:microsoft.com/office/officeart/2005/8/layout/list1"/>
    <dgm:cxn modelId="{034E8E59-D557-46AE-8B02-5099B1D0DE22}" type="presParOf" srcId="{E6C9756F-0DA0-4FE5-8CEA-D0D481216D88}" destId="{13C94F11-B084-4901-AD27-EEBA31C0387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C7F8F0-9762-4A12-885E-053C586424D2}" type="doc">
      <dgm:prSet loTypeId="urn:microsoft.com/office/officeart/2005/8/layout/hProcess9" loCatId="process" qsTypeId="urn:microsoft.com/office/officeart/2005/8/quickstyle/simple1" qsCatId="simple" csTypeId="urn:microsoft.com/office/officeart/2005/8/colors/accent1_2" csCatId="accent1" phldr="1"/>
      <dgm:spPr/>
    </dgm:pt>
    <dgm:pt modelId="{52A98258-321E-4BD0-BFDF-20CBEFE4E49E}">
      <dgm:prSet phldrT="[Text]"/>
      <dgm:spPr>
        <a:solidFill>
          <a:schemeClr val="tx2">
            <a:lumMod val="75000"/>
            <a:lumOff val="25000"/>
          </a:schemeClr>
        </a:solidFill>
      </dgm:spPr>
      <dgm:t>
        <a:bodyPr/>
        <a:lstStyle/>
        <a:p>
          <a:r>
            <a:rPr lang="en-US" dirty="0" smtClean="0">
              <a:solidFill>
                <a:schemeClr val="bg1"/>
              </a:solidFill>
            </a:rPr>
            <a:t>Context</a:t>
          </a:r>
          <a:endParaRPr lang="en-US" dirty="0">
            <a:solidFill>
              <a:schemeClr val="bg1"/>
            </a:solidFill>
          </a:endParaRPr>
        </a:p>
      </dgm:t>
    </dgm:pt>
    <dgm:pt modelId="{48517789-22F2-4FA9-999E-E6DB4D6C9A92}" type="parTrans" cxnId="{DF0F3F81-6E57-4558-ABC2-6BC3126429BB}">
      <dgm:prSet/>
      <dgm:spPr/>
      <dgm:t>
        <a:bodyPr/>
        <a:lstStyle/>
        <a:p>
          <a:endParaRPr lang="en-US">
            <a:solidFill>
              <a:schemeClr val="bg1"/>
            </a:solidFill>
          </a:endParaRPr>
        </a:p>
      </dgm:t>
    </dgm:pt>
    <dgm:pt modelId="{59026575-91F1-47FB-AF9F-C04A3A99EDFA}" type="sibTrans" cxnId="{DF0F3F81-6E57-4558-ABC2-6BC3126429BB}">
      <dgm:prSet/>
      <dgm:spPr/>
      <dgm:t>
        <a:bodyPr/>
        <a:lstStyle/>
        <a:p>
          <a:endParaRPr lang="en-US">
            <a:solidFill>
              <a:schemeClr val="bg1"/>
            </a:solidFill>
          </a:endParaRPr>
        </a:p>
      </dgm:t>
    </dgm:pt>
    <dgm:pt modelId="{1A5B13C1-5C41-467A-81A3-8B3A2B65F2F5}">
      <dgm:prSet phldrT="[Text]"/>
      <dgm:spPr>
        <a:solidFill>
          <a:schemeClr val="tx2">
            <a:lumMod val="75000"/>
            <a:lumOff val="25000"/>
          </a:schemeClr>
        </a:solidFill>
      </dgm:spPr>
      <dgm:t>
        <a:bodyPr/>
        <a:lstStyle/>
        <a:p>
          <a:r>
            <a:rPr lang="en-US" dirty="0" smtClean="0">
              <a:solidFill>
                <a:schemeClr val="bg1"/>
              </a:solidFill>
            </a:rPr>
            <a:t>Action</a:t>
          </a:r>
          <a:endParaRPr lang="en-US" dirty="0">
            <a:solidFill>
              <a:schemeClr val="bg1"/>
            </a:solidFill>
          </a:endParaRPr>
        </a:p>
      </dgm:t>
    </dgm:pt>
    <dgm:pt modelId="{2202EE4B-0CE5-4919-A116-6B08E53AC76F}" type="parTrans" cxnId="{79CDA73F-D58C-4614-A304-E1B0B9AF6B31}">
      <dgm:prSet/>
      <dgm:spPr/>
      <dgm:t>
        <a:bodyPr/>
        <a:lstStyle/>
        <a:p>
          <a:endParaRPr lang="en-US">
            <a:solidFill>
              <a:schemeClr val="bg1"/>
            </a:solidFill>
          </a:endParaRPr>
        </a:p>
      </dgm:t>
    </dgm:pt>
    <dgm:pt modelId="{08F1458E-29FC-42BA-A2D5-0B84FA33DC42}" type="sibTrans" cxnId="{79CDA73F-D58C-4614-A304-E1B0B9AF6B31}">
      <dgm:prSet/>
      <dgm:spPr/>
      <dgm:t>
        <a:bodyPr/>
        <a:lstStyle/>
        <a:p>
          <a:endParaRPr lang="en-US">
            <a:solidFill>
              <a:schemeClr val="bg1"/>
            </a:solidFill>
          </a:endParaRPr>
        </a:p>
      </dgm:t>
    </dgm:pt>
    <dgm:pt modelId="{509468CD-0941-416D-A5DC-C985B0A68B80}">
      <dgm:prSet phldrT="[Text]"/>
      <dgm:spPr>
        <a:solidFill>
          <a:schemeClr val="tx2">
            <a:lumMod val="75000"/>
            <a:lumOff val="25000"/>
          </a:schemeClr>
        </a:solidFill>
      </dgm:spPr>
      <dgm:t>
        <a:bodyPr/>
        <a:lstStyle/>
        <a:p>
          <a:r>
            <a:rPr lang="en-US" dirty="0" smtClean="0">
              <a:solidFill>
                <a:schemeClr val="bg1"/>
              </a:solidFill>
            </a:rPr>
            <a:t>Result</a:t>
          </a:r>
          <a:endParaRPr lang="en-US" dirty="0">
            <a:solidFill>
              <a:schemeClr val="bg1"/>
            </a:solidFill>
          </a:endParaRPr>
        </a:p>
      </dgm:t>
    </dgm:pt>
    <dgm:pt modelId="{A9D78D5F-B678-420F-B5FA-147E7CF9D268}" type="parTrans" cxnId="{E2085E31-0E0A-45A2-800E-4BF3564AB87C}">
      <dgm:prSet/>
      <dgm:spPr/>
      <dgm:t>
        <a:bodyPr/>
        <a:lstStyle/>
        <a:p>
          <a:endParaRPr lang="en-US">
            <a:solidFill>
              <a:schemeClr val="bg1"/>
            </a:solidFill>
          </a:endParaRPr>
        </a:p>
      </dgm:t>
    </dgm:pt>
    <dgm:pt modelId="{F26F0F4C-A081-4C8E-988F-81436076D3BD}" type="sibTrans" cxnId="{E2085E31-0E0A-45A2-800E-4BF3564AB87C}">
      <dgm:prSet/>
      <dgm:spPr/>
      <dgm:t>
        <a:bodyPr/>
        <a:lstStyle/>
        <a:p>
          <a:endParaRPr lang="en-US">
            <a:solidFill>
              <a:schemeClr val="bg1"/>
            </a:solidFill>
          </a:endParaRPr>
        </a:p>
      </dgm:t>
    </dgm:pt>
    <dgm:pt modelId="{6A5741AC-159A-410F-BAE0-21881D7E3040}" type="pres">
      <dgm:prSet presAssocID="{95C7F8F0-9762-4A12-885E-053C586424D2}" presName="CompostProcess" presStyleCnt="0">
        <dgm:presLayoutVars>
          <dgm:dir/>
          <dgm:resizeHandles val="exact"/>
        </dgm:presLayoutVars>
      </dgm:prSet>
      <dgm:spPr/>
    </dgm:pt>
    <dgm:pt modelId="{7F75D2A4-B62F-4171-B93A-6266FFE6F8F2}" type="pres">
      <dgm:prSet presAssocID="{95C7F8F0-9762-4A12-885E-053C586424D2}" presName="arrow" presStyleLbl="bgShp" presStyleIdx="0" presStyleCnt="1"/>
      <dgm:spPr/>
    </dgm:pt>
    <dgm:pt modelId="{A44FC3D3-9412-43C9-B46B-464CE9C1FBED}" type="pres">
      <dgm:prSet presAssocID="{95C7F8F0-9762-4A12-885E-053C586424D2}" presName="linearProcess" presStyleCnt="0"/>
      <dgm:spPr/>
    </dgm:pt>
    <dgm:pt modelId="{8E3C6471-F2A7-457B-B823-7948FC0F5FBD}" type="pres">
      <dgm:prSet presAssocID="{52A98258-321E-4BD0-BFDF-20CBEFE4E49E}" presName="textNode" presStyleLbl="node1" presStyleIdx="0" presStyleCnt="3">
        <dgm:presLayoutVars>
          <dgm:bulletEnabled val="1"/>
        </dgm:presLayoutVars>
      </dgm:prSet>
      <dgm:spPr/>
      <dgm:t>
        <a:bodyPr/>
        <a:lstStyle/>
        <a:p>
          <a:endParaRPr lang="en-US"/>
        </a:p>
      </dgm:t>
    </dgm:pt>
    <dgm:pt modelId="{5DDA18E9-FCCE-4C6E-BC79-8A75D90D51B9}" type="pres">
      <dgm:prSet presAssocID="{59026575-91F1-47FB-AF9F-C04A3A99EDFA}" presName="sibTrans" presStyleCnt="0"/>
      <dgm:spPr/>
    </dgm:pt>
    <dgm:pt modelId="{DDB793AC-74C2-4CFD-8567-01EE3888A726}" type="pres">
      <dgm:prSet presAssocID="{1A5B13C1-5C41-467A-81A3-8B3A2B65F2F5}" presName="textNode" presStyleLbl="node1" presStyleIdx="1" presStyleCnt="3">
        <dgm:presLayoutVars>
          <dgm:bulletEnabled val="1"/>
        </dgm:presLayoutVars>
      </dgm:prSet>
      <dgm:spPr/>
      <dgm:t>
        <a:bodyPr/>
        <a:lstStyle/>
        <a:p>
          <a:endParaRPr lang="en-US"/>
        </a:p>
      </dgm:t>
    </dgm:pt>
    <dgm:pt modelId="{8EFC92BF-14E7-4753-BB3F-5B21B672D7E6}" type="pres">
      <dgm:prSet presAssocID="{08F1458E-29FC-42BA-A2D5-0B84FA33DC42}" presName="sibTrans" presStyleCnt="0"/>
      <dgm:spPr/>
    </dgm:pt>
    <dgm:pt modelId="{38D7166B-5F97-4E51-9433-16DBC8DDEC7B}" type="pres">
      <dgm:prSet presAssocID="{509468CD-0941-416D-A5DC-C985B0A68B80}" presName="textNode" presStyleLbl="node1" presStyleIdx="2" presStyleCnt="3">
        <dgm:presLayoutVars>
          <dgm:bulletEnabled val="1"/>
        </dgm:presLayoutVars>
      </dgm:prSet>
      <dgm:spPr/>
      <dgm:t>
        <a:bodyPr/>
        <a:lstStyle/>
        <a:p>
          <a:endParaRPr lang="en-US"/>
        </a:p>
      </dgm:t>
    </dgm:pt>
  </dgm:ptLst>
  <dgm:cxnLst>
    <dgm:cxn modelId="{E2085E31-0E0A-45A2-800E-4BF3564AB87C}" srcId="{95C7F8F0-9762-4A12-885E-053C586424D2}" destId="{509468CD-0941-416D-A5DC-C985B0A68B80}" srcOrd="2" destOrd="0" parTransId="{A9D78D5F-B678-420F-B5FA-147E7CF9D268}" sibTransId="{F26F0F4C-A081-4C8E-988F-81436076D3BD}"/>
    <dgm:cxn modelId="{DF0F3F81-6E57-4558-ABC2-6BC3126429BB}" srcId="{95C7F8F0-9762-4A12-885E-053C586424D2}" destId="{52A98258-321E-4BD0-BFDF-20CBEFE4E49E}" srcOrd="0" destOrd="0" parTransId="{48517789-22F2-4FA9-999E-E6DB4D6C9A92}" sibTransId="{59026575-91F1-47FB-AF9F-C04A3A99EDFA}"/>
    <dgm:cxn modelId="{2DC2F49A-D07D-4724-8943-ECC294C70A51}" type="presOf" srcId="{1A5B13C1-5C41-467A-81A3-8B3A2B65F2F5}" destId="{DDB793AC-74C2-4CFD-8567-01EE3888A726}" srcOrd="0" destOrd="0" presId="urn:microsoft.com/office/officeart/2005/8/layout/hProcess9"/>
    <dgm:cxn modelId="{79CDA73F-D58C-4614-A304-E1B0B9AF6B31}" srcId="{95C7F8F0-9762-4A12-885E-053C586424D2}" destId="{1A5B13C1-5C41-467A-81A3-8B3A2B65F2F5}" srcOrd="1" destOrd="0" parTransId="{2202EE4B-0CE5-4919-A116-6B08E53AC76F}" sibTransId="{08F1458E-29FC-42BA-A2D5-0B84FA33DC42}"/>
    <dgm:cxn modelId="{D59171F2-A1A8-47E0-A1C2-879C9E4C9726}" type="presOf" srcId="{95C7F8F0-9762-4A12-885E-053C586424D2}" destId="{6A5741AC-159A-410F-BAE0-21881D7E3040}" srcOrd="0" destOrd="0" presId="urn:microsoft.com/office/officeart/2005/8/layout/hProcess9"/>
    <dgm:cxn modelId="{A038712F-2807-4A27-8086-F68176D1A8C7}" type="presOf" srcId="{509468CD-0941-416D-A5DC-C985B0A68B80}" destId="{38D7166B-5F97-4E51-9433-16DBC8DDEC7B}" srcOrd="0" destOrd="0" presId="urn:microsoft.com/office/officeart/2005/8/layout/hProcess9"/>
    <dgm:cxn modelId="{C1DD163C-119E-431B-93BA-2C260458AF96}" type="presOf" srcId="{52A98258-321E-4BD0-BFDF-20CBEFE4E49E}" destId="{8E3C6471-F2A7-457B-B823-7948FC0F5FBD}" srcOrd="0" destOrd="0" presId="urn:microsoft.com/office/officeart/2005/8/layout/hProcess9"/>
    <dgm:cxn modelId="{5B3DB963-F145-46A5-B5B5-1AC56DAED5C6}" type="presParOf" srcId="{6A5741AC-159A-410F-BAE0-21881D7E3040}" destId="{7F75D2A4-B62F-4171-B93A-6266FFE6F8F2}" srcOrd="0" destOrd="0" presId="urn:microsoft.com/office/officeart/2005/8/layout/hProcess9"/>
    <dgm:cxn modelId="{241200C4-E0BB-4DDB-9D2D-770466EE12CA}" type="presParOf" srcId="{6A5741AC-159A-410F-BAE0-21881D7E3040}" destId="{A44FC3D3-9412-43C9-B46B-464CE9C1FBED}" srcOrd="1" destOrd="0" presId="urn:microsoft.com/office/officeart/2005/8/layout/hProcess9"/>
    <dgm:cxn modelId="{BCEAE6F8-04EB-47F2-B047-CE270A0D327E}" type="presParOf" srcId="{A44FC3D3-9412-43C9-B46B-464CE9C1FBED}" destId="{8E3C6471-F2A7-457B-B823-7948FC0F5FBD}" srcOrd="0" destOrd="0" presId="urn:microsoft.com/office/officeart/2005/8/layout/hProcess9"/>
    <dgm:cxn modelId="{2ED49247-9295-440C-9053-01288097CE50}" type="presParOf" srcId="{A44FC3D3-9412-43C9-B46B-464CE9C1FBED}" destId="{5DDA18E9-FCCE-4C6E-BC79-8A75D90D51B9}" srcOrd="1" destOrd="0" presId="urn:microsoft.com/office/officeart/2005/8/layout/hProcess9"/>
    <dgm:cxn modelId="{F5DB6FEB-FA37-47EA-8564-4F4209D558ED}" type="presParOf" srcId="{A44FC3D3-9412-43C9-B46B-464CE9C1FBED}" destId="{DDB793AC-74C2-4CFD-8567-01EE3888A726}" srcOrd="2" destOrd="0" presId="urn:microsoft.com/office/officeart/2005/8/layout/hProcess9"/>
    <dgm:cxn modelId="{BBB8C96B-E9A1-4564-A0C7-05673983C6A6}" type="presParOf" srcId="{A44FC3D3-9412-43C9-B46B-464CE9C1FBED}" destId="{8EFC92BF-14E7-4753-BB3F-5B21B672D7E6}" srcOrd="3" destOrd="0" presId="urn:microsoft.com/office/officeart/2005/8/layout/hProcess9"/>
    <dgm:cxn modelId="{46614602-B47D-4651-B855-CB462E332DCF}" type="presParOf" srcId="{A44FC3D3-9412-43C9-B46B-464CE9C1FBED}" destId="{38D7166B-5F97-4E51-9433-16DBC8DDEC7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3D94D9-1E4F-4405-9287-C6B0DC5C7C10}"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n-US"/>
        </a:p>
      </dgm:t>
    </dgm:pt>
    <dgm:pt modelId="{DCE7B0F0-1BBF-438A-A9CC-FCCEC56E16A5}">
      <dgm:prSet/>
      <dgm:spPr>
        <a:solidFill>
          <a:schemeClr val="tx2">
            <a:lumMod val="75000"/>
            <a:lumOff val="25000"/>
          </a:schemeClr>
        </a:solidFill>
      </dgm:spPr>
      <dgm:t>
        <a:bodyPr/>
        <a:lstStyle/>
        <a:p>
          <a:pPr rtl="0"/>
          <a:r>
            <a:rPr lang="en-US" dirty="0" smtClean="0">
              <a:solidFill>
                <a:schemeClr val="bg1"/>
              </a:solidFill>
            </a:rPr>
            <a:t>Thank You Letter</a:t>
          </a:r>
          <a:endParaRPr lang="en-US" dirty="0">
            <a:solidFill>
              <a:schemeClr val="bg1"/>
            </a:solidFill>
          </a:endParaRPr>
        </a:p>
      </dgm:t>
    </dgm:pt>
    <dgm:pt modelId="{B5BC89AE-EE9C-41F6-B02C-143A3E1DFE74}" type="parTrans" cxnId="{D37D693A-6268-4A97-A292-F0A969DD333A}">
      <dgm:prSet/>
      <dgm:spPr/>
      <dgm:t>
        <a:bodyPr/>
        <a:lstStyle/>
        <a:p>
          <a:endParaRPr lang="en-US"/>
        </a:p>
      </dgm:t>
    </dgm:pt>
    <dgm:pt modelId="{DB75CE96-0F5C-4972-9D5B-3DFD26188577}" type="sibTrans" cxnId="{D37D693A-6268-4A97-A292-F0A969DD333A}">
      <dgm:prSet/>
      <dgm:spPr/>
      <dgm:t>
        <a:bodyPr/>
        <a:lstStyle/>
        <a:p>
          <a:endParaRPr lang="en-US"/>
        </a:p>
      </dgm:t>
    </dgm:pt>
    <dgm:pt modelId="{961C327C-C95B-442A-8655-9D9922979AA0}">
      <dgm:prSet/>
      <dgm:spPr/>
      <dgm:t>
        <a:bodyPr/>
        <a:lstStyle/>
        <a:p>
          <a:pPr rtl="0"/>
          <a:r>
            <a:rPr lang="en-US" dirty="0" smtClean="0">
              <a:solidFill>
                <a:schemeClr val="tx2"/>
              </a:solidFill>
            </a:rPr>
            <a:t>Reaffirm your interest in the position and strong match for the organization</a:t>
          </a:r>
          <a:endParaRPr lang="en-US" dirty="0">
            <a:solidFill>
              <a:schemeClr val="tx2"/>
            </a:solidFill>
          </a:endParaRPr>
        </a:p>
      </dgm:t>
    </dgm:pt>
    <dgm:pt modelId="{E3C5560C-EC58-49A4-9D85-9A12C259EEC5}" type="parTrans" cxnId="{C2E06A2D-E7ED-4663-9E54-82C74AB869F2}">
      <dgm:prSet/>
      <dgm:spPr/>
      <dgm:t>
        <a:bodyPr/>
        <a:lstStyle/>
        <a:p>
          <a:endParaRPr lang="en-US"/>
        </a:p>
      </dgm:t>
    </dgm:pt>
    <dgm:pt modelId="{AF4A8312-41EB-43F0-81B7-E682161ACE37}" type="sibTrans" cxnId="{C2E06A2D-E7ED-4663-9E54-82C74AB869F2}">
      <dgm:prSet/>
      <dgm:spPr/>
      <dgm:t>
        <a:bodyPr/>
        <a:lstStyle/>
        <a:p>
          <a:endParaRPr lang="en-US"/>
        </a:p>
      </dgm:t>
    </dgm:pt>
    <dgm:pt modelId="{A6EEB012-31AF-4EBA-AF69-2210145A8FBB}">
      <dgm:prSet/>
      <dgm:spPr>
        <a:solidFill>
          <a:schemeClr val="tx2">
            <a:lumMod val="75000"/>
            <a:lumOff val="25000"/>
          </a:schemeClr>
        </a:solidFill>
      </dgm:spPr>
      <dgm:t>
        <a:bodyPr/>
        <a:lstStyle/>
        <a:p>
          <a:pPr rtl="0"/>
          <a:r>
            <a:rPr lang="en-US" dirty="0" smtClean="0">
              <a:solidFill>
                <a:schemeClr val="bg1"/>
              </a:solidFill>
            </a:rPr>
            <a:t>Value Added Letter</a:t>
          </a:r>
          <a:endParaRPr lang="en-US" dirty="0">
            <a:solidFill>
              <a:schemeClr val="bg1"/>
            </a:solidFill>
          </a:endParaRPr>
        </a:p>
      </dgm:t>
    </dgm:pt>
    <dgm:pt modelId="{88B8F109-49A2-473F-99B0-2F722003D835}" type="parTrans" cxnId="{943A72CF-CC09-40F9-854A-323702AA00B1}">
      <dgm:prSet/>
      <dgm:spPr/>
      <dgm:t>
        <a:bodyPr/>
        <a:lstStyle/>
        <a:p>
          <a:endParaRPr lang="en-US"/>
        </a:p>
      </dgm:t>
    </dgm:pt>
    <dgm:pt modelId="{DA0E4DAB-2B9B-4E65-B58E-FD63D832DD18}" type="sibTrans" cxnId="{943A72CF-CC09-40F9-854A-323702AA00B1}">
      <dgm:prSet/>
      <dgm:spPr/>
      <dgm:t>
        <a:bodyPr/>
        <a:lstStyle/>
        <a:p>
          <a:endParaRPr lang="en-US"/>
        </a:p>
      </dgm:t>
    </dgm:pt>
    <dgm:pt modelId="{F26369A1-BE57-4BFC-8C28-867A24E6531B}">
      <dgm:prSet/>
      <dgm:spPr/>
      <dgm:t>
        <a:bodyPr/>
        <a:lstStyle/>
        <a:p>
          <a:pPr rtl="0"/>
          <a:r>
            <a:rPr lang="en-US" dirty="0" smtClean="0">
              <a:solidFill>
                <a:schemeClr val="tx2"/>
              </a:solidFill>
            </a:rPr>
            <a:t>Demonstrate your knowledge of organizational need</a:t>
          </a:r>
          <a:endParaRPr lang="en-US" dirty="0">
            <a:solidFill>
              <a:schemeClr val="tx2"/>
            </a:solidFill>
          </a:endParaRPr>
        </a:p>
      </dgm:t>
    </dgm:pt>
    <dgm:pt modelId="{AD516B43-AFBA-43F5-A8CA-A82391A582C7}" type="parTrans" cxnId="{3B982701-4577-42B9-B5EE-A75250BD0347}">
      <dgm:prSet/>
      <dgm:spPr/>
      <dgm:t>
        <a:bodyPr/>
        <a:lstStyle/>
        <a:p>
          <a:endParaRPr lang="en-US"/>
        </a:p>
      </dgm:t>
    </dgm:pt>
    <dgm:pt modelId="{E9354BFB-9F14-4B23-BE5F-786BB538E8A9}" type="sibTrans" cxnId="{3B982701-4577-42B9-B5EE-A75250BD0347}">
      <dgm:prSet/>
      <dgm:spPr/>
      <dgm:t>
        <a:bodyPr/>
        <a:lstStyle/>
        <a:p>
          <a:endParaRPr lang="en-US"/>
        </a:p>
      </dgm:t>
    </dgm:pt>
    <dgm:pt modelId="{9DCC570F-D552-4C72-9394-099371CB2F69}">
      <dgm:prSet/>
      <dgm:spPr/>
      <dgm:t>
        <a:bodyPr/>
        <a:lstStyle/>
        <a:p>
          <a:pPr rtl="0"/>
          <a:r>
            <a:rPr lang="en-US" dirty="0" smtClean="0">
              <a:solidFill>
                <a:schemeClr val="tx2"/>
              </a:solidFill>
            </a:rPr>
            <a:t>Provide an example of how you can deliver to meet their need to achieve success or meet organizational goal</a:t>
          </a:r>
          <a:endParaRPr lang="en-US" dirty="0">
            <a:solidFill>
              <a:schemeClr val="tx2"/>
            </a:solidFill>
          </a:endParaRPr>
        </a:p>
      </dgm:t>
    </dgm:pt>
    <dgm:pt modelId="{225BFE77-64C0-4C72-BC61-2F751BF92E21}" type="parTrans" cxnId="{859D1BB0-A233-41A0-8212-9CA0FEC05B18}">
      <dgm:prSet/>
      <dgm:spPr/>
      <dgm:t>
        <a:bodyPr/>
        <a:lstStyle/>
        <a:p>
          <a:endParaRPr lang="en-US"/>
        </a:p>
      </dgm:t>
    </dgm:pt>
    <dgm:pt modelId="{724231D4-AF4A-4CC2-9288-F4EB937F1A7E}" type="sibTrans" cxnId="{859D1BB0-A233-41A0-8212-9CA0FEC05B18}">
      <dgm:prSet/>
      <dgm:spPr/>
      <dgm:t>
        <a:bodyPr/>
        <a:lstStyle/>
        <a:p>
          <a:endParaRPr lang="en-US"/>
        </a:p>
      </dgm:t>
    </dgm:pt>
    <dgm:pt modelId="{042495B6-6E6F-41A7-BDDD-A9631D7E75DF}">
      <dgm:prSet/>
      <dgm:spPr/>
      <dgm:t>
        <a:bodyPr/>
        <a:lstStyle/>
        <a:p>
          <a:pPr rtl="0"/>
          <a:r>
            <a:rPr lang="en-US" dirty="0" smtClean="0">
              <a:solidFill>
                <a:schemeClr val="tx2"/>
              </a:solidFill>
              <a:ea typeface="ＭＳ Ｐゴシック" pitchFamily="34" charset="-128"/>
            </a:rPr>
            <a:t>Also</a:t>
          </a:r>
          <a:r>
            <a:rPr lang="en-US" baseline="0" dirty="0" smtClean="0">
              <a:solidFill>
                <a:schemeClr val="tx2"/>
              </a:solidFill>
              <a:ea typeface="ＭＳ Ｐゴシック" pitchFamily="34" charset="-128"/>
            </a:rPr>
            <a:t> provide an opportunity to mention something you forgot during the interview.</a:t>
          </a:r>
          <a:endParaRPr lang="en-US" dirty="0">
            <a:solidFill>
              <a:schemeClr val="tx2"/>
            </a:solidFill>
          </a:endParaRPr>
        </a:p>
      </dgm:t>
    </dgm:pt>
    <dgm:pt modelId="{BF570A08-0E2D-4D25-BB30-4365122DC8D2}" type="parTrans" cxnId="{342824EE-8321-4CA7-A1D7-67FBAC44F93D}">
      <dgm:prSet/>
      <dgm:spPr/>
    </dgm:pt>
    <dgm:pt modelId="{CA9387DF-5FEF-4AB5-982C-CC548FA75C11}" type="sibTrans" cxnId="{342824EE-8321-4CA7-A1D7-67FBAC44F93D}">
      <dgm:prSet/>
      <dgm:spPr/>
    </dgm:pt>
    <dgm:pt modelId="{0DB5C653-AD5E-4312-950D-B4CE37557E82}" type="pres">
      <dgm:prSet presAssocID="{653D94D9-1E4F-4405-9287-C6B0DC5C7C10}" presName="diagram" presStyleCnt="0">
        <dgm:presLayoutVars>
          <dgm:dir/>
          <dgm:animLvl val="lvl"/>
          <dgm:resizeHandles val="exact"/>
        </dgm:presLayoutVars>
      </dgm:prSet>
      <dgm:spPr/>
      <dgm:t>
        <a:bodyPr/>
        <a:lstStyle/>
        <a:p>
          <a:endParaRPr lang="en-US"/>
        </a:p>
      </dgm:t>
    </dgm:pt>
    <dgm:pt modelId="{449E0590-7E4A-441E-9C96-204D8B8F749E}" type="pres">
      <dgm:prSet presAssocID="{DCE7B0F0-1BBF-438A-A9CC-FCCEC56E16A5}" presName="compNode" presStyleCnt="0"/>
      <dgm:spPr/>
      <dgm:t>
        <a:bodyPr/>
        <a:lstStyle/>
        <a:p>
          <a:endParaRPr lang="en-US"/>
        </a:p>
      </dgm:t>
    </dgm:pt>
    <dgm:pt modelId="{5241E2D2-585F-4B51-A7AD-F6EB04E93257}" type="pres">
      <dgm:prSet presAssocID="{DCE7B0F0-1BBF-438A-A9CC-FCCEC56E16A5}" presName="childRect" presStyleLbl="bgAcc1" presStyleIdx="0" presStyleCnt="2">
        <dgm:presLayoutVars>
          <dgm:bulletEnabled val="1"/>
        </dgm:presLayoutVars>
      </dgm:prSet>
      <dgm:spPr/>
      <dgm:t>
        <a:bodyPr/>
        <a:lstStyle/>
        <a:p>
          <a:endParaRPr lang="en-US"/>
        </a:p>
      </dgm:t>
    </dgm:pt>
    <dgm:pt modelId="{6ECF0C96-0341-4BBA-A7D9-6EA7C45FE1CD}" type="pres">
      <dgm:prSet presAssocID="{DCE7B0F0-1BBF-438A-A9CC-FCCEC56E16A5}" presName="parentText" presStyleLbl="node1" presStyleIdx="0" presStyleCnt="0">
        <dgm:presLayoutVars>
          <dgm:chMax val="0"/>
          <dgm:bulletEnabled val="1"/>
        </dgm:presLayoutVars>
      </dgm:prSet>
      <dgm:spPr/>
      <dgm:t>
        <a:bodyPr/>
        <a:lstStyle/>
        <a:p>
          <a:endParaRPr lang="en-US"/>
        </a:p>
      </dgm:t>
    </dgm:pt>
    <dgm:pt modelId="{5D764B0D-B1EE-4323-91E8-F19B2A9DD9F1}" type="pres">
      <dgm:prSet presAssocID="{DCE7B0F0-1BBF-438A-A9CC-FCCEC56E16A5}" presName="parentRect" presStyleLbl="alignNode1" presStyleIdx="0" presStyleCnt="2"/>
      <dgm:spPr/>
      <dgm:t>
        <a:bodyPr/>
        <a:lstStyle/>
        <a:p>
          <a:endParaRPr lang="en-US"/>
        </a:p>
      </dgm:t>
    </dgm:pt>
    <dgm:pt modelId="{93C1BFD0-85FE-4EC7-9961-58B517DDFF2D}" type="pres">
      <dgm:prSet presAssocID="{DCE7B0F0-1BBF-438A-A9CC-FCCEC56E16A5}" presName="adorn" presStyleLbl="fgAccFollowNode1" presStyleIdx="0" presStyleCnt="2"/>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3EA6DBC-E504-4007-A830-DB7B26E8721F}" type="pres">
      <dgm:prSet presAssocID="{DB75CE96-0F5C-4972-9D5B-3DFD26188577}" presName="sibTrans" presStyleLbl="sibTrans2D1" presStyleIdx="0" presStyleCnt="0"/>
      <dgm:spPr/>
      <dgm:t>
        <a:bodyPr/>
        <a:lstStyle/>
        <a:p>
          <a:endParaRPr lang="en-US"/>
        </a:p>
      </dgm:t>
    </dgm:pt>
    <dgm:pt modelId="{AAED5240-6EC1-47BF-B6C5-AF4DBBEBFEE4}" type="pres">
      <dgm:prSet presAssocID="{A6EEB012-31AF-4EBA-AF69-2210145A8FBB}" presName="compNode" presStyleCnt="0"/>
      <dgm:spPr/>
      <dgm:t>
        <a:bodyPr/>
        <a:lstStyle/>
        <a:p>
          <a:endParaRPr lang="en-US"/>
        </a:p>
      </dgm:t>
    </dgm:pt>
    <dgm:pt modelId="{95189C36-DA27-4FA6-9F21-B5E81EBC9955}" type="pres">
      <dgm:prSet presAssocID="{A6EEB012-31AF-4EBA-AF69-2210145A8FBB}" presName="childRect" presStyleLbl="bgAcc1" presStyleIdx="1" presStyleCnt="2">
        <dgm:presLayoutVars>
          <dgm:bulletEnabled val="1"/>
        </dgm:presLayoutVars>
      </dgm:prSet>
      <dgm:spPr/>
      <dgm:t>
        <a:bodyPr/>
        <a:lstStyle/>
        <a:p>
          <a:endParaRPr lang="en-US"/>
        </a:p>
      </dgm:t>
    </dgm:pt>
    <dgm:pt modelId="{C69CC0BC-CE14-4823-ABF3-C0ADAF7BBD2D}" type="pres">
      <dgm:prSet presAssocID="{A6EEB012-31AF-4EBA-AF69-2210145A8FBB}" presName="parentText" presStyleLbl="node1" presStyleIdx="0" presStyleCnt="0">
        <dgm:presLayoutVars>
          <dgm:chMax val="0"/>
          <dgm:bulletEnabled val="1"/>
        </dgm:presLayoutVars>
      </dgm:prSet>
      <dgm:spPr/>
      <dgm:t>
        <a:bodyPr/>
        <a:lstStyle/>
        <a:p>
          <a:endParaRPr lang="en-US"/>
        </a:p>
      </dgm:t>
    </dgm:pt>
    <dgm:pt modelId="{30962F81-85E5-4174-9EC8-F95058A0FD60}" type="pres">
      <dgm:prSet presAssocID="{A6EEB012-31AF-4EBA-AF69-2210145A8FBB}" presName="parentRect" presStyleLbl="alignNode1" presStyleIdx="1" presStyleCnt="2"/>
      <dgm:spPr/>
      <dgm:t>
        <a:bodyPr/>
        <a:lstStyle/>
        <a:p>
          <a:endParaRPr lang="en-US"/>
        </a:p>
      </dgm:t>
    </dgm:pt>
    <dgm:pt modelId="{8C9240FE-8F10-4089-9EAA-8F919B2CA186}" type="pres">
      <dgm:prSet presAssocID="{A6EEB012-31AF-4EBA-AF69-2210145A8FBB}" presName="adorn" presStyleLbl="fgAccFollowNode1" presStyleIdx="1" presStyleCnt="2"/>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16000" r="-16000"/>
          </a:stretch>
        </a:blipFill>
      </dgm:spPr>
      <dgm:t>
        <a:bodyPr/>
        <a:lstStyle/>
        <a:p>
          <a:endParaRPr lang="en-US"/>
        </a:p>
      </dgm:t>
    </dgm:pt>
  </dgm:ptLst>
  <dgm:cxnLst>
    <dgm:cxn modelId="{D37D693A-6268-4A97-A292-F0A969DD333A}" srcId="{653D94D9-1E4F-4405-9287-C6B0DC5C7C10}" destId="{DCE7B0F0-1BBF-438A-A9CC-FCCEC56E16A5}" srcOrd="0" destOrd="0" parTransId="{B5BC89AE-EE9C-41F6-B02C-143A3E1DFE74}" sibTransId="{DB75CE96-0F5C-4972-9D5B-3DFD26188577}"/>
    <dgm:cxn modelId="{3FA86461-65DC-46F8-8A6E-6DB28663A208}" type="presOf" srcId="{DCE7B0F0-1BBF-438A-A9CC-FCCEC56E16A5}" destId="{5D764B0D-B1EE-4323-91E8-F19B2A9DD9F1}" srcOrd="1" destOrd="0" presId="urn:microsoft.com/office/officeart/2005/8/layout/bList2#1"/>
    <dgm:cxn modelId="{3B982701-4577-42B9-B5EE-A75250BD0347}" srcId="{A6EEB012-31AF-4EBA-AF69-2210145A8FBB}" destId="{F26369A1-BE57-4BFC-8C28-867A24E6531B}" srcOrd="0" destOrd="0" parTransId="{AD516B43-AFBA-43F5-A8CA-A82391A582C7}" sibTransId="{E9354BFB-9F14-4B23-BE5F-786BB538E8A9}"/>
    <dgm:cxn modelId="{342824EE-8321-4CA7-A1D7-67FBAC44F93D}" srcId="{DCE7B0F0-1BBF-438A-A9CC-FCCEC56E16A5}" destId="{042495B6-6E6F-41A7-BDDD-A9631D7E75DF}" srcOrd="1" destOrd="0" parTransId="{BF570A08-0E2D-4D25-BB30-4365122DC8D2}" sibTransId="{CA9387DF-5FEF-4AB5-982C-CC548FA75C11}"/>
    <dgm:cxn modelId="{859D1BB0-A233-41A0-8212-9CA0FEC05B18}" srcId="{A6EEB012-31AF-4EBA-AF69-2210145A8FBB}" destId="{9DCC570F-D552-4C72-9394-099371CB2F69}" srcOrd="1" destOrd="0" parTransId="{225BFE77-64C0-4C72-BC61-2F751BF92E21}" sibTransId="{724231D4-AF4A-4CC2-9288-F4EB937F1A7E}"/>
    <dgm:cxn modelId="{D990BD73-A721-48A9-B814-7BC6180ECEC2}" type="presOf" srcId="{DB75CE96-0F5C-4972-9D5B-3DFD26188577}" destId="{43EA6DBC-E504-4007-A830-DB7B26E8721F}" srcOrd="0" destOrd="0" presId="urn:microsoft.com/office/officeart/2005/8/layout/bList2#1"/>
    <dgm:cxn modelId="{251136BC-F4FC-450B-8B21-41EE6581D529}" type="presOf" srcId="{A6EEB012-31AF-4EBA-AF69-2210145A8FBB}" destId="{30962F81-85E5-4174-9EC8-F95058A0FD60}" srcOrd="1" destOrd="0" presId="urn:microsoft.com/office/officeart/2005/8/layout/bList2#1"/>
    <dgm:cxn modelId="{943A72CF-CC09-40F9-854A-323702AA00B1}" srcId="{653D94D9-1E4F-4405-9287-C6B0DC5C7C10}" destId="{A6EEB012-31AF-4EBA-AF69-2210145A8FBB}" srcOrd="1" destOrd="0" parTransId="{88B8F109-49A2-473F-99B0-2F722003D835}" sibTransId="{DA0E4DAB-2B9B-4E65-B58E-FD63D832DD18}"/>
    <dgm:cxn modelId="{B6EF7023-AEDE-437F-A7E5-A379F49CF6E2}" type="presOf" srcId="{042495B6-6E6F-41A7-BDDD-A9631D7E75DF}" destId="{5241E2D2-585F-4B51-A7AD-F6EB04E93257}" srcOrd="0" destOrd="1" presId="urn:microsoft.com/office/officeart/2005/8/layout/bList2#1"/>
    <dgm:cxn modelId="{C71EE1A6-2556-4ADD-9B53-5C8DA3197F97}" type="presOf" srcId="{653D94D9-1E4F-4405-9287-C6B0DC5C7C10}" destId="{0DB5C653-AD5E-4312-950D-B4CE37557E82}" srcOrd="0" destOrd="0" presId="urn:microsoft.com/office/officeart/2005/8/layout/bList2#1"/>
    <dgm:cxn modelId="{2FA548A6-AD1F-48FA-AE4C-1D59A5D2C204}" type="presOf" srcId="{9DCC570F-D552-4C72-9394-099371CB2F69}" destId="{95189C36-DA27-4FA6-9F21-B5E81EBC9955}" srcOrd="0" destOrd="1" presId="urn:microsoft.com/office/officeart/2005/8/layout/bList2#1"/>
    <dgm:cxn modelId="{E4998C8C-97F3-4C59-8E26-0848A81361E3}" type="presOf" srcId="{DCE7B0F0-1BBF-438A-A9CC-FCCEC56E16A5}" destId="{6ECF0C96-0341-4BBA-A7D9-6EA7C45FE1CD}" srcOrd="0" destOrd="0" presId="urn:microsoft.com/office/officeart/2005/8/layout/bList2#1"/>
    <dgm:cxn modelId="{9EC4870E-87CC-4804-9E0D-B044E6C1BB14}" type="presOf" srcId="{961C327C-C95B-442A-8655-9D9922979AA0}" destId="{5241E2D2-585F-4B51-A7AD-F6EB04E93257}" srcOrd="0" destOrd="0" presId="urn:microsoft.com/office/officeart/2005/8/layout/bList2#1"/>
    <dgm:cxn modelId="{C2E06A2D-E7ED-4663-9E54-82C74AB869F2}" srcId="{DCE7B0F0-1BBF-438A-A9CC-FCCEC56E16A5}" destId="{961C327C-C95B-442A-8655-9D9922979AA0}" srcOrd="0" destOrd="0" parTransId="{E3C5560C-EC58-49A4-9D85-9A12C259EEC5}" sibTransId="{AF4A8312-41EB-43F0-81B7-E682161ACE37}"/>
    <dgm:cxn modelId="{2715DADD-1AA8-4F15-B8B3-706077216B2D}" type="presOf" srcId="{A6EEB012-31AF-4EBA-AF69-2210145A8FBB}" destId="{C69CC0BC-CE14-4823-ABF3-C0ADAF7BBD2D}" srcOrd="0" destOrd="0" presId="urn:microsoft.com/office/officeart/2005/8/layout/bList2#1"/>
    <dgm:cxn modelId="{EA870F8D-BF00-4A91-9270-89D00AF8A3EF}" type="presOf" srcId="{F26369A1-BE57-4BFC-8C28-867A24E6531B}" destId="{95189C36-DA27-4FA6-9F21-B5E81EBC9955}" srcOrd="0" destOrd="0" presId="urn:microsoft.com/office/officeart/2005/8/layout/bList2#1"/>
    <dgm:cxn modelId="{431900F0-0D15-40B9-AC27-D7DF44217BCD}" type="presParOf" srcId="{0DB5C653-AD5E-4312-950D-B4CE37557E82}" destId="{449E0590-7E4A-441E-9C96-204D8B8F749E}" srcOrd="0" destOrd="0" presId="urn:microsoft.com/office/officeart/2005/8/layout/bList2#1"/>
    <dgm:cxn modelId="{4D2A6FA7-B58A-43B8-8FF5-D73DA3606E05}" type="presParOf" srcId="{449E0590-7E4A-441E-9C96-204D8B8F749E}" destId="{5241E2D2-585F-4B51-A7AD-F6EB04E93257}" srcOrd="0" destOrd="0" presId="urn:microsoft.com/office/officeart/2005/8/layout/bList2#1"/>
    <dgm:cxn modelId="{96B38310-4CBD-4AFA-909E-773AA95402B4}" type="presParOf" srcId="{449E0590-7E4A-441E-9C96-204D8B8F749E}" destId="{6ECF0C96-0341-4BBA-A7D9-6EA7C45FE1CD}" srcOrd="1" destOrd="0" presId="urn:microsoft.com/office/officeart/2005/8/layout/bList2#1"/>
    <dgm:cxn modelId="{A2EA6F1A-517B-4D5D-898E-45528738A612}" type="presParOf" srcId="{449E0590-7E4A-441E-9C96-204D8B8F749E}" destId="{5D764B0D-B1EE-4323-91E8-F19B2A9DD9F1}" srcOrd="2" destOrd="0" presId="urn:microsoft.com/office/officeart/2005/8/layout/bList2#1"/>
    <dgm:cxn modelId="{A8AADCA0-415B-4697-B8AB-BDAF357F915C}" type="presParOf" srcId="{449E0590-7E4A-441E-9C96-204D8B8F749E}" destId="{93C1BFD0-85FE-4EC7-9961-58B517DDFF2D}" srcOrd="3" destOrd="0" presId="urn:microsoft.com/office/officeart/2005/8/layout/bList2#1"/>
    <dgm:cxn modelId="{23872DFF-AA9F-468E-A31C-0616283C4075}" type="presParOf" srcId="{0DB5C653-AD5E-4312-950D-B4CE37557E82}" destId="{43EA6DBC-E504-4007-A830-DB7B26E8721F}" srcOrd="1" destOrd="0" presId="urn:microsoft.com/office/officeart/2005/8/layout/bList2#1"/>
    <dgm:cxn modelId="{7CE1CA2F-F489-4827-B4F2-45A06AB808E2}" type="presParOf" srcId="{0DB5C653-AD5E-4312-950D-B4CE37557E82}" destId="{AAED5240-6EC1-47BF-B6C5-AF4DBBEBFEE4}" srcOrd="2" destOrd="0" presId="urn:microsoft.com/office/officeart/2005/8/layout/bList2#1"/>
    <dgm:cxn modelId="{BE1F16CD-98B6-4580-9F06-975FA9A2FA1E}" type="presParOf" srcId="{AAED5240-6EC1-47BF-B6C5-AF4DBBEBFEE4}" destId="{95189C36-DA27-4FA6-9F21-B5E81EBC9955}" srcOrd="0" destOrd="0" presId="urn:microsoft.com/office/officeart/2005/8/layout/bList2#1"/>
    <dgm:cxn modelId="{FCC5D63F-F241-442F-8F12-B7BC586783CE}" type="presParOf" srcId="{AAED5240-6EC1-47BF-B6C5-AF4DBBEBFEE4}" destId="{C69CC0BC-CE14-4823-ABF3-C0ADAF7BBD2D}" srcOrd="1" destOrd="0" presId="urn:microsoft.com/office/officeart/2005/8/layout/bList2#1"/>
    <dgm:cxn modelId="{7FFFBD97-EB6D-43F0-8BF2-8A57F346F4B6}" type="presParOf" srcId="{AAED5240-6EC1-47BF-B6C5-AF4DBBEBFEE4}" destId="{30962F81-85E5-4174-9EC8-F95058A0FD60}" srcOrd="2" destOrd="0" presId="urn:microsoft.com/office/officeart/2005/8/layout/bList2#1"/>
    <dgm:cxn modelId="{538FE54D-1D6D-4747-9DDD-DAA852E8CF06}" type="presParOf" srcId="{AAED5240-6EC1-47BF-B6C5-AF4DBBEBFEE4}" destId="{8C9240FE-8F10-4089-9EAA-8F919B2CA186}"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A603A0-1E46-4436-953A-4C296E6E17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31D884-FB23-44D3-B333-B852D675FD27}">
      <dgm:prSet phldrT="[Text]"/>
      <dgm:spPr>
        <a:solidFill>
          <a:srgbClr val="C00000"/>
        </a:solidFill>
      </dgm:spPr>
      <dgm:t>
        <a:bodyPr/>
        <a:lstStyle/>
        <a:p>
          <a:r>
            <a:rPr lang="en-US" dirty="0" smtClean="0"/>
            <a:t>Resources to help you …</a:t>
          </a:r>
          <a:endParaRPr lang="en-US" dirty="0"/>
        </a:p>
      </dgm:t>
    </dgm:pt>
    <dgm:pt modelId="{5BECDE44-26D1-42EE-A3D1-40304B35DB31}" type="parTrans" cxnId="{A3F62994-FA3F-4E55-B7C3-AD30E1734C96}">
      <dgm:prSet/>
      <dgm:spPr/>
      <dgm:t>
        <a:bodyPr/>
        <a:lstStyle/>
        <a:p>
          <a:endParaRPr lang="en-US"/>
        </a:p>
      </dgm:t>
    </dgm:pt>
    <dgm:pt modelId="{AA6DA85D-E2D3-4511-8B64-84BFDDE4918D}" type="sibTrans" cxnId="{A3F62994-FA3F-4E55-B7C3-AD30E1734C96}">
      <dgm:prSet/>
      <dgm:spPr/>
      <dgm:t>
        <a:bodyPr/>
        <a:lstStyle/>
        <a:p>
          <a:endParaRPr lang="en-US"/>
        </a:p>
      </dgm:t>
    </dgm:pt>
    <dgm:pt modelId="{518041BE-AFB9-4E92-A040-B306BA0F5FCA}" type="pres">
      <dgm:prSet presAssocID="{89A603A0-1E46-4436-953A-4C296E6E17EF}" presName="linear" presStyleCnt="0">
        <dgm:presLayoutVars>
          <dgm:animLvl val="lvl"/>
          <dgm:resizeHandles val="exact"/>
        </dgm:presLayoutVars>
      </dgm:prSet>
      <dgm:spPr/>
      <dgm:t>
        <a:bodyPr/>
        <a:lstStyle/>
        <a:p>
          <a:endParaRPr lang="en-US"/>
        </a:p>
      </dgm:t>
    </dgm:pt>
    <dgm:pt modelId="{E947C5DC-D3AD-4521-9572-E87442CFF39F}" type="pres">
      <dgm:prSet presAssocID="{9F31D884-FB23-44D3-B333-B852D675FD27}" presName="parentText" presStyleLbl="node1" presStyleIdx="0" presStyleCnt="1">
        <dgm:presLayoutVars>
          <dgm:chMax val="0"/>
          <dgm:bulletEnabled val="1"/>
        </dgm:presLayoutVars>
      </dgm:prSet>
      <dgm:spPr/>
      <dgm:t>
        <a:bodyPr/>
        <a:lstStyle/>
        <a:p>
          <a:endParaRPr lang="en-US"/>
        </a:p>
      </dgm:t>
    </dgm:pt>
  </dgm:ptLst>
  <dgm:cxnLst>
    <dgm:cxn modelId="{E9947D46-1F32-49BB-9238-113526255601}" type="presOf" srcId="{9F31D884-FB23-44D3-B333-B852D675FD27}" destId="{E947C5DC-D3AD-4521-9572-E87442CFF39F}" srcOrd="0" destOrd="0" presId="urn:microsoft.com/office/officeart/2005/8/layout/vList2"/>
    <dgm:cxn modelId="{9EAC7FFA-EA55-468A-A042-3E6255283B40}" type="presOf" srcId="{89A603A0-1E46-4436-953A-4C296E6E17EF}" destId="{518041BE-AFB9-4E92-A040-B306BA0F5FCA}" srcOrd="0" destOrd="0" presId="urn:microsoft.com/office/officeart/2005/8/layout/vList2"/>
    <dgm:cxn modelId="{A3F62994-FA3F-4E55-B7C3-AD30E1734C96}" srcId="{89A603A0-1E46-4436-953A-4C296E6E17EF}" destId="{9F31D884-FB23-44D3-B333-B852D675FD27}" srcOrd="0" destOrd="0" parTransId="{5BECDE44-26D1-42EE-A3D1-40304B35DB31}" sibTransId="{AA6DA85D-E2D3-4511-8B64-84BFDDE4918D}"/>
    <dgm:cxn modelId="{B1A02F35-7E3B-45B5-8210-AECDB80EB418}" type="presParOf" srcId="{518041BE-AFB9-4E92-A040-B306BA0F5FCA}" destId="{E947C5DC-D3AD-4521-9572-E87442CFF39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D3606-11BB-4086-BE5C-5C80BDD3D500}"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03BA0B9B-BB8A-4978-8E23-3F54BA4879DE}">
      <dgm:prSet phldrT="[Text]"/>
      <dgm:spPr>
        <a:solidFill>
          <a:schemeClr val="tx2">
            <a:lumMod val="75000"/>
            <a:lumOff val="25000"/>
          </a:schemeClr>
        </a:solidFill>
      </dgm:spPr>
      <dgm:t>
        <a:bodyPr/>
        <a:lstStyle/>
        <a:p>
          <a:r>
            <a:rPr lang="en-US" dirty="0" smtClean="0"/>
            <a:t>Interview Techniques</a:t>
          </a:r>
          <a:endParaRPr lang="en-US" dirty="0"/>
        </a:p>
      </dgm:t>
    </dgm:pt>
    <dgm:pt modelId="{B3DAB7E4-8096-45BF-BDA6-5DD62266DE13}" type="parTrans" cxnId="{74E8441A-18F9-432B-9D15-B9885AE4A9B3}">
      <dgm:prSet/>
      <dgm:spPr/>
    </dgm:pt>
    <dgm:pt modelId="{4DDA3AF0-DE22-419C-A158-3F234838AFEC}" type="sibTrans" cxnId="{74E8441A-18F9-432B-9D15-B9885AE4A9B3}">
      <dgm:prSet/>
      <dgm:spPr/>
    </dgm:pt>
    <dgm:pt modelId="{3E7782CA-3529-49D3-BD33-EC038A5A9EB1}">
      <dgm:prSet phldrT="[Text]"/>
      <dgm:spPr>
        <a:solidFill>
          <a:schemeClr val="tx2">
            <a:lumMod val="75000"/>
            <a:lumOff val="25000"/>
          </a:schemeClr>
        </a:solidFill>
      </dgm:spPr>
      <dgm:t>
        <a:bodyPr/>
        <a:lstStyle/>
        <a:p>
          <a:r>
            <a:rPr lang="en-US" dirty="0" smtClean="0"/>
            <a:t>Resumes</a:t>
          </a:r>
          <a:endParaRPr lang="en-US" dirty="0"/>
        </a:p>
      </dgm:t>
    </dgm:pt>
    <dgm:pt modelId="{B2C79BDC-5A80-44FD-89A1-D5B5846287E4}" type="parTrans" cxnId="{79D6F1B2-7B0D-4C87-8CA5-3FBAE3DEB11D}">
      <dgm:prSet/>
      <dgm:spPr/>
    </dgm:pt>
    <dgm:pt modelId="{4F7DBB20-AB90-4AC3-86AA-C57741B0D8E1}" type="sibTrans" cxnId="{79D6F1B2-7B0D-4C87-8CA5-3FBAE3DEB11D}">
      <dgm:prSet/>
      <dgm:spPr/>
    </dgm:pt>
    <dgm:pt modelId="{43F90510-36E4-4E8D-B62A-DC6890D0FB37}">
      <dgm:prSet phldrT="[Text]"/>
      <dgm:spPr>
        <a:solidFill>
          <a:schemeClr val="tx2">
            <a:lumMod val="75000"/>
            <a:lumOff val="25000"/>
          </a:schemeClr>
        </a:solidFill>
      </dgm:spPr>
      <dgm:t>
        <a:bodyPr/>
        <a:lstStyle/>
        <a:p>
          <a:r>
            <a:rPr lang="en-US" dirty="0" smtClean="0"/>
            <a:t>Resources</a:t>
          </a:r>
          <a:endParaRPr lang="en-US" dirty="0"/>
        </a:p>
      </dgm:t>
    </dgm:pt>
    <dgm:pt modelId="{0CC67AB4-7503-4469-8030-14C82671629E}" type="parTrans" cxnId="{682BDE6B-2D91-4869-A5E3-1D5BDDC2DE9D}">
      <dgm:prSet/>
      <dgm:spPr/>
    </dgm:pt>
    <dgm:pt modelId="{48D661CC-3735-403B-9D63-A3CD397839CB}" type="sibTrans" cxnId="{682BDE6B-2D91-4869-A5E3-1D5BDDC2DE9D}">
      <dgm:prSet/>
      <dgm:spPr/>
    </dgm:pt>
    <dgm:pt modelId="{AE1E0C72-22CC-4AFE-A1A0-DBA219BE9F6E}">
      <dgm:prSet phldrT="[Text]"/>
      <dgm:spPr>
        <a:solidFill>
          <a:schemeClr val="tx2">
            <a:lumMod val="75000"/>
            <a:lumOff val="25000"/>
          </a:schemeClr>
        </a:solidFill>
      </dgm:spPr>
      <dgm:t>
        <a:bodyPr/>
        <a:lstStyle/>
        <a:p>
          <a:r>
            <a:rPr lang="en-US" smtClean="0"/>
            <a:t>Job </a:t>
          </a:r>
          <a:r>
            <a:rPr lang="en-US" dirty="0" smtClean="0"/>
            <a:t>Search Strategies</a:t>
          </a:r>
          <a:endParaRPr lang="en-US" dirty="0"/>
        </a:p>
      </dgm:t>
    </dgm:pt>
    <dgm:pt modelId="{662959B6-F6BA-48BA-A3F0-CA3B96B3002B}" type="parTrans" cxnId="{25A471BF-DFAB-4B55-8531-AA1D278B986A}">
      <dgm:prSet/>
      <dgm:spPr/>
    </dgm:pt>
    <dgm:pt modelId="{BF665143-1D01-40A0-9A6F-7AEA1E79CEF8}" type="sibTrans" cxnId="{25A471BF-DFAB-4B55-8531-AA1D278B986A}">
      <dgm:prSet/>
      <dgm:spPr/>
    </dgm:pt>
    <dgm:pt modelId="{69B973E2-61EB-45EB-9609-DF7BE762C444}" type="pres">
      <dgm:prSet presAssocID="{C2FD3606-11BB-4086-BE5C-5C80BDD3D500}" presName="linear" presStyleCnt="0">
        <dgm:presLayoutVars>
          <dgm:dir/>
          <dgm:animLvl val="lvl"/>
          <dgm:resizeHandles val="exact"/>
        </dgm:presLayoutVars>
      </dgm:prSet>
      <dgm:spPr/>
      <dgm:t>
        <a:bodyPr/>
        <a:lstStyle/>
        <a:p>
          <a:endParaRPr lang="en-US"/>
        </a:p>
      </dgm:t>
    </dgm:pt>
    <dgm:pt modelId="{B1F1A5A2-EC29-4AC0-A7C0-05ABABF95C82}" type="pres">
      <dgm:prSet presAssocID="{3E7782CA-3529-49D3-BD33-EC038A5A9EB1}" presName="parentLin" presStyleCnt="0"/>
      <dgm:spPr/>
    </dgm:pt>
    <dgm:pt modelId="{860997BB-9921-4AA4-8918-6003BFE590FE}" type="pres">
      <dgm:prSet presAssocID="{3E7782CA-3529-49D3-BD33-EC038A5A9EB1}" presName="parentLeftMargin" presStyleLbl="node1" presStyleIdx="0" presStyleCnt="4"/>
      <dgm:spPr/>
      <dgm:t>
        <a:bodyPr/>
        <a:lstStyle/>
        <a:p>
          <a:endParaRPr lang="en-US"/>
        </a:p>
      </dgm:t>
    </dgm:pt>
    <dgm:pt modelId="{EA8EBDE8-2229-4DBD-85BF-2709901D008E}" type="pres">
      <dgm:prSet presAssocID="{3E7782CA-3529-49D3-BD33-EC038A5A9EB1}" presName="parentText" presStyleLbl="node1" presStyleIdx="0" presStyleCnt="4">
        <dgm:presLayoutVars>
          <dgm:chMax val="0"/>
          <dgm:bulletEnabled val="1"/>
        </dgm:presLayoutVars>
      </dgm:prSet>
      <dgm:spPr/>
      <dgm:t>
        <a:bodyPr/>
        <a:lstStyle/>
        <a:p>
          <a:endParaRPr lang="en-US"/>
        </a:p>
      </dgm:t>
    </dgm:pt>
    <dgm:pt modelId="{42867458-9017-41D5-A3D4-CCFEDEFFAE95}" type="pres">
      <dgm:prSet presAssocID="{3E7782CA-3529-49D3-BD33-EC038A5A9EB1}" presName="negativeSpace" presStyleCnt="0"/>
      <dgm:spPr/>
    </dgm:pt>
    <dgm:pt modelId="{5EF728B0-7BEA-4F8B-B3F1-38CB2BF8722D}" type="pres">
      <dgm:prSet presAssocID="{3E7782CA-3529-49D3-BD33-EC038A5A9EB1}" presName="childText" presStyleLbl="conFgAcc1" presStyleIdx="0" presStyleCnt="4">
        <dgm:presLayoutVars>
          <dgm:bulletEnabled val="1"/>
        </dgm:presLayoutVars>
      </dgm:prSet>
      <dgm:spPr/>
    </dgm:pt>
    <dgm:pt modelId="{42C22459-965D-47CA-B50A-3B0740C5C4D7}" type="pres">
      <dgm:prSet presAssocID="{4F7DBB20-AB90-4AC3-86AA-C57741B0D8E1}" presName="spaceBetweenRectangles" presStyleCnt="0"/>
      <dgm:spPr/>
    </dgm:pt>
    <dgm:pt modelId="{434E7545-1D34-46BA-B86D-FD3330EE7E84}" type="pres">
      <dgm:prSet presAssocID="{AE1E0C72-22CC-4AFE-A1A0-DBA219BE9F6E}" presName="parentLin" presStyleCnt="0"/>
      <dgm:spPr/>
    </dgm:pt>
    <dgm:pt modelId="{88CBAF63-DA4B-4E13-91EB-B9581D58CCB8}" type="pres">
      <dgm:prSet presAssocID="{AE1E0C72-22CC-4AFE-A1A0-DBA219BE9F6E}" presName="parentLeftMargin" presStyleLbl="node1" presStyleIdx="0" presStyleCnt="4"/>
      <dgm:spPr/>
      <dgm:t>
        <a:bodyPr/>
        <a:lstStyle/>
        <a:p>
          <a:endParaRPr lang="en-US"/>
        </a:p>
      </dgm:t>
    </dgm:pt>
    <dgm:pt modelId="{D3770CA6-7C08-4713-9C49-684FA6C5BD16}" type="pres">
      <dgm:prSet presAssocID="{AE1E0C72-22CC-4AFE-A1A0-DBA219BE9F6E}" presName="parentText" presStyleLbl="node1" presStyleIdx="1" presStyleCnt="4">
        <dgm:presLayoutVars>
          <dgm:chMax val="0"/>
          <dgm:bulletEnabled val="1"/>
        </dgm:presLayoutVars>
      </dgm:prSet>
      <dgm:spPr/>
      <dgm:t>
        <a:bodyPr/>
        <a:lstStyle/>
        <a:p>
          <a:endParaRPr lang="en-US"/>
        </a:p>
      </dgm:t>
    </dgm:pt>
    <dgm:pt modelId="{D76E5893-838D-4A04-B950-DF894DA46D16}" type="pres">
      <dgm:prSet presAssocID="{AE1E0C72-22CC-4AFE-A1A0-DBA219BE9F6E}" presName="negativeSpace" presStyleCnt="0"/>
      <dgm:spPr/>
    </dgm:pt>
    <dgm:pt modelId="{8C9F3561-D4B7-4695-BC28-1685C6428A44}" type="pres">
      <dgm:prSet presAssocID="{AE1E0C72-22CC-4AFE-A1A0-DBA219BE9F6E}" presName="childText" presStyleLbl="conFgAcc1" presStyleIdx="1" presStyleCnt="4">
        <dgm:presLayoutVars>
          <dgm:bulletEnabled val="1"/>
        </dgm:presLayoutVars>
      </dgm:prSet>
      <dgm:spPr/>
    </dgm:pt>
    <dgm:pt modelId="{2B372A70-22A1-43A9-BD5B-1F641112F069}" type="pres">
      <dgm:prSet presAssocID="{BF665143-1D01-40A0-9A6F-7AEA1E79CEF8}" presName="spaceBetweenRectangles" presStyleCnt="0"/>
      <dgm:spPr/>
    </dgm:pt>
    <dgm:pt modelId="{26AE13F6-BAE0-4F1F-BCDF-C64C2904F108}" type="pres">
      <dgm:prSet presAssocID="{03BA0B9B-BB8A-4978-8E23-3F54BA4879DE}" presName="parentLin" presStyleCnt="0"/>
      <dgm:spPr/>
    </dgm:pt>
    <dgm:pt modelId="{B97A4C3E-99E1-4B30-B00D-A74BE2E699F3}" type="pres">
      <dgm:prSet presAssocID="{03BA0B9B-BB8A-4978-8E23-3F54BA4879DE}" presName="parentLeftMargin" presStyleLbl="node1" presStyleIdx="1" presStyleCnt="4"/>
      <dgm:spPr/>
      <dgm:t>
        <a:bodyPr/>
        <a:lstStyle/>
        <a:p>
          <a:endParaRPr lang="en-US"/>
        </a:p>
      </dgm:t>
    </dgm:pt>
    <dgm:pt modelId="{79497E8A-35F0-4BA3-A417-1D6352C175F0}" type="pres">
      <dgm:prSet presAssocID="{03BA0B9B-BB8A-4978-8E23-3F54BA4879DE}" presName="parentText" presStyleLbl="node1" presStyleIdx="2" presStyleCnt="4">
        <dgm:presLayoutVars>
          <dgm:chMax val="0"/>
          <dgm:bulletEnabled val="1"/>
        </dgm:presLayoutVars>
      </dgm:prSet>
      <dgm:spPr/>
      <dgm:t>
        <a:bodyPr/>
        <a:lstStyle/>
        <a:p>
          <a:endParaRPr lang="en-US"/>
        </a:p>
      </dgm:t>
    </dgm:pt>
    <dgm:pt modelId="{BCD3D23C-6A2D-4E9E-A55B-AF2015A475D2}" type="pres">
      <dgm:prSet presAssocID="{03BA0B9B-BB8A-4978-8E23-3F54BA4879DE}" presName="negativeSpace" presStyleCnt="0"/>
      <dgm:spPr/>
    </dgm:pt>
    <dgm:pt modelId="{9D816870-A0C7-43B6-A876-35E818E943C1}" type="pres">
      <dgm:prSet presAssocID="{03BA0B9B-BB8A-4978-8E23-3F54BA4879DE}" presName="childText" presStyleLbl="conFgAcc1" presStyleIdx="2" presStyleCnt="4">
        <dgm:presLayoutVars>
          <dgm:bulletEnabled val="1"/>
        </dgm:presLayoutVars>
      </dgm:prSet>
      <dgm:spPr/>
    </dgm:pt>
    <dgm:pt modelId="{3DAB53E5-AF83-41B2-B314-6000A328BFF3}" type="pres">
      <dgm:prSet presAssocID="{4DDA3AF0-DE22-419C-A158-3F234838AFEC}" presName="spaceBetweenRectangles" presStyleCnt="0"/>
      <dgm:spPr/>
    </dgm:pt>
    <dgm:pt modelId="{A3B4B9C7-AD03-4BE8-BDAD-71126C6AF3F2}" type="pres">
      <dgm:prSet presAssocID="{43F90510-36E4-4E8D-B62A-DC6890D0FB37}" presName="parentLin" presStyleCnt="0"/>
      <dgm:spPr/>
    </dgm:pt>
    <dgm:pt modelId="{2F122F82-28E1-402E-93FA-0CAEE4D2AABF}" type="pres">
      <dgm:prSet presAssocID="{43F90510-36E4-4E8D-B62A-DC6890D0FB37}" presName="parentLeftMargin" presStyleLbl="node1" presStyleIdx="2" presStyleCnt="4"/>
      <dgm:spPr/>
      <dgm:t>
        <a:bodyPr/>
        <a:lstStyle/>
        <a:p>
          <a:endParaRPr lang="en-US"/>
        </a:p>
      </dgm:t>
    </dgm:pt>
    <dgm:pt modelId="{9F517D9C-A618-4D4A-B8EE-8981D07422EE}" type="pres">
      <dgm:prSet presAssocID="{43F90510-36E4-4E8D-B62A-DC6890D0FB37}" presName="parentText" presStyleLbl="node1" presStyleIdx="3" presStyleCnt="4">
        <dgm:presLayoutVars>
          <dgm:chMax val="0"/>
          <dgm:bulletEnabled val="1"/>
        </dgm:presLayoutVars>
      </dgm:prSet>
      <dgm:spPr/>
      <dgm:t>
        <a:bodyPr/>
        <a:lstStyle/>
        <a:p>
          <a:endParaRPr lang="en-US"/>
        </a:p>
      </dgm:t>
    </dgm:pt>
    <dgm:pt modelId="{8BF8376F-286A-48FA-BCD8-483A2202364D}" type="pres">
      <dgm:prSet presAssocID="{43F90510-36E4-4E8D-B62A-DC6890D0FB37}" presName="negativeSpace" presStyleCnt="0"/>
      <dgm:spPr/>
    </dgm:pt>
    <dgm:pt modelId="{ED287BC6-AAA4-44E6-B2B4-B725FE1BB480}" type="pres">
      <dgm:prSet presAssocID="{43F90510-36E4-4E8D-B62A-DC6890D0FB37}" presName="childText" presStyleLbl="conFgAcc1" presStyleIdx="3" presStyleCnt="4">
        <dgm:presLayoutVars>
          <dgm:bulletEnabled val="1"/>
        </dgm:presLayoutVars>
      </dgm:prSet>
      <dgm:spPr/>
    </dgm:pt>
  </dgm:ptLst>
  <dgm:cxnLst>
    <dgm:cxn modelId="{F1DE180F-E191-4EC8-ACA6-C9D961ACAB36}" type="presOf" srcId="{43F90510-36E4-4E8D-B62A-DC6890D0FB37}" destId="{2F122F82-28E1-402E-93FA-0CAEE4D2AABF}" srcOrd="0" destOrd="0" presId="urn:microsoft.com/office/officeart/2005/8/layout/list1"/>
    <dgm:cxn modelId="{604F981C-00A5-48E9-8E12-7A41F2073F71}" type="presOf" srcId="{AE1E0C72-22CC-4AFE-A1A0-DBA219BE9F6E}" destId="{88CBAF63-DA4B-4E13-91EB-B9581D58CCB8}" srcOrd="0" destOrd="0" presId="urn:microsoft.com/office/officeart/2005/8/layout/list1"/>
    <dgm:cxn modelId="{1CF511EA-1920-448D-BC4C-C3E8F88C7F5C}" type="presOf" srcId="{03BA0B9B-BB8A-4978-8E23-3F54BA4879DE}" destId="{B97A4C3E-99E1-4B30-B00D-A74BE2E699F3}" srcOrd="0" destOrd="0" presId="urn:microsoft.com/office/officeart/2005/8/layout/list1"/>
    <dgm:cxn modelId="{2B447D4B-B241-4363-AFE3-EAF8FDD81C35}" type="presOf" srcId="{43F90510-36E4-4E8D-B62A-DC6890D0FB37}" destId="{9F517D9C-A618-4D4A-B8EE-8981D07422EE}" srcOrd="1" destOrd="0" presId="urn:microsoft.com/office/officeart/2005/8/layout/list1"/>
    <dgm:cxn modelId="{E0981145-7CF6-48FD-BC3A-05829BE7F12D}" type="presOf" srcId="{C2FD3606-11BB-4086-BE5C-5C80BDD3D500}" destId="{69B973E2-61EB-45EB-9609-DF7BE762C444}" srcOrd="0" destOrd="0" presId="urn:microsoft.com/office/officeart/2005/8/layout/list1"/>
    <dgm:cxn modelId="{79D6F1B2-7B0D-4C87-8CA5-3FBAE3DEB11D}" srcId="{C2FD3606-11BB-4086-BE5C-5C80BDD3D500}" destId="{3E7782CA-3529-49D3-BD33-EC038A5A9EB1}" srcOrd="0" destOrd="0" parTransId="{B2C79BDC-5A80-44FD-89A1-D5B5846287E4}" sibTransId="{4F7DBB20-AB90-4AC3-86AA-C57741B0D8E1}"/>
    <dgm:cxn modelId="{4150493C-D01B-4359-8BEE-46CA3BF8D8F2}" type="presOf" srcId="{3E7782CA-3529-49D3-BD33-EC038A5A9EB1}" destId="{EA8EBDE8-2229-4DBD-85BF-2709901D008E}" srcOrd="1" destOrd="0" presId="urn:microsoft.com/office/officeart/2005/8/layout/list1"/>
    <dgm:cxn modelId="{74E8441A-18F9-432B-9D15-B9885AE4A9B3}" srcId="{C2FD3606-11BB-4086-BE5C-5C80BDD3D500}" destId="{03BA0B9B-BB8A-4978-8E23-3F54BA4879DE}" srcOrd="2" destOrd="0" parTransId="{B3DAB7E4-8096-45BF-BDA6-5DD62266DE13}" sibTransId="{4DDA3AF0-DE22-419C-A158-3F234838AFEC}"/>
    <dgm:cxn modelId="{400022D8-08DF-4DC0-8D7C-11BE96A00B4A}" type="presOf" srcId="{3E7782CA-3529-49D3-BD33-EC038A5A9EB1}" destId="{860997BB-9921-4AA4-8918-6003BFE590FE}" srcOrd="0" destOrd="0" presId="urn:microsoft.com/office/officeart/2005/8/layout/list1"/>
    <dgm:cxn modelId="{25A471BF-DFAB-4B55-8531-AA1D278B986A}" srcId="{C2FD3606-11BB-4086-BE5C-5C80BDD3D500}" destId="{AE1E0C72-22CC-4AFE-A1A0-DBA219BE9F6E}" srcOrd="1" destOrd="0" parTransId="{662959B6-F6BA-48BA-A3F0-CA3B96B3002B}" sibTransId="{BF665143-1D01-40A0-9A6F-7AEA1E79CEF8}"/>
    <dgm:cxn modelId="{F5B0D82A-F838-4671-91AB-09D42EF0D88D}" type="presOf" srcId="{AE1E0C72-22CC-4AFE-A1A0-DBA219BE9F6E}" destId="{D3770CA6-7C08-4713-9C49-684FA6C5BD16}" srcOrd="1" destOrd="0" presId="urn:microsoft.com/office/officeart/2005/8/layout/list1"/>
    <dgm:cxn modelId="{682BDE6B-2D91-4869-A5E3-1D5BDDC2DE9D}" srcId="{C2FD3606-11BB-4086-BE5C-5C80BDD3D500}" destId="{43F90510-36E4-4E8D-B62A-DC6890D0FB37}" srcOrd="3" destOrd="0" parTransId="{0CC67AB4-7503-4469-8030-14C82671629E}" sibTransId="{48D661CC-3735-403B-9D63-A3CD397839CB}"/>
    <dgm:cxn modelId="{B4D16445-1974-47AE-A180-85E8A0816946}" type="presOf" srcId="{03BA0B9B-BB8A-4978-8E23-3F54BA4879DE}" destId="{79497E8A-35F0-4BA3-A417-1D6352C175F0}" srcOrd="1" destOrd="0" presId="urn:microsoft.com/office/officeart/2005/8/layout/list1"/>
    <dgm:cxn modelId="{8D4EDA06-6356-442B-8396-BB6BA837E501}" type="presParOf" srcId="{69B973E2-61EB-45EB-9609-DF7BE762C444}" destId="{B1F1A5A2-EC29-4AC0-A7C0-05ABABF95C82}" srcOrd="0" destOrd="0" presId="urn:microsoft.com/office/officeart/2005/8/layout/list1"/>
    <dgm:cxn modelId="{61C4667F-5C3E-42E4-ADB2-9B89162CDD3F}" type="presParOf" srcId="{B1F1A5A2-EC29-4AC0-A7C0-05ABABF95C82}" destId="{860997BB-9921-4AA4-8918-6003BFE590FE}" srcOrd="0" destOrd="0" presId="urn:microsoft.com/office/officeart/2005/8/layout/list1"/>
    <dgm:cxn modelId="{CAFBF51E-16C3-45A4-BB78-CD6B568CB714}" type="presParOf" srcId="{B1F1A5A2-EC29-4AC0-A7C0-05ABABF95C82}" destId="{EA8EBDE8-2229-4DBD-85BF-2709901D008E}" srcOrd="1" destOrd="0" presId="urn:microsoft.com/office/officeart/2005/8/layout/list1"/>
    <dgm:cxn modelId="{AA7AC7FA-EB68-4A05-82D0-41A2D612E1DB}" type="presParOf" srcId="{69B973E2-61EB-45EB-9609-DF7BE762C444}" destId="{42867458-9017-41D5-A3D4-CCFEDEFFAE95}" srcOrd="1" destOrd="0" presId="urn:microsoft.com/office/officeart/2005/8/layout/list1"/>
    <dgm:cxn modelId="{B854D7A7-ED46-478D-AA41-F100B45D85B7}" type="presParOf" srcId="{69B973E2-61EB-45EB-9609-DF7BE762C444}" destId="{5EF728B0-7BEA-4F8B-B3F1-38CB2BF8722D}" srcOrd="2" destOrd="0" presId="urn:microsoft.com/office/officeart/2005/8/layout/list1"/>
    <dgm:cxn modelId="{672E382E-1010-4B94-9A4E-A2A2678A717F}" type="presParOf" srcId="{69B973E2-61EB-45EB-9609-DF7BE762C444}" destId="{42C22459-965D-47CA-B50A-3B0740C5C4D7}" srcOrd="3" destOrd="0" presId="urn:microsoft.com/office/officeart/2005/8/layout/list1"/>
    <dgm:cxn modelId="{187E77E7-25A5-406E-A6D9-112B924D491F}" type="presParOf" srcId="{69B973E2-61EB-45EB-9609-DF7BE762C444}" destId="{434E7545-1D34-46BA-B86D-FD3330EE7E84}" srcOrd="4" destOrd="0" presId="urn:microsoft.com/office/officeart/2005/8/layout/list1"/>
    <dgm:cxn modelId="{9AE323A4-C1DF-49BC-835F-78F5EC8DCE77}" type="presParOf" srcId="{434E7545-1D34-46BA-B86D-FD3330EE7E84}" destId="{88CBAF63-DA4B-4E13-91EB-B9581D58CCB8}" srcOrd="0" destOrd="0" presId="urn:microsoft.com/office/officeart/2005/8/layout/list1"/>
    <dgm:cxn modelId="{DCBD95DD-97F3-40E3-9F06-74C78C84DD3C}" type="presParOf" srcId="{434E7545-1D34-46BA-B86D-FD3330EE7E84}" destId="{D3770CA6-7C08-4713-9C49-684FA6C5BD16}" srcOrd="1" destOrd="0" presId="urn:microsoft.com/office/officeart/2005/8/layout/list1"/>
    <dgm:cxn modelId="{2F5E7BD6-E4B8-4E6E-9470-FCFA058DB40C}" type="presParOf" srcId="{69B973E2-61EB-45EB-9609-DF7BE762C444}" destId="{D76E5893-838D-4A04-B950-DF894DA46D16}" srcOrd="5" destOrd="0" presId="urn:microsoft.com/office/officeart/2005/8/layout/list1"/>
    <dgm:cxn modelId="{769F11AC-4506-4759-A060-975DFA9E2DA8}" type="presParOf" srcId="{69B973E2-61EB-45EB-9609-DF7BE762C444}" destId="{8C9F3561-D4B7-4695-BC28-1685C6428A44}" srcOrd="6" destOrd="0" presId="urn:microsoft.com/office/officeart/2005/8/layout/list1"/>
    <dgm:cxn modelId="{EFDE4CC8-5890-4C1E-852D-1B7B9EC45DA5}" type="presParOf" srcId="{69B973E2-61EB-45EB-9609-DF7BE762C444}" destId="{2B372A70-22A1-43A9-BD5B-1F641112F069}" srcOrd="7" destOrd="0" presId="urn:microsoft.com/office/officeart/2005/8/layout/list1"/>
    <dgm:cxn modelId="{D6D2B1D3-417D-40DF-8AE4-C0C27C67B040}" type="presParOf" srcId="{69B973E2-61EB-45EB-9609-DF7BE762C444}" destId="{26AE13F6-BAE0-4F1F-BCDF-C64C2904F108}" srcOrd="8" destOrd="0" presId="urn:microsoft.com/office/officeart/2005/8/layout/list1"/>
    <dgm:cxn modelId="{1546101A-56CB-41F8-B916-E5AA0F2A6997}" type="presParOf" srcId="{26AE13F6-BAE0-4F1F-BCDF-C64C2904F108}" destId="{B97A4C3E-99E1-4B30-B00D-A74BE2E699F3}" srcOrd="0" destOrd="0" presId="urn:microsoft.com/office/officeart/2005/8/layout/list1"/>
    <dgm:cxn modelId="{DEA8D6B7-CF52-41C2-8428-BBC5B150BE9A}" type="presParOf" srcId="{26AE13F6-BAE0-4F1F-BCDF-C64C2904F108}" destId="{79497E8A-35F0-4BA3-A417-1D6352C175F0}" srcOrd="1" destOrd="0" presId="urn:microsoft.com/office/officeart/2005/8/layout/list1"/>
    <dgm:cxn modelId="{93592EB7-B7E1-49CB-A2B6-E5BA98A289C3}" type="presParOf" srcId="{69B973E2-61EB-45EB-9609-DF7BE762C444}" destId="{BCD3D23C-6A2D-4E9E-A55B-AF2015A475D2}" srcOrd="9" destOrd="0" presId="urn:microsoft.com/office/officeart/2005/8/layout/list1"/>
    <dgm:cxn modelId="{E4A36AF8-A7CD-4D9C-BF64-5D06253BA8F0}" type="presParOf" srcId="{69B973E2-61EB-45EB-9609-DF7BE762C444}" destId="{9D816870-A0C7-43B6-A876-35E818E943C1}" srcOrd="10" destOrd="0" presId="urn:microsoft.com/office/officeart/2005/8/layout/list1"/>
    <dgm:cxn modelId="{F8696522-1763-44A7-8DC1-F9CB6C5CA40F}" type="presParOf" srcId="{69B973E2-61EB-45EB-9609-DF7BE762C444}" destId="{3DAB53E5-AF83-41B2-B314-6000A328BFF3}" srcOrd="11" destOrd="0" presId="urn:microsoft.com/office/officeart/2005/8/layout/list1"/>
    <dgm:cxn modelId="{3238F0CB-494F-4861-B1EC-F1283DB14FF1}" type="presParOf" srcId="{69B973E2-61EB-45EB-9609-DF7BE762C444}" destId="{A3B4B9C7-AD03-4BE8-BDAD-71126C6AF3F2}" srcOrd="12" destOrd="0" presId="urn:microsoft.com/office/officeart/2005/8/layout/list1"/>
    <dgm:cxn modelId="{8044C3BD-A756-4933-A297-3EF6D71C7B41}" type="presParOf" srcId="{A3B4B9C7-AD03-4BE8-BDAD-71126C6AF3F2}" destId="{2F122F82-28E1-402E-93FA-0CAEE4D2AABF}" srcOrd="0" destOrd="0" presId="urn:microsoft.com/office/officeart/2005/8/layout/list1"/>
    <dgm:cxn modelId="{38C28303-1A71-4F5B-A0A5-9FA4816AA5BC}" type="presParOf" srcId="{A3B4B9C7-AD03-4BE8-BDAD-71126C6AF3F2}" destId="{9F517D9C-A618-4D4A-B8EE-8981D07422EE}" srcOrd="1" destOrd="0" presId="urn:microsoft.com/office/officeart/2005/8/layout/list1"/>
    <dgm:cxn modelId="{E7D45054-009F-4C51-9BB4-EE17100E1C1C}" type="presParOf" srcId="{69B973E2-61EB-45EB-9609-DF7BE762C444}" destId="{8BF8376F-286A-48FA-BCD8-483A2202364D}" srcOrd="13" destOrd="0" presId="urn:microsoft.com/office/officeart/2005/8/layout/list1"/>
    <dgm:cxn modelId="{CB8D99C8-1CFB-4F17-AE5F-DCBB4212D5D5}" type="presParOf" srcId="{69B973E2-61EB-45EB-9609-DF7BE762C444}" destId="{ED287BC6-AAA4-44E6-B2B4-B725FE1BB480}"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C61C9-A26D-41D3-A625-22BB7BE4A9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DAE39F-2268-4906-B481-1A0BAF36327D}">
      <dgm:prSet phldrT="[Text]"/>
      <dgm:spPr/>
      <dgm:t>
        <a:bodyPr/>
        <a:lstStyle/>
        <a:p>
          <a:r>
            <a:rPr lang="en-US" dirty="0" smtClean="0">
              <a:solidFill>
                <a:schemeClr val="tx2"/>
              </a:solidFill>
            </a:rPr>
            <a:t>It is estimated that only 15-20% of all jobs are ever advertised, meaning 80-85% of jobs are filled by companies who never advertised the position. Instead these positions are filled by referral, the "who do you know" method of recruitment. So while keeping an eye advertised positions is important, the percentages are in your favor if you investigate the hidden job market. </a:t>
          </a:r>
          <a:endParaRPr lang="en-US" dirty="0">
            <a:solidFill>
              <a:schemeClr val="tx2"/>
            </a:solidFill>
            <a:latin typeface="Britannic Bold" pitchFamily="34" charset="0"/>
          </a:endParaRPr>
        </a:p>
      </dgm:t>
    </dgm:pt>
    <dgm:pt modelId="{5FCC02F4-D816-47ED-961E-7E28EAC3DE90}" type="parTrans" cxnId="{E73FF8EA-6D5C-40F9-AF71-49AFFF6A15E5}">
      <dgm:prSet/>
      <dgm:spPr/>
      <dgm:t>
        <a:bodyPr/>
        <a:lstStyle/>
        <a:p>
          <a:endParaRPr lang="en-US"/>
        </a:p>
      </dgm:t>
    </dgm:pt>
    <dgm:pt modelId="{BC8789D1-A5A9-4544-A254-231EEFDFFC84}" type="sibTrans" cxnId="{E73FF8EA-6D5C-40F9-AF71-49AFFF6A15E5}">
      <dgm:prSet/>
      <dgm:spPr/>
      <dgm:t>
        <a:bodyPr/>
        <a:lstStyle/>
        <a:p>
          <a:endParaRPr lang="en-US"/>
        </a:p>
      </dgm:t>
    </dgm:pt>
    <dgm:pt modelId="{9CA3D497-38D9-4EB2-A4F3-7CE84FE0F64A}">
      <dgm:prSet phldrT="[Text]"/>
      <dgm:spPr/>
      <dgm:t>
        <a:bodyPr/>
        <a:lstStyle/>
        <a:p>
          <a:r>
            <a:rPr lang="en-US" dirty="0" smtClean="0">
              <a:latin typeface="Britannic Bold" pitchFamily="34" charset="0"/>
            </a:rPr>
            <a:t>What </a:t>
          </a:r>
          <a:r>
            <a:rPr lang="en-US" dirty="0" smtClean="0">
              <a:solidFill>
                <a:schemeClr val="bg1"/>
              </a:solidFill>
              <a:latin typeface="Britannic Bold" pitchFamily="34" charset="0"/>
            </a:rPr>
            <a:t>is </a:t>
          </a:r>
          <a:r>
            <a:rPr lang="en-US" dirty="0" smtClean="0">
              <a:solidFill>
                <a:schemeClr val="bg1"/>
              </a:solidFill>
              <a:latin typeface="Britannic Bold" pitchFamily="34" charset="0"/>
              <a:hlinkClick xmlns:r="http://schemas.openxmlformats.org/officeDocument/2006/relationships" r:id="rId1"/>
            </a:rPr>
            <a:t>“</a:t>
          </a:r>
          <a:r>
            <a:rPr lang="en-US" i="1" dirty="0" smtClean="0">
              <a:solidFill>
                <a:schemeClr val="bg1"/>
              </a:solidFill>
              <a:hlinkClick xmlns:r="http://schemas.openxmlformats.org/officeDocument/2006/relationships" r:id="rId1"/>
            </a:rPr>
            <a:t>The Hidden Job Market?”</a:t>
          </a:r>
          <a:endParaRPr lang="en-US" dirty="0">
            <a:solidFill>
              <a:schemeClr val="bg1"/>
            </a:solidFill>
            <a:latin typeface="Britannic Bold" pitchFamily="34" charset="0"/>
          </a:endParaRPr>
        </a:p>
      </dgm:t>
    </dgm:pt>
    <dgm:pt modelId="{F5ED40E9-E1E7-4F5D-A668-85F304DB3AD8}" type="sibTrans" cxnId="{58BCA5FF-98C7-4950-BD44-A3AF7877160D}">
      <dgm:prSet/>
      <dgm:spPr/>
      <dgm:t>
        <a:bodyPr/>
        <a:lstStyle/>
        <a:p>
          <a:endParaRPr lang="en-US"/>
        </a:p>
      </dgm:t>
    </dgm:pt>
    <dgm:pt modelId="{0255037D-2177-4A96-8F6B-93A9DE2B1A43}" type="parTrans" cxnId="{58BCA5FF-98C7-4950-BD44-A3AF7877160D}">
      <dgm:prSet/>
      <dgm:spPr/>
      <dgm:t>
        <a:bodyPr/>
        <a:lstStyle/>
        <a:p>
          <a:endParaRPr lang="en-US"/>
        </a:p>
      </dgm:t>
    </dgm:pt>
    <dgm:pt modelId="{C1B1F0FC-35E3-4E52-B17A-0B9B3E7831B2}" type="pres">
      <dgm:prSet presAssocID="{05DC61C9-A26D-41D3-A625-22BB7BE4A924}" presName="linear" presStyleCnt="0">
        <dgm:presLayoutVars>
          <dgm:animLvl val="lvl"/>
          <dgm:resizeHandles val="exact"/>
        </dgm:presLayoutVars>
      </dgm:prSet>
      <dgm:spPr/>
      <dgm:t>
        <a:bodyPr/>
        <a:lstStyle/>
        <a:p>
          <a:endParaRPr lang="en-US"/>
        </a:p>
      </dgm:t>
    </dgm:pt>
    <dgm:pt modelId="{4F45A1AE-75B2-4EA2-8EAF-CF88CD5ED417}" type="pres">
      <dgm:prSet presAssocID="{9CA3D497-38D9-4EB2-A4F3-7CE84FE0F64A}" presName="parentText" presStyleLbl="node1" presStyleIdx="0" presStyleCnt="1" custLinFactNeighborX="-19545">
        <dgm:presLayoutVars>
          <dgm:chMax val="0"/>
          <dgm:bulletEnabled val="1"/>
        </dgm:presLayoutVars>
      </dgm:prSet>
      <dgm:spPr/>
      <dgm:t>
        <a:bodyPr/>
        <a:lstStyle/>
        <a:p>
          <a:endParaRPr lang="en-US"/>
        </a:p>
      </dgm:t>
    </dgm:pt>
    <dgm:pt modelId="{1DB27694-246B-4E2A-9CF8-A5CD4B745115}" type="pres">
      <dgm:prSet presAssocID="{9CA3D497-38D9-4EB2-A4F3-7CE84FE0F64A}" presName="childText" presStyleLbl="revTx" presStyleIdx="0" presStyleCnt="1">
        <dgm:presLayoutVars>
          <dgm:bulletEnabled val="1"/>
        </dgm:presLayoutVars>
      </dgm:prSet>
      <dgm:spPr/>
      <dgm:t>
        <a:bodyPr/>
        <a:lstStyle/>
        <a:p>
          <a:endParaRPr lang="en-US"/>
        </a:p>
      </dgm:t>
    </dgm:pt>
  </dgm:ptLst>
  <dgm:cxnLst>
    <dgm:cxn modelId="{58BCA5FF-98C7-4950-BD44-A3AF7877160D}" srcId="{05DC61C9-A26D-41D3-A625-22BB7BE4A924}" destId="{9CA3D497-38D9-4EB2-A4F3-7CE84FE0F64A}" srcOrd="0" destOrd="0" parTransId="{0255037D-2177-4A96-8F6B-93A9DE2B1A43}" sibTransId="{F5ED40E9-E1E7-4F5D-A668-85F304DB3AD8}"/>
    <dgm:cxn modelId="{E73FF8EA-6D5C-40F9-AF71-49AFFF6A15E5}" srcId="{9CA3D497-38D9-4EB2-A4F3-7CE84FE0F64A}" destId="{88DAE39F-2268-4906-B481-1A0BAF36327D}" srcOrd="0" destOrd="0" parTransId="{5FCC02F4-D816-47ED-961E-7E28EAC3DE90}" sibTransId="{BC8789D1-A5A9-4544-A254-231EEFDFFC84}"/>
    <dgm:cxn modelId="{7288BA68-7F58-415B-BE34-76AAE820230B}" type="presOf" srcId="{05DC61C9-A26D-41D3-A625-22BB7BE4A924}" destId="{C1B1F0FC-35E3-4E52-B17A-0B9B3E7831B2}" srcOrd="0" destOrd="0" presId="urn:microsoft.com/office/officeart/2005/8/layout/vList2"/>
    <dgm:cxn modelId="{4C464571-E97D-4487-91AE-7ADD98BB1B27}" type="presOf" srcId="{88DAE39F-2268-4906-B481-1A0BAF36327D}" destId="{1DB27694-246B-4E2A-9CF8-A5CD4B745115}" srcOrd="0" destOrd="0" presId="urn:microsoft.com/office/officeart/2005/8/layout/vList2"/>
    <dgm:cxn modelId="{74CCD586-B854-4EAC-8F90-6A946332F744}" type="presOf" srcId="{9CA3D497-38D9-4EB2-A4F3-7CE84FE0F64A}" destId="{4F45A1AE-75B2-4EA2-8EAF-CF88CD5ED417}" srcOrd="0" destOrd="0" presId="urn:microsoft.com/office/officeart/2005/8/layout/vList2"/>
    <dgm:cxn modelId="{4DE8F5DF-8B6C-4CEA-9EF7-6D421B539DF6}" type="presParOf" srcId="{C1B1F0FC-35E3-4E52-B17A-0B9B3E7831B2}" destId="{4F45A1AE-75B2-4EA2-8EAF-CF88CD5ED417}" srcOrd="0" destOrd="0" presId="urn:microsoft.com/office/officeart/2005/8/layout/vList2"/>
    <dgm:cxn modelId="{1FF83FDC-18BA-47A3-824D-4B33A3BCD924}" type="presParOf" srcId="{C1B1F0FC-35E3-4E52-B17A-0B9B3E7831B2}" destId="{1DB27694-246B-4E2A-9CF8-A5CD4B7451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C61C9-A26D-41D3-A625-22BB7BE4A9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AD30AD-721B-40BD-9315-52A63FBC72E3}">
      <dgm:prSet phldrT="[Text]"/>
      <dgm:spPr/>
      <dgm:t>
        <a:bodyPr/>
        <a:lstStyle/>
        <a:p>
          <a:r>
            <a:rPr lang="en-US" dirty="0" smtClean="0">
              <a:latin typeface="Britannic Bold" pitchFamily="34" charset="0"/>
            </a:rPr>
            <a:t>Don’t wait until the job is open!</a:t>
          </a:r>
          <a:endParaRPr lang="en-US" dirty="0">
            <a:latin typeface="Britannic Bold" pitchFamily="34" charset="0"/>
          </a:endParaRPr>
        </a:p>
      </dgm:t>
    </dgm:pt>
    <dgm:pt modelId="{0CDA656B-1F25-41AA-B38A-E431BB43E915}" type="parTrans" cxnId="{54A38382-91A4-4158-BC19-3023BA0AE512}">
      <dgm:prSet/>
      <dgm:spPr/>
      <dgm:t>
        <a:bodyPr/>
        <a:lstStyle/>
        <a:p>
          <a:endParaRPr lang="en-US"/>
        </a:p>
      </dgm:t>
    </dgm:pt>
    <dgm:pt modelId="{9D6C463B-BD45-4A12-AF16-1D43F38411A0}" type="sibTrans" cxnId="{54A38382-91A4-4158-BC19-3023BA0AE512}">
      <dgm:prSet/>
      <dgm:spPr/>
      <dgm:t>
        <a:bodyPr/>
        <a:lstStyle/>
        <a:p>
          <a:endParaRPr lang="en-US"/>
        </a:p>
      </dgm:t>
    </dgm:pt>
    <dgm:pt modelId="{EB73675A-9664-4D21-93B0-8D2BF98A016D}">
      <dgm:prSet phldrT="[Text]"/>
      <dgm:spPr/>
      <dgm:t>
        <a:bodyPr/>
        <a:lstStyle/>
        <a:p>
          <a:r>
            <a:rPr lang="en-US" dirty="0" smtClean="0">
              <a:solidFill>
                <a:schemeClr val="tx2"/>
              </a:solidFill>
            </a:rPr>
            <a:t>By following creative strategies such as: using personal contacts and contacting employers directly. </a:t>
          </a:r>
          <a:r>
            <a:rPr lang="en-US" baseline="0" dirty="0" smtClean="0">
              <a:solidFill>
                <a:schemeClr val="tx2"/>
              </a:solidFill>
            </a:rPr>
            <a:t>It is essential to develop effective tools and dynamic strategies for job searching so you stand out from other applicants. </a:t>
          </a:r>
          <a:endParaRPr lang="en-US" dirty="0">
            <a:solidFill>
              <a:schemeClr val="tx2"/>
            </a:solidFill>
            <a:latin typeface="Britannic Bold" pitchFamily="34" charset="0"/>
          </a:endParaRPr>
        </a:p>
      </dgm:t>
    </dgm:pt>
    <dgm:pt modelId="{BF3A22D7-1EC5-4722-B921-77B33D245491}" type="parTrans" cxnId="{ABEE79ED-06A0-41E7-85B7-77BBDE17A5B9}">
      <dgm:prSet/>
      <dgm:spPr/>
      <dgm:t>
        <a:bodyPr/>
        <a:lstStyle/>
        <a:p>
          <a:endParaRPr lang="en-US"/>
        </a:p>
      </dgm:t>
    </dgm:pt>
    <dgm:pt modelId="{72DD556B-C708-48AA-8796-2F0B41611C3B}" type="sibTrans" cxnId="{ABEE79ED-06A0-41E7-85B7-77BBDE17A5B9}">
      <dgm:prSet/>
      <dgm:spPr/>
      <dgm:t>
        <a:bodyPr/>
        <a:lstStyle/>
        <a:p>
          <a:endParaRPr lang="en-US"/>
        </a:p>
      </dgm:t>
    </dgm:pt>
    <dgm:pt modelId="{C929310B-9EF7-4DA1-BD48-AB4B78CCBCAB}">
      <dgm:prSet phldrT="[Text]"/>
      <dgm:spPr/>
      <dgm:t>
        <a:bodyPr/>
        <a:lstStyle/>
        <a:p>
          <a:r>
            <a:rPr lang="en-US" dirty="0" smtClean="0">
              <a:solidFill>
                <a:schemeClr val="tx2"/>
              </a:solidFill>
              <a:latin typeface="Candara" panose="020E0502030303020204" pitchFamily="34" charset="0"/>
            </a:rPr>
            <a:t>Develop mentoring relationships.  When you establish professional working relationships with mentors, you enlist personal recruiters to help you find opportunities that may not be posted, and gain tips and insights from seasoned and experience professionals.</a:t>
          </a:r>
          <a:endParaRPr lang="en-US" dirty="0">
            <a:solidFill>
              <a:schemeClr val="tx2"/>
            </a:solidFill>
            <a:latin typeface="Candara" panose="020E0502030303020204" pitchFamily="34" charset="0"/>
          </a:endParaRPr>
        </a:p>
      </dgm:t>
    </dgm:pt>
    <dgm:pt modelId="{452426AE-DD49-4800-8863-66EEDD02281D}" type="parTrans" cxnId="{A7708BBE-97AB-4801-A200-6D42C342FA0A}">
      <dgm:prSet/>
      <dgm:spPr/>
      <dgm:t>
        <a:bodyPr/>
        <a:lstStyle/>
        <a:p>
          <a:endParaRPr lang="en-US"/>
        </a:p>
      </dgm:t>
    </dgm:pt>
    <dgm:pt modelId="{E0295CF7-399D-4422-BAA4-CA8AC68C407A}" type="sibTrans" cxnId="{A7708BBE-97AB-4801-A200-6D42C342FA0A}">
      <dgm:prSet/>
      <dgm:spPr/>
      <dgm:t>
        <a:bodyPr/>
        <a:lstStyle/>
        <a:p>
          <a:endParaRPr lang="en-US"/>
        </a:p>
      </dgm:t>
    </dgm:pt>
    <dgm:pt modelId="{C1B1F0FC-35E3-4E52-B17A-0B9B3E7831B2}" type="pres">
      <dgm:prSet presAssocID="{05DC61C9-A26D-41D3-A625-22BB7BE4A924}" presName="linear" presStyleCnt="0">
        <dgm:presLayoutVars>
          <dgm:animLvl val="lvl"/>
          <dgm:resizeHandles val="exact"/>
        </dgm:presLayoutVars>
      </dgm:prSet>
      <dgm:spPr/>
      <dgm:t>
        <a:bodyPr/>
        <a:lstStyle/>
        <a:p>
          <a:endParaRPr lang="en-US"/>
        </a:p>
      </dgm:t>
    </dgm:pt>
    <dgm:pt modelId="{4C3BB417-1FBF-4B0F-AE38-35678D3F420A}" type="pres">
      <dgm:prSet presAssocID="{36AD30AD-721B-40BD-9315-52A63FBC72E3}" presName="parentText" presStyleLbl="node1" presStyleIdx="0" presStyleCnt="1">
        <dgm:presLayoutVars>
          <dgm:chMax val="0"/>
          <dgm:bulletEnabled val="1"/>
        </dgm:presLayoutVars>
      </dgm:prSet>
      <dgm:spPr/>
      <dgm:t>
        <a:bodyPr/>
        <a:lstStyle/>
        <a:p>
          <a:endParaRPr lang="en-US"/>
        </a:p>
      </dgm:t>
    </dgm:pt>
    <dgm:pt modelId="{1476EE7D-F956-404E-88A8-B9CB35B642B1}" type="pres">
      <dgm:prSet presAssocID="{36AD30AD-721B-40BD-9315-52A63FBC72E3}" presName="childText" presStyleLbl="revTx" presStyleIdx="0" presStyleCnt="1">
        <dgm:presLayoutVars>
          <dgm:bulletEnabled val="1"/>
        </dgm:presLayoutVars>
      </dgm:prSet>
      <dgm:spPr/>
      <dgm:t>
        <a:bodyPr/>
        <a:lstStyle/>
        <a:p>
          <a:endParaRPr lang="en-US"/>
        </a:p>
      </dgm:t>
    </dgm:pt>
  </dgm:ptLst>
  <dgm:cxnLst>
    <dgm:cxn modelId="{54A38382-91A4-4158-BC19-3023BA0AE512}" srcId="{05DC61C9-A26D-41D3-A625-22BB7BE4A924}" destId="{36AD30AD-721B-40BD-9315-52A63FBC72E3}" srcOrd="0" destOrd="0" parTransId="{0CDA656B-1F25-41AA-B38A-E431BB43E915}" sibTransId="{9D6C463B-BD45-4A12-AF16-1D43F38411A0}"/>
    <dgm:cxn modelId="{47E5A01D-F401-451D-AEA0-216CB24F9364}" type="presOf" srcId="{36AD30AD-721B-40BD-9315-52A63FBC72E3}" destId="{4C3BB417-1FBF-4B0F-AE38-35678D3F420A}" srcOrd="0" destOrd="0" presId="urn:microsoft.com/office/officeart/2005/8/layout/vList2"/>
    <dgm:cxn modelId="{7030F5C7-C9AA-46DC-942B-C55142104C63}" type="presOf" srcId="{C929310B-9EF7-4DA1-BD48-AB4B78CCBCAB}" destId="{1476EE7D-F956-404E-88A8-B9CB35B642B1}" srcOrd="0" destOrd="1" presId="urn:microsoft.com/office/officeart/2005/8/layout/vList2"/>
    <dgm:cxn modelId="{23D46B5E-D019-436E-AF27-D6BCCF1FD434}" type="presOf" srcId="{05DC61C9-A26D-41D3-A625-22BB7BE4A924}" destId="{C1B1F0FC-35E3-4E52-B17A-0B9B3E7831B2}" srcOrd="0" destOrd="0" presId="urn:microsoft.com/office/officeart/2005/8/layout/vList2"/>
    <dgm:cxn modelId="{ABEE79ED-06A0-41E7-85B7-77BBDE17A5B9}" srcId="{36AD30AD-721B-40BD-9315-52A63FBC72E3}" destId="{EB73675A-9664-4D21-93B0-8D2BF98A016D}" srcOrd="0" destOrd="0" parTransId="{BF3A22D7-1EC5-4722-B921-77B33D245491}" sibTransId="{72DD556B-C708-48AA-8796-2F0B41611C3B}"/>
    <dgm:cxn modelId="{A7708BBE-97AB-4801-A200-6D42C342FA0A}" srcId="{36AD30AD-721B-40BD-9315-52A63FBC72E3}" destId="{C929310B-9EF7-4DA1-BD48-AB4B78CCBCAB}" srcOrd="1" destOrd="0" parTransId="{452426AE-DD49-4800-8863-66EEDD02281D}" sibTransId="{E0295CF7-399D-4422-BAA4-CA8AC68C407A}"/>
    <dgm:cxn modelId="{FD51E774-15CA-433E-A40F-B7E7DD98CC11}" type="presOf" srcId="{EB73675A-9664-4D21-93B0-8D2BF98A016D}" destId="{1476EE7D-F956-404E-88A8-B9CB35B642B1}" srcOrd="0" destOrd="0" presId="urn:microsoft.com/office/officeart/2005/8/layout/vList2"/>
    <dgm:cxn modelId="{399F39E1-2E93-4A85-808D-5DBE4EAC55B0}" type="presParOf" srcId="{C1B1F0FC-35E3-4E52-B17A-0B9B3E7831B2}" destId="{4C3BB417-1FBF-4B0F-AE38-35678D3F420A}" srcOrd="0" destOrd="0" presId="urn:microsoft.com/office/officeart/2005/8/layout/vList2"/>
    <dgm:cxn modelId="{AF3E3FE5-59E4-4450-9EFC-79D8C7546469}" type="presParOf" srcId="{C1B1F0FC-35E3-4E52-B17A-0B9B3E7831B2}" destId="{1476EE7D-F956-404E-88A8-B9CB35B642B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5F8848-3706-C241-ACDA-6159B6580E83}"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3D94F9C-8141-5B4E-B5C7-C26782033E43}">
      <dgm:prSet phldrT="[Text]"/>
      <dgm:spPr>
        <a:solidFill>
          <a:schemeClr val="tx2">
            <a:lumMod val="75000"/>
            <a:lumOff val="25000"/>
          </a:schemeClr>
        </a:solidFill>
      </dgm:spPr>
      <dgm:t>
        <a:bodyPr/>
        <a:lstStyle/>
        <a:p>
          <a:r>
            <a:rPr lang="en-US" dirty="0" smtClean="0"/>
            <a:t>Job Seeker</a:t>
          </a:r>
          <a:endParaRPr lang="en-US" dirty="0"/>
        </a:p>
      </dgm:t>
    </dgm:pt>
    <dgm:pt modelId="{590CA068-07C2-1B4E-B34D-68F0F7A2D923}" type="parTrans" cxnId="{602881E8-8A72-1A4A-9B96-B3C2D3D26725}">
      <dgm:prSet/>
      <dgm:spPr/>
      <dgm:t>
        <a:bodyPr/>
        <a:lstStyle/>
        <a:p>
          <a:endParaRPr lang="en-US"/>
        </a:p>
      </dgm:t>
    </dgm:pt>
    <dgm:pt modelId="{0B574EF9-BA50-F54E-88FD-F0E042BF4AAB}" type="sibTrans" cxnId="{602881E8-8A72-1A4A-9B96-B3C2D3D26725}">
      <dgm:prSet/>
      <dgm:spPr/>
      <dgm:t>
        <a:bodyPr/>
        <a:lstStyle/>
        <a:p>
          <a:endParaRPr lang="en-US"/>
        </a:p>
      </dgm:t>
    </dgm:pt>
    <dgm:pt modelId="{773DE80C-3E68-264A-81F7-24E0B062DD15}">
      <dgm:prSet phldrT="[Text]"/>
      <dgm:spPr>
        <a:solidFill>
          <a:schemeClr val="tx2">
            <a:lumMod val="75000"/>
            <a:lumOff val="25000"/>
          </a:schemeClr>
        </a:solidFill>
      </dgm:spPr>
      <dgm:t>
        <a:bodyPr/>
        <a:lstStyle/>
        <a:p>
          <a:r>
            <a:rPr lang="en-US" dirty="0" smtClean="0"/>
            <a:t>Research</a:t>
          </a:r>
          <a:endParaRPr lang="en-US" dirty="0"/>
        </a:p>
      </dgm:t>
    </dgm:pt>
    <dgm:pt modelId="{F96C4AD9-D5F4-6142-9275-82E34954D531}" type="parTrans" cxnId="{75A0972D-384C-F440-A2B0-378F4C9F3D85}">
      <dgm:prSet/>
      <dgm:spPr>
        <a:solidFill>
          <a:schemeClr val="accent1"/>
        </a:solidFill>
      </dgm:spPr>
      <dgm:t>
        <a:bodyPr/>
        <a:lstStyle/>
        <a:p>
          <a:endParaRPr lang="en-US"/>
        </a:p>
      </dgm:t>
    </dgm:pt>
    <dgm:pt modelId="{AC73C3E2-7E25-414E-868B-E0EE10393DDB}" type="sibTrans" cxnId="{75A0972D-384C-F440-A2B0-378F4C9F3D85}">
      <dgm:prSet/>
      <dgm:spPr/>
      <dgm:t>
        <a:bodyPr/>
        <a:lstStyle/>
        <a:p>
          <a:endParaRPr lang="en-US"/>
        </a:p>
      </dgm:t>
    </dgm:pt>
    <dgm:pt modelId="{34105597-3447-404F-8CBC-872EA60CCD27}">
      <dgm:prSet phldrT="[Text]"/>
      <dgm:spPr>
        <a:solidFill>
          <a:schemeClr val="tx2">
            <a:lumMod val="75000"/>
            <a:lumOff val="25000"/>
          </a:schemeClr>
        </a:solidFill>
      </dgm:spPr>
      <dgm:t>
        <a:bodyPr/>
        <a:lstStyle/>
        <a:p>
          <a:r>
            <a:rPr lang="en-US" dirty="0" smtClean="0"/>
            <a:t>Market Yourself</a:t>
          </a:r>
          <a:endParaRPr lang="en-US" dirty="0"/>
        </a:p>
      </dgm:t>
    </dgm:pt>
    <dgm:pt modelId="{EA2F73A5-0E76-7C42-BBDF-60C62D9BEA0C}" type="parTrans" cxnId="{84C7BD5F-DEE7-3C40-B73F-03A6BB9A9955}">
      <dgm:prSet/>
      <dgm:spPr>
        <a:solidFill>
          <a:schemeClr val="accent1"/>
        </a:solidFill>
      </dgm:spPr>
      <dgm:t>
        <a:bodyPr/>
        <a:lstStyle/>
        <a:p>
          <a:endParaRPr lang="en-US"/>
        </a:p>
      </dgm:t>
    </dgm:pt>
    <dgm:pt modelId="{49D52B69-336D-8C48-A654-84DBF413163A}" type="sibTrans" cxnId="{84C7BD5F-DEE7-3C40-B73F-03A6BB9A9955}">
      <dgm:prSet/>
      <dgm:spPr/>
      <dgm:t>
        <a:bodyPr/>
        <a:lstStyle/>
        <a:p>
          <a:endParaRPr lang="en-US"/>
        </a:p>
      </dgm:t>
    </dgm:pt>
    <dgm:pt modelId="{C5E982EA-896D-4A47-A636-0CB7807857EE}">
      <dgm:prSet phldrT="[Text]"/>
      <dgm:spPr>
        <a:solidFill>
          <a:schemeClr val="tx2">
            <a:lumMod val="75000"/>
            <a:lumOff val="25000"/>
          </a:schemeClr>
        </a:solidFill>
      </dgm:spPr>
      <dgm:t>
        <a:bodyPr/>
        <a:lstStyle/>
        <a:p>
          <a:r>
            <a:rPr lang="en-US" dirty="0" smtClean="0"/>
            <a:t>Network</a:t>
          </a:r>
          <a:endParaRPr lang="en-US" dirty="0"/>
        </a:p>
      </dgm:t>
    </dgm:pt>
    <dgm:pt modelId="{7116E96E-D4D5-0045-9C02-B04DBF9553F5}" type="parTrans" cxnId="{66EDAC02-25CA-2847-825D-E309D6E890BE}">
      <dgm:prSet/>
      <dgm:spPr>
        <a:solidFill>
          <a:schemeClr val="accent1"/>
        </a:solidFill>
      </dgm:spPr>
      <dgm:t>
        <a:bodyPr/>
        <a:lstStyle/>
        <a:p>
          <a:endParaRPr lang="en-US"/>
        </a:p>
      </dgm:t>
    </dgm:pt>
    <dgm:pt modelId="{C340B697-7F53-0E49-8A73-3A61CE54AEA0}" type="sibTrans" cxnId="{66EDAC02-25CA-2847-825D-E309D6E890BE}">
      <dgm:prSet/>
      <dgm:spPr/>
      <dgm:t>
        <a:bodyPr/>
        <a:lstStyle/>
        <a:p>
          <a:endParaRPr lang="en-US"/>
        </a:p>
      </dgm:t>
    </dgm:pt>
    <dgm:pt modelId="{2849E50D-9C1C-5248-86D0-B7F7A6331822}">
      <dgm:prSet phldrT="[Text]"/>
      <dgm:spPr>
        <a:solidFill>
          <a:schemeClr val="tx2">
            <a:lumMod val="75000"/>
            <a:lumOff val="25000"/>
          </a:schemeClr>
        </a:solidFill>
      </dgm:spPr>
      <dgm:t>
        <a:bodyPr/>
        <a:lstStyle/>
        <a:p>
          <a:r>
            <a:rPr lang="en-US" dirty="0" smtClean="0"/>
            <a:t>Follow up</a:t>
          </a:r>
          <a:endParaRPr lang="en-US" dirty="0"/>
        </a:p>
      </dgm:t>
    </dgm:pt>
    <dgm:pt modelId="{DE545315-1885-1342-BC14-BFA7A00E6F9B}" type="parTrans" cxnId="{7EAE5225-FCB5-3F42-8CD2-201E37893237}">
      <dgm:prSet/>
      <dgm:spPr>
        <a:solidFill>
          <a:schemeClr val="accent1"/>
        </a:solidFill>
      </dgm:spPr>
      <dgm:t>
        <a:bodyPr/>
        <a:lstStyle/>
        <a:p>
          <a:endParaRPr lang="en-US"/>
        </a:p>
      </dgm:t>
    </dgm:pt>
    <dgm:pt modelId="{53E1478B-EB03-CE4B-8496-F0C0A46FBFA6}" type="sibTrans" cxnId="{7EAE5225-FCB5-3F42-8CD2-201E37893237}">
      <dgm:prSet/>
      <dgm:spPr/>
      <dgm:t>
        <a:bodyPr/>
        <a:lstStyle/>
        <a:p>
          <a:endParaRPr lang="en-US"/>
        </a:p>
      </dgm:t>
    </dgm:pt>
    <dgm:pt modelId="{E10153F5-3A54-1E4C-9C94-3B9509AFCAEE}" type="pres">
      <dgm:prSet presAssocID="{FC5F8848-3706-C241-ACDA-6159B6580E83}" presName="cycle" presStyleCnt="0">
        <dgm:presLayoutVars>
          <dgm:chMax val="1"/>
          <dgm:dir/>
          <dgm:animLvl val="ctr"/>
          <dgm:resizeHandles val="exact"/>
        </dgm:presLayoutVars>
      </dgm:prSet>
      <dgm:spPr/>
      <dgm:t>
        <a:bodyPr/>
        <a:lstStyle/>
        <a:p>
          <a:endParaRPr lang="en-US"/>
        </a:p>
      </dgm:t>
    </dgm:pt>
    <dgm:pt modelId="{EB524F54-3F91-5C4D-8A63-7F5B06998B1E}" type="pres">
      <dgm:prSet presAssocID="{E3D94F9C-8141-5B4E-B5C7-C26782033E43}" presName="centerShape" presStyleLbl="node0" presStyleIdx="0" presStyleCnt="1"/>
      <dgm:spPr/>
      <dgm:t>
        <a:bodyPr/>
        <a:lstStyle/>
        <a:p>
          <a:endParaRPr lang="en-US"/>
        </a:p>
      </dgm:t>
    </dgm:pt>
    <dgm:pt modelId="{E5301F7E-57AF-634B-A30F-6838307F144F}" type="pres">
      <dgm:prSet presAssocID="{F96C4AD9-D5F4-6142-9275-82E34954D531}" presName="parTrans" presStyleLbl="bgSibTrans2D1" presStyleIdx="0" presStyleCnt="4"/>
      <dgm:spPr/>
      <dgm:t>
        <a:bodyPr/>
        <a:lstStyle/>
        <a:p>
          <a:endParaRPr lang="en-US"/>
        </a:p>
      </dgm:t>
    </dgm:pt>
    <dgm:pt modelId="{EADEA07E-9C2B-F143-994C-7FCF7C63B4F9}" type="pres">
      <dgm:prSet presAssocID="{773DE80C-3E68-264A-81F7-24E0B062DD15}" presName="node" presStyleLbl="node1" presStyleIdx="0" presStyleCnt="4">
        <dgm:presLayoutVars>
          <dgm:bulletEnabled val="1"/>
        </dgm:presLayoutVars>
      </dgm:prSet>
      <dgm:spPr/>
      <dgm:t>
        <a:bodyPr/>
        <a:lstStyle/>
        <a:p>
          <a:endParaRPr lang="en-US"/>
        </a:p>
      </dgm:t>
    </dgm:pt>
    <dgm:pt modelId="{D75A9135-5AFE-D049-905E-8CA2283B84FF}" type="pres">
      <dgm:prSet presAssocID="{EA2F73A5-0E76-7C42-BBDF-60C62D9BEA0C}" presName="parTrans" presStyleLbl="bgSibTrans2D1" presStyleIdx="1" presStyleCnt="4"/>
      <dgm:spPr/>
      <dgm:t>
        <a:bodyPr/>
        <a:lstStyle/>
        <a:p>
          <a:endParaRPr lang="en-US"/>
        </a:p>
      </dgm:t>
    </dgm:pt>
    <dgm:pt modelId="{3AB37386-0E67-8D4C-9102-E246E516F5C6}" type="pres">
      <dgm:prSet presAssocID="{34105597-3447-404F-8CBC-872EA60CCD27}" presName="node" presStyleLbl="node1" presStyleIdx="1" presStyleCnt="4">
        <dgm:presLayoutVars>
          <dgm:bulletEnabled val="1"/>
        </dgm:presLayoutVars>
      </dgm:prSet>
      <dgm:spPr/>
      <dgm:t>
        <a:bodyPr/>
        <a:lstStyle/>
        <a:p>
          <a:endParaRPr lang="en-US"/>
        </a:p>
      </dgm:t>
    </dgm:pt>
    <dgm:pt modelId="{51F33D69-C24E-114C-9575-85799E23593C}" type="pres">
      <dgm:prSet presAssocID="{7116E96E-D4D5-0045-9C02-B04DBF9553F5}" presName="parTrans" presStyleLbl="bgSibTrans2D1" presStyleIdx="2" presStyleCnt="4"/>
      <dgm:spPr/>
      <dgm:t>
        <a:bodyPr/>
        <a:lstStyle/>
        <a:p>
          <a:endParaRPr lang="en-US"/>
        </a:p>
      </dgm:t>
    </dgm:pt>
    <dgm:pt modelId="{DFC5D575-ACA5-0C44-AF5E-BC03D827FBF3}" type="pres">
      <dgm:prSet presAssocID="{C5E982EA-896D-4A47-A636-0CB7807857EE}" presName="node" presStyleLbl="node1" presStyleIdx="2" presStyleCnt="4">
        <dgm:presLayoutVars>
          <dgm:bulletEnabled val="1"/>
        </dgm:presLayoutVars>
      </dgm:prSet>
      <dgm:spPr/>
      <dgm:t>
        <a:bodyPr/>
        <a:lstStyle/>
        <a:p>
          <a:endParaRPr lang="en-US"/>
        </a:p>
      </dgm:t>
    </dgm:pt>
    <dgm:pt modelId="{E2EF84B5-1A66-DF4E-8FE7-E9E226CE8A63}" type="pres">
      <dgm:prSet presAssocID="{DE545315-1885-1342-BC14-BFA7A00E6F9B}" presName="parTrans" presStyleLbl="bgSibTrans2D1" presStyleIdx="3" presStyleCnt="4"/>
      <dgm:spPr/>
      <dgm:t>
        <a:bodyPr/>
        <a:lstStyle/>
        <a:p>
          <a:endParaRPr lang="en-US"/>
        </a:p>
      </dgm:t>
    </dgm:pt>
    <dgm:pt modelId="{5675775D-9C32-754F-AEDF-935873DAFFE6}" type="pres">
      <dgm:prSet presAssocID="{2849E50D-9C1C-5248-86D0-B7F7A6331822}" presName="node" presStyleLbl="node1" presStyleIdx="3" presStyleCnt="4">
        <dgm:presLayoutVars>
          <dgm:bulletEnabled val="1"/>
        </dgm:presLayoutVars>
      </dgm:prSet>
      <dgm:spPr/>
      <dgm:t>
        <a:bodyPr/>
        <a:lstStyle/>
        <a:p>
          <a:endParaRPr lang="en-US"/>
        </a:p>
      </dgm:t>
    </dgm:pt>
  </dgm:ptLst>
  <dgm:cxnLst>
    <dgm:cxn modelId="{66EDAC02-25CA-2847-825D-E309D6E890BE}" srcId="{E3D94F9C-8141-5B4E-B5C7-C26782033E43}" destId="{C5E982EA-896D-4A47-A636-0CB7807857EE}" srcOrd="2" destOrd="0" parTransId="{7116E96E-D4D5-0045-9C02-B04DBF9553F5}" sibTransId="{C340B697-7F53-0E49-8A73-3A61CE54AEA0}"/>
    <dgm:cxn modelId="{D0481F7C-ACE3-4498-BACF-B40B04C353CD}" type="presOf" srcId="{34105597-3447-404F-8CBC-872EA60CCD27}" destId="{3AB37386-0E67-8D4C-9102-E246E516F5C6}" srcOrd="0" destOrd="0" presId="urn:microsoft.com/office/officeart/2005/8/layout/radial4"/>
    <dgm:cxn modelId="{602881E8-8A72-1A4A-9B96-B3C2D3D26725}" srcId="{FC5F8848-3706-C241-ACDA-6159B6580E83}" destId="{E3D94F9C-8141-5B4E-B5C7-C26782033E43}" srcOrd="0" destOrd="0" parTransId="{590CA068-07C2-1B4E-B34D-68F0F7A2D923}" sibTransId="{0B574EF9-BA50-F54E-88FD-F0E042BF4AAB}"/>
    <dgm:cxn modelId="{84C7BD5F-DEE7-3C40-B73F-03A6BB9A9955}" srcId="{E3D94F9C-8141-5B4E-B5C7-C26782033E43}" destId="{34105597-3447-404F-8CBC-872EA60CCD27}" srcOrd="1" destOrd="0" parTransId="{EA2F73A5-0E76-7C42-BBDF-60C62D9BEA0C}" sibTransId="{49D52B69-336D-8C48-A654-84DBF413163A}"/>
    <dgm:cxn modelId="{F29F3C3A-A90F-4959-B10A-4B87A707899D}" type="presOf" srcId="{E3D94F9C-8141-5B4E-B5C7-C26782033E43}" destId="{EB524F54-3F91-5C4D-8A63-7F5B06998B1E}" srcOrd="0" destOrd="0" presId="urn:microsoft.com/office/officeart/2005/8/layout/radial4"/>
    <dgm:cxn modelId="{E9128964-CF84-4ED8-964B-6232E43AEB37}" type="presOf" srcId="{EA2F73A5-0E76-7C42-BBDF-60C62D9BEA0C}" destId="{D75A9135-5AFE-D049-905E-8CA2283B84FF}" srcOrd="0" destOrd="0" presId="urn:microsoft.com/office/officeart/2005/8/layout/radial4"/>
    <dgm:cxn modelId="{F8AD664D-A4AC-4742-8F27-34727D64ADFE}" type="presOf" srcId="{773DE80C-3E68-264A-81F7-24E0B062DD15}" destId="{EADEA07E-9C2B-F143-994C-7FCF7C63B4F9}" srcOrd="0" destOrd="0" presId="urn:microsoft.com/office/officeart/2005/8/layout/radial4"/>
    <dgm:cxn modelId="{D7EF62D6-553E-456E-8024-DF136253450C}" type="presOf" srcId="{F96C4AD9-D5F4-6142-9275-82E34954D531}" destId="{E5301F7E-57AF-634B-A30F-6838307F144F}" srcOrd="0" destOrd="0" presId="urn:microsoft.com/office/officeart/2005/8/layout/radial4"/>
    <dgm:cxn modelId="{75A0972D-384C-F440-A2B0-378F4C9F3D85}" srcId="{E3D94F9C-8141-5B4E-B5C7-C26782033E43}" destId="{773DE80C-3E68-264A-81F7-24E0B062DD15}" srcOrd="0" destOrd="0" parTransId="{F96C4AD9-D5F4-6142-9275-82E34954D531}" sibTransId="{AC73C3E2-7E25-414E-868B-E0EE10393DDB}"/>
    <dgm:cxn modelId="{2EC44ADD-4261-4CA5-A840-F738A2867194}" type="presOf" srcId="{7116E96E-D4D5-0045-9C02-B04DBF9553F5}" destId="{51F33D69-C24E-114C-9575-85799E23593C}" srcOrd="0" destOrd="0" presId="urn:microsoft.com/office/officeart/2005/8/layout/radial4"/>
    <dgm:cxn modelId="{F39A948B-B228-4517-A88F-65C014F348D7}" type="presOf" srcId="{DE545315-1885-1342-BC14-BFA7A00E6F9B}" destId="{E2EF84B5-1A66-DF4E-8FE7-E9E226CE8A63}" srcOrd="0" destOrd="0" presId="urn:microsoft.com/office/officeart/2005/8/layout/radial4"/>
    <dgm:cxn modelId="{A6DB982D-2036-48D2-95AF-891BFD2549BC}" type="presOf" srcId="{FC5F8848-3706-C241-ACDA-6159B6580E83}" destId="{E10153F5-3A54-1E4C-9C94-3B9509AFCAEE}" srcOrd="0" destOrd="0" presId="urn:microsoft.com/office/officeart/2005/8/layout/radial4"/>
    <dgm:cxn modelId="{961B21D5-00B2-4DE7-B092-89F1B26362C3}" type="presOf" srcId="{C5E982EA-896D-4A47-A636-0CB7807857EE}" destId="{DFC5D575-ACA5-0C44-AF5E-BC03D827FBF3}" srcOrd="0" destOrd="0" presId="urn:microsoft.com/office/officeart/2005/8/layout/radial4"/>
    <dgm:cxn modelId="{7EAE5225-FCB5-3F42-8CD2-201E37893237}" srcId="{E3D94F9C-8141-5B4E-B5C7-C26782033E43}" destId="{2849E50D-9C1C-5248-86D0-B7F7A6331822}" srcOrd="3" destOrd="0" parTransId="{DE545315-1885-1342-BC14-BFA7A00E6F9B}" sibTransId="{53E1478B-EB03-CE4B-8496-F0C0A46FBFA6}"/>
    <dgm:cxn modelId="{4362E61E-F8F8-4004-8100-51452E73F958}" type="presOf" srcId="{2849E50D-9C1C-5248-86D0-B7F7A6331822}" destId="{5675775D-9C32-754F-AEDF-935873DAFFE6}" srcOrd="0" destOrd="0" presId="urn:microsoft.com/office/officeart/2005/8/layout/radial4"/>
    <dgm:cxn modelId="{C211578C-4243-4758-84BD-2B052FF3E566}" type="presParOf" srcId="{E10153F5-3A54-1E4C-9C94-3B9509AFCAEE}" destId="{EB524F54-3F91-5C4D-8A63-7F5B06998B1E}" srcOrd="0" destOrd="0" presId="urn:microsoft.com/office/officeart/2005/8/layout/radial4"/>
    <dgm:cxn modelId="{D34732EF-5F7C-4391-AF05-C2DE734ED65C}" type="presParOf" srcId="{E10153F5-3A54-1E4C-9C94-3B9509AFCAEE}" destId="{E5301F7E-57AF-634B-A30F-6838307F144F}" srcOrd="1" destOrd="0" presId="urn:microsoft.com/office/officeart/2005/8/layout/radial4"/>
    <dgm:cxn modelId="{65D627B9-10C4-4488-8EBE-A6677E0284C8}" type="presParOf" srcId="{E10153F5-3A54-1E4C-9C94-3B9509AFCAEE}" destId="{EADEA07E-9C2B-F143-994C-7FCF7C63B4F9}" srcOrd="2" destOrd="0" presId="urn:microsoft.com/office/officeart/2005/8/layout/radial4"/>
    <dgm:cxn modelId="{5280669E-C6F0-4C7F-BE65-D64E0625372A}" type="presParOf" srcId="{E10153F5-3A54-1E4C-9C94-3B9509AFCAEE}" destId="{D75A9135-5AFE-D049-905E-8CA2283B84FF}" srcOrd="3" destOrd="0" presId="urn:microsoft.com/office/officeart/2005/8/layout/radial4"/>
    <dgm:cxn modelId="{8E524EE8-96BB-4566-91B6-0A5343350E67}" type="presParOf" srcId="{E10153F5-3A54-1E4C-9C94-3B9509AFCAEE}" destId="{3AB37386-0E67-8D4C-9102-E246E516F5C6}" srcOrd="4" destOrd="0" presId="urn:microsoft.com/office/officeart/2005/8/layout/radial4"/>
    <dgm:cxn modelId="{5724C4CE-0036-4451-B684-4F3BAC156D85}" type="presParOf" srcId="{E10153F5-3A54-1E4C-9C94-3B9509AFCAEE}" destId="{51F33D69-C24E-114C-9575-85799E23593C}" srcOrd="5" destOrd="0" presId="urn:microsoft.com/office/officeart/2005/8/layout/radial4"/>
    <dgm:cxn modelId="{E12F0D4A-3A28-4AD2-88D9-2050DF47282D}" type="presParOf" srcId="{E10153F5-3A54-1E4C-9C94-3B9509AFCAEE}" destId="{DFC5D575-ACA5-0C44-AF5E-BC03D827FBF3}" srcOrd="6" destOrd="0" presId="urn:microsoft.com/office/officeart/2005/8/layout/radial4"/>
    <dgm:cxn modelId="{AEEF0544-A859-4A55-ACF3-C664F7DBE6B4}" type="presParOf" srcId="{E10153F5-3A54-1E4C-9C94-3B9509AFCAEE}" destId="{E2EF84B5-1A66-DF4E-8FE7-E9E226CE8A63}" srcOrd="7" destOrd="0" presId="urn:microsoft.com/office/officeart/2005/8/layout/radial4"/>
    <dgm:cxn modelId="{22C53CFB-1D88-4662-8A75-2D6ADB3C1A5F}" type="presParOf" srcId="{E10153F5-3A54-1E4C-9C94-3B9509AFCAEE}" destId="{5675775D-9C32-754F-AEDF-935873DAFFE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AB998F-9355-EE43-9E8D-091B59D31139}"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591F1B8D-21A2-0D43-B6CA-89F53A04C347}">
      <dgm:prSet phldrT="[Text]"/>
      <dgm:spPr>
        <a:solidFill>
          <a:schemeClr val="tx2">
            <a:lumMod val="75000"/>
            <a:lumOff val="25000"/>
          </a:schemeClr>
        </a:solidFill>
      </dgm:spPr>
      <dgm:t>
        <a:bodyPr/>
        <a:lstStyle/>
        <a:p>
          <a:r>
            <a:rPr lang="en-US" dirty="0" smtClean="0">
              <a:hlinkClick xmlns:r="http://schemas.openxmlformats.org/officeDocument/2006/relationships" r:id="rId1"/>
            </a:rPr>
            <a:t>Resume</a:t>
          </a:r>
          <a:endParaRPr lang="en-US" dirty="0"/>
        </a:p>
      </dgm:t>
    </dgm:pt>
    <dgm:pt modelId="{A9B079D9-66AA-834F-9F76-40E083A07CCD}" type="parTrans" cxnId="{E00E27CE-FA92-204B-B13F-2264457439C2}">
      <dgm:prSet/>
      <dgm:spPr/>
      <dgm:t>
        <a:bodyPr/>
        <a:lstStyle/>
        <a:p>
          <a:endParaRPr lang="en-US"/>
        </a:p>
      </dgm:t>
    </dgm:pt>
    <dgm:pt modelId="{AAFCCC8A-6897-DF42-A7C2-73A5DEEB3925}" type="sibTrans" cxnId="{E00E27CE-FA92-204B-B13F-2264457439C2}">
      <dgm:prSet/>
      <dgm:spPr>
        <a:solidFill>
          <a:schemeClr val="accent1"/>
        </a:solidFill>
      </dgm:spPr>
      <dgm:t>
        <a:bodyPr/>
        <a:lstStyle/>
        <a:p>
          <a:endParaRPr lang="en-US"/>
        </a:p>
      </dgm:t>
    </dgm:pt>
    <dgm:pt modelId="{AD11399C-A296-7C4E-9C82-A01E5B225926}">
      <dgm:prSet phldrT="[Text]" custT="1"/>
      <dgm:spPr>
        <a:solidFill>
          <a:schemeClr val="tx2">
            <a:lumMod val="75000"/>
            <a:lumOff val="25000"/>
          </a:schemeClr>
        </a:solidFill>
      </dgm:spPr>
      <dgm:t>
        <a:bodyPr/>
        <a:lstStyle/>
        <a:p>
          <a:r>
            <a:rPr lang="en-US" sz="1600" dirty="0" smtClean="0"/>
            <a:t>Interview Preparation</a:t>
          </a:r>
          <a:endParaRPr lang="en-US" sz="1600" dirty="0"/>
        </a:p>
      </dgm:t>
    </dgm:pt>
    <dgm:pt modelId="{6B6BE60B-38E6-244B-8CB2-7B6AE83CCCD2}" type="parTrans" cxnId="{62265BD4-9057-A44A-894C-05CCC925CA82}">
      <dgm:prSet/>
      <dgm:spPr/>
      <dgm:t>
        <a:bodyPr/>
        <a:lstStyle/>
        <a:p>
          <a:endParaRPr lang="en-US"/>
        </a:p>
      </dgm:t>
    </dgm:pt>
    <dgm:pt modelId="{D1B50848-A6FE-E041-9BB1-02980C78BC8E}" type="sibTrans" cxnId="{62265BD4-9057-A44A-894C-05CCC925CA82}">
      <dgm:prSet/>
      <dgm:spPr>
        <a:solidFill>
          <a:schemeClr val="accent1"/>
        </a:solidFill>
      </dgm:spPr>
      <dgm:t>
        <a:bodyPr/>
        <a:lstStyle/>
        <a:p>
          <a:endParaRPr lang="en-US"/>
        </a:p>
      </dgm:t>
    </dgm:pt>
    <dgm:pt modelId="{B2316F4E-44C6-BE44-8F18-3A5A3113054F}">
      <dgm:prSet phldrT="[Text]" custT="1"/>
      <dgm:spPr>
        <a:solidFill>
          <a:schemeClr val="tx2">
            <a:lumMod val="75000"/>
            <a:lumOff val="25000"/>
          </a:schemeClr>
        </a:solidFill>
      </dgm:spPr>
      <dgm:t>
        <a:bodyPr/>
        <a:lstStyle/>
        <a:p>
          <a:r>
            <a:rPr lang="en-US" sz="1600" dirty="0" smtClean="0"/>
            <a:t>Professionalism</a:t>
          </a:r>
          <a:endParaRPr lang="en-US" sz="1600" dirty="0"/>
        </a:p>
      </dgm:t>
    </dgm:pt>
    <dgm:pt modelId="{A496B83F-1EC8-2F4A-B1EB-29084A01B88F}" type="parTrans" cxnId="{C65426C4-B11B-9E49-ADB0-03F9D658A03F}">
      <dgm:prSet/>
      <dgm:spPr/>
      <dgm:t>
        <a:bodyPr/>
        <a:lstStyle/>
        <a:p>
          <a:endParaRPr lang="en-US"/>
        </a:p>
      </dgm:t>
    </dgm:pt>
    <dgm:pt modelId="{79E8A184-77F1-8F40-A902-C7209FCEBDAF}" type="sibTrans" cxnId="{C65426C4-B11B-9E49-ADB0-03F9D658A03F}">
      <dgm:prSet/>
      <dgm:spPr>
        <a:solidFill>
          <a:schemeClr val="accent1"/>
        </a:solidFill>
      </dgm:spPr>
      <dgm:t>
        <a:bodyPr/>
        <a:lstStyle/>
        <a:p>
          <a:endParaRPr lang="en-US"/>
        </a:p>
      </dgm:t>
    </dgm:pt>
    <dgm:pt modelId="{98AC2BC7-2078-4C7A-AFF3-83EF5BC28473}">
      <dgm:prSet phldrT="[Text]"/>
      <dgm:spPr>
        <a:solidFill>
          <a:schemeClr val="tx2">
            <a:lumMod val="75000"/>
            <a:lumOff val="25000"/>
          </a:schemeClr>
        </a:solidFill>
      </dgm:spPr>
      <dgm:t>
        <a:bodyPr/>
        <a:lstStyle/>
        <a:p>
          <a:r>
            <a:rPr lang="en-US" baseline="0" dirty="0" smtClean="0"/>
            <a:t>Polished and accurately represents your skills, background, and preparedness for employment</a:t>
          </a:r>
          <a:endParaRPr lang="en-US" dirty="0"/>
        </a:p>
      </dgm:t>
    </dgm:pt>
    <dgm:pt modelId="{A3D792CD-9A93-4C12-A6B2-93C11016FEE6}" type="parTrans" cxnId="{E3D9CD2E-8006-428A-8728-1F1BFD213315}">
      <dgm:prSet/>
      <dgm:spPr/>
      <dgm:t>
        <a:bodyPr/>
        <a:lstStyle/>
        <a:p>
          <a:endParaRPr lang="en-US"/>
        </a:p>
      </dgm:t>
    </dgm:pt>
    <dgm:pt modelId="{0DC49E22-2E13-45CD-9186-230B87FC1F7E}" type="sibTrans" cxnId="{E3D9CD2E-8006-428A-8728-1F1BFD213315}">
      <dgm:prSet/>
      <dgm:spPr/>
      <dgm:t>
        <a:bodyPr/>
        <a:lstStyle/>
        <a:p>
          <a:endParaRPr lang="en-US"/>
        </a:p>
      </dgm:t>
    </dgm:pt>
    <dgm:pt modelId="{1170F1EE-D38B-4280-8660-E8217275474D}">
      <dgm:prSet phldrT="[Text]" custT="1"/>
      <dgm:spPr>
        <a:solidFill>
          <a:schemeClr val="tx2">
            <a:lumMod val="75000"/>
            <a:lumOff val="25000"/>
          </a:schemeClr>
        </a:solidFill>
      </dgm:spPr>
      <dgm:t>
        <a:bodyPr/>
        <a:lstStyle/>
        <a:p>
          <a:r>
            <a:rPr lang="en-US" sz="1600" baseline="0" dirty="0" smtClean="0"/>
            <a:t>Create professional business cards</a:t>
          </a:r>
          <a:endParaRPr lang="en-US" sz="1600" dirty="0"/>
        </a:p>
      </dgm:t>
    </dgm:pt>
    <dgm:pt modelId="{4CEE008B-5FE6-4363-B40D-B94564C01CD1}" type="parTrans" cxnId="{10CDDBFE-2556-4ED5-B4A9-E338287B2602}">
      <dgm:prSet/>
      <dgm:spPr/>
      <dgm:t>
        <a:bodyPr/>
        <a:lstStyle/>
        <a:p>
          <a:endParaRPr lang="en-US"/>
        </a:p>
      </dgm:t>
    </dgm:pt>
    <dgm:pt modelId="{F0CEA206-80A6-44C0-AD4B-3391993FA305}" type="sibTrans" cxnId="{10CDDBFE-2556-4ED5-B4A9-E338287B2602}">
      <dgm:prSet/>
      <dgm:spPr/>
      <dgm:t>
        <a:bodyPr/>
        <a:lstStyle/>
        <a:p>
          <a:endParaRPr lang="en-US"/>
        </a:p>
      </dgm:t>
    </dgm:pt>
    <dgm:pt modelId="{1DC567FC-4222-44AD-8085-A34C74B293C4}">
      <dgm:prSet phldrT="[Text]" custT="1"/>
      <dgm:spPr>
        <a:solidFill>
          <a:schemeClr val="tx2">
            <a:lumMod val="75000"/>
            <a:lumOff val="25000"/>
          </a:schemeClr>
        </a:solidFill>
      </dgm:spPr>
      <dgm:t>
        <a:bodyPr/>
        <a:lstStyle/>
        <a:p>
          <a:r>
            <a:rPr lang="en-US" sz="1600" baseline="0" dirty="0" smtClean="0">
              <a:hlinkClick xmlns:r="http://schemas.openxmlformats.org/officeDocument/2006/relationships" r:id="rId2"/>
            </a:rPr>
            <a:t>60 second elevator speech</a:t>
          </a:r>
          <a:endParaRPr lang="en-US" sz="1600" dirty="0"/>
        </a:p>
      </dgm:t>
    </dgm:pt>
    <dgm:pt modelId="{D0955488-9049-4AAE-8077-8F52FCD862FD}" type="parTrans" cxnId="{B3D92BD3-4F7F-4FB5-85BB-E0BE99C10BAE}">
      <dgm:prSet/>
      <dgm:spPr/>
      <dgm:t>
        <a:bodyPr/>
        <a:lstStyle/>
        <a:p>
          <a:endParaRPr lang="en-US"/>
        </a:p>
      </dgm:t>
    </dgm:pt>
    <dgm:pt modelId="{EE689192-1A3E-4805-8BEE-47F6D41C8262}" type="sibTrans" cxnId="{B3D92BD3-4F7F-4FB5-85BB-E0BE99C10BAE}">
      <dgm:prSet/>
      <dgm:spPr/>
      <dgm:t>
        <a:bodyPr/>
        <a:lstStyle/>
        <a:p>
          <a:endParaRPr lang="en-US"/>
        </a:p>
      </dgm:t>
    </dgm:pt>
    <dgm:pt modelId="{0F8A9D35-BCB0-4648-91C4-B1405F1DB0F1}">
      <dgm:prSet phldrT="[Text]" custT="1"/>
      <dgm:spPr>
        <a:solidFill>
          <a:schemeClr val="tx2">
            <a:lumMod val="75000"/>
            <a:lumOff val="25000"/>
          </a:schemeClr>
        </a:solidFill>
      </dgm:spPr>
      <dgm:t>
        <a:bodyPr/>
        <a:lstStyle/>
        <a:p>
          <a:r>
            <a:rPr lang="en-US" sz="1600" baseline="0" dirty="0" smtClean="0"/>
            <a:t>Practice mock interviews</a:t>
          </a:r>
          <a:endParaRPr lang="en-US" sz="1600" dirty="0"/>
        </a:p>
      </dgm:t>
    </dgm:pt>
    <dgm:pt modelId="{8F0D186D-D7BD-45D5-AD56-271ECEB49E45}" type="parTrans" cxnId="{B61411DD-5C03-46EF-9D8B-95C01B6A8DBF}">
      <dgm:prSet/>
      <dgm:spPr/>
      <dgm:t>
        <a:bodyPr/>
        <a:lstStyle/>
        <a:p>
          <a:endParaRPr lang="en-US"/>
        </a:p>
      </dgm:t>
    </dgm:pt>
    <dgm:pt modelId="{2CE1564B-120B-4C5E-8E0A-033336D9E94E}" type="sibTrans" cxnId="{B61411DD-5C03-46EF-9D8B-95C01B6A8DBF}">
      <dgm:prSet/>
      <dgm:spPr/>
      <dgm:t>
        <a:bodyPr/>
        <a:lstStyle/>
        <a:p>
          <a:endParaRPr lang="en-US"/>
        </a:p>
      </dgm:t>
    </dgm:pt>
    <dgm:pt modelId="{F5F2DFF3-48DE-4AD7-9D75-25B8BE0616B9}">
      <dgm:prSet phldrT="[Text]" custT="1"/>
      <dgm:spPr>
        <a:solidFill>
          <a:schemeClr val="tx2">
            <a:lumMod val="75000"/>
            <a:lumOff val="25000"/>
          </a:schemeClr>
        </a:solidFill>
      </dgm:spPr>
      <dgm:t>
        <a:bodyPr/>
        <a:lstStyle/>
        <a:p>
          <a:r>
            <a:rPr lang="en-US" sz="1600" baseline="0" dirty="0" smtClean="0"/>
            <a:t>Dolphin </a:t>
          </a:r>
          <a:r>
            <a:rPr lang="en-US" sz="1600" baseline="0" dirty="0" err="1" smtClean="0"/>
            <a:t>CareerLink</a:t>
          </a:r>
          <a:r>
            <a:rPr lang="en-US" sz="1600" baseline="0" dirty="0" smtClean="0"/>
            <a:t>  has an online mock-interview  system to help you prepare for potential questions</a:t>
          </a:r>
          <a:endParaRPr lang="en-US" sz="900" dirty="0"/>
        </a:p>
      </dgm:t>
    </dgm:pt>
    <dgm:pt modelId="{CDE4B04E-A5C4-45FA-9B53-03DD5E7AF50C}" type="parTrans" cxnId="{64B98383-5287-4D9F-8679-9E68F65EA7BD}">
      <dgm:prSet/>
      <dgm:spPr/>
      <dgm:t>
        <a:bodyPr/>
        <a:lstStyle/>
        <a:p>
          <a:endParaRPr lang="en-US"/>
        </a:p>
      </dgm:t>
    </dgm:pt>
    <dgm:pt modelId="{36F13C44-37F1-47AE-8717-D3FEB3324194}" type="sibTrans" cxnId="{64B98383-5287-4D9F-8679-9E68F65EA7BD}">
      <dgm:prSet/>
      <dgm:spPr/>
      <dgm:t>
        <a:bodyPr/>
        <a:lstStyle/>
        <a:p>
          <a:endParaRPr lang="en-US"/>
        </a:p>
      </dgm:t>
    </dgm:pt>
    <dgm:pt modelId="{AD44A711-8019-3C4E-850B-73C69EE133CA}" type="pres">
      <dgm:prSet presAssocID="{40AB998F-9355-EE43-9E8D-091B59D31139}" presName="Name0" presStyleCnt="0">
        <dgm:presLayoutVars>
          <dgm:dir/>
          <dgm:resizeHandles val="exact"/>
        </dgm:presLayoutVars>
      </dgm:prSet>
      <dgm:spPr/>
      <dgm:t>
        <a:bodyPr/>
        <a:lstStyle/>
        <a:p>
          <a:endParaRPr lang="en-US"/>
        </a:p>
      </dgm:t>
    </dgm:pt>
    <dgm:pt modelId="{A3A36119-54F6-DC4C-9300-8B09249858C6}" type="pres">
      <dgm:prSet presAssocID="{591F1B8D-21A2-0D43-B6CA-89F53A04C347}" presName="node" presStyleLbl="node1" presStyleIdx="0" presStyleCnt="3" custScaleX="245484" custScaleY="127482" custRadScaleRad="83181" custRadScaleInc="-4219">
        <dgm:presLayoutVars>
          <dgm:bulletEnabled val="1"/>
        </dgm:presLayoutVars>
      </dgm:prSet>
      <dgm:spPr/>
      <dgm:t>
        <a:bodyPr/>
        <a:lstStyle/>
        <a:p>
          <a:endParaRPr lang="en-US"/>
        </a:p>
      </dgm:t>
    </dgm:pt>
    <dgm:pt modelId="{EE9923D1-0385-5D4C-9BC2-D4F87DA6108F}" type="pres">
      <dgm:prSet presAssocID="{AAFCCC8A-6897-DF42-A7C2-73A5DEEB3925}" presName="sibTrans" presStyleLbl="sibTrans2D1" presStyleIdx="0" presStyleCnt="3"/>
      <dgm:spPr/>
      <dgm:t>
        <a:bodyPr/>
        <a:lstStyle/>
        <a:p>
          <a:endParaRPr lang="en-US"/>
        </a:p>
      </dgm:t>
    </dgm:pt>
    <dgm:pt modelId="{3B9D3E26-B6C9-C348-9F47-89E5A2F85729}" type="pres">
      <dgm:prSet presAssocID="{AAFCCC8A-6897-DF42-A7C2-73A5DEEB3925}" presName="connectorText" presStyleLbl="sibTrans2D1" presStyleIdx="0" presStyleCnt="3"/>
      <dgm:spPr/>
      <dgm:t>
        <a:bodyPr/>
        <a:lstStyle/>
        <a:p>
          <a:endParaRPr lang="en-US"/>
        </a:p>
      </dgm:t>
    </dgm:pt>
    <dgm:pt modelId="{3C0D6ECC-E554-164D-B1D5-10E10D1DFAD1}" type="pres">
      <dgm:prSet presAssocID="{AD11399C-A296-7C4E-9C82-A01E5B225926}" presName="node" presStyleLbl="node1" presStyleIdx="1" presStyleCnt="3" custScaleX="169628" custScaleY="160844" custRadScaleRad="114452" custRadScaleInc="-18086">
        <dgm:presLayoutVars>
          <dgm:bulletEnabled val="1"/>
        </dgm:presLayoutVars>
      </dgm:prSet>
      <dgm:spPr/>
      <dgm:t>
        <a:bodyPr/>
        <a:lstStyle/>
        <a:p>
          <a:endParaRPr lang="en-US"/>
        </a:p>
      </dgm:t>
    </dgm:pt>
    <dgm:pt modelId="{90711F26-15AA-1545-BE1A-C9C585C23453}" type="pres">
      <dgm:prSet presAssocID="{D1B50848-A6FE-E041-9BB1-02980C78BC8E}" presName="sibTrans" presStyleLbl="sibTrans2D1" presStyleIdx="1" presStyleCnt="3"/>
      <dgm:spPr/>
      <dgm:t>
        <a:bodyPr/>
        <a:lstStyle/>
        <a:p>
          <a:endParaRPr lang="en-US"/>
        </a:p>
      </dgm:t>
    </dgm:pt>
    <dgm:pt modelId="{ED771894-3D5D-D445-A05C-AE675C2D1538}" type="pres">
      <dgm:prSet presAssocID="{D1B50848-A6FE-E041-9BB1-02980C78BC8E}" presName="connectorText" presStyleLbl="sibTrans2D1" presStyleIdx="1" presStyleCnt="3"/>
      <dgm:spPr/>
      <dgm:t>
        <a:bodyPr/>
        <a:lstStyle/>
        <a:p>
          <a:endParaRPr lang="en-US"/>
        </a:p>
      </dgm:t>
    </dgm:pt>
    <dgm:pt modelId="{6A7E6059-C237-814D-9258-2B7CCEB4D6F5}" type="pres">
      <dgm:prSet presAssocID="{B2316F4E-44C6-BE44-8F18-3A5A3113054F}" presName="node" presStyleLbl="node1" presStyleIdx="2" presStyleCnt="3" custScaleX="142672" custScaleY="101620" custRadScaleRad="113278" custRadScaleInc="15796">
        <dgm:presLayoutVars>
          <dgm:bulletEnabled val="1"/>
        </dgm:presLayoutVars>
      </dgm:prSet>
      <dgm:spPr/>
      <dgm:t>
        <a:bodyPr/>
        <a:lstStyle/>
        <a:p>
          <a:endParaRPr lang="en-US"/>
        </a:p>
      </dgm:t>
    </dgm:pt>
    <dgm:pt modelId="{FEEFCBAE-B175-DC4F-AEF1-AD4C66146B6A}" type="pres">
      <dgm:prSet presAssocID="{79E8A184-77F1-8F40-A902-C7209FCEBDAF}" presName="sibTrans" presStyleLbl="sibTrans2D1" presStyleIdx="2" presStyleCnt="3"/>
      <dgm:spPr/>
      <dgm:t>
        <a:bodyPr/>
        <a:lstStyle/>
        <a:p>
          <a:endParaRPr lang="en-US"/>
        </a:p>
      </dgm:t>
    </dgm:pt>
    <dgm:pt modelId="{C4816832-DB44-7046-BE00-A4DB24878997}" type="pres">
      <dgm:prSet presAssocID="{79E8A184-77F1-8F40-A902-C7209FCEBDAF}" presName="connectorText" presStyleLbl="sibTrans2D1" presStyleIdx="2" presStyleCnt="3"/>
      <dgm:spPr/>
      <dgm:t>
        <a:bodyPr/>
        <a:lstStyle/>
        <a:p>
          <a:endParaRPr lang="en-US"/>
        </a:p>
      </dgm:t>
    </dgm:pt>
  </dgm:ptLst>
  <dgm:cxnLst>
    <dgm:cxn modelId="{62265BD4-9057-A44A-894C-05CCC925CA82}" srcId="{40AB998F-9355-EE43-9E8D-091B59D31139}" destId="{AD11399C-A296-7C4E-9C82-A01E5B225926}" srcOrd="1" destOrd="0" parTransId="{6B6BE60B-38E6-244B-8CB2-7B6AE83CCCD2}" sibTransId="{D1B50848-A6FE-E041-9BB1-02980C78BC8E}"/>
    <dgm:cxn modelId="{F100C27C-0B2B-43EA-BB8C-F5C89AB910B3}" type="presOf" srcId="{B2316F4E-44C6-BE44-8F18-3A5A3113054F}" destId="{6A7E6059-C237-814D-9258-2B7CCEB4D6F5}" srcOrd="0" destOrd="0" presId="urn:microsoft.com/office/officeart/2005/8/layout/cycle7"/>
    <dgm:cxn modelId="{51D24349-0F0A-4F74-87DF-8DC321865056}" type="presOf" srcId="{79E8A184-77F1-8F40-A902-C7209FCEBDAF}" destId="{C4816832-DB44-7046-BE00-A4DB24878997}" srcOrd="1" destOrd="0" presId="urn:microsoft.com/office/officeart/2005/8/layout/cycle7"/>
    <dgm:cxn modelId="{2D28085E-C7B2-4432-8743-B356DB3B536D}" type="presOf" srcId="{F5F2DFF3-48DE-4AD7-9D75-25B8BE0616B9}" destId="{3C0D6ECC-E554-164D-B1D5-10E10D1DFAD1}" srcOrd="0" destOrd="2" presId="urn:microsoft.com/office/officeart/2005/8/layout/cycle7"/>
    <dgm:cxn modelId="{CB21B186-0A43-4A06-A844-FFBD9563983C}" type="presOf" srcId="{40AB998F-9355-EE43-9E8D-091B59D31139}" destId="{AD44A711-8019-3C4E-850B-73C69EE133CA}" srcOrd="0" destOrd="0" presId="urn:microsoft.com/office/officeart/2005/8/layout/cycle7"/>
    <dgm:cxn modelId="{9FC384A3-A7EF-4EA9-9E7E-D13D94890F60}" type="presOf" srcId="{AD11399C-A296-7C4E-9C82-A01E5B225926}" destId="{3C0D6ECC-E554-164D-B1D5-10E10D1DFAD1}" srcOrd="0" destOrd="0" presId="urn:microsoft.com/office/officeart/2005/8/layout/cycle7"/>
    <dgm:cxn modelId="{8335EA1A-4960-4FC3-B6DF-42B6D567B074}" type="presOf" srcId="{98AC2BC7-2078-4C7A-AFF3-83EF5BC28473}" destId="{A3A36119-54F6-DC4C-9300-8B09249858C6}" srcOrd="0" destOrd="1" presId="urn:microsoft.com/office/officeart/2005/8/layout/cycle7"/>
    <dgm:cxn modelId="{B61411DD-5C03-46EF-9D8B-95C01B6A8DBF}" srcId="{AD11399C-A296-7C4E-9C82-A01E5B225926}" destId="{0F8A9D35-BCB0-4648-91C4-B1405F1DB0F1}" srcOrd="0" destOrd="0" parTransId="{8F0D186D-D7BD-45D5-AD56-271ECEB49E45}" sibTransId="{2CE1564B-120B-4C5E-8E0A-033336D9E94E}"/>
    <dgm:cxn modelId="{3EE6CB2A-D1F0-4C08-AAD5-D4B0DF659505}" type="presOf" srcId="{AAFCCC8A-6897-DF42-A7C2-73A5DEEB3925}" destId="{EE9923D1-0385-5D4C-9BC2-D4F87DA6108F}" srcOrd="0" destOrd="0" presId="urn:microsoft.com/office/officeart/2005/8/layout/cycle7"/>
    <dgm:cxn modelId="{9950BD0C-EBD2-4964-823D-2330F5096E7E}" type="presOf" srcId="{79E8A184-77F1-8F40-A902-C7209FCEBDAF}" destId="{FEEFCBAE-B175-DC4F-AEF1-AD4C66146B6A}" srcOrd="0" destOrd="0" presId="urn:microsoft.com/office/officeart/2005/8/layout/cycle7"/>
    <dgm:cxn modelId="{E3D9CD2E-8006-428A-8728-1F1BFD213315}" srcId="{591F1B8D-21A2-0D43-B6CA-89F53A04C347}" destId="{98AC2BC7-2078-4C7A-AFF3-83EF5BC28473}" srcOrd="0" destOrd="0" parTransId="{A3D792CD-9A93-4C12-A6B2-93C11016FEE6}" sibTransId="{0DC49E22-2E13-45CD-9186-230B87FC1F7E}"/>
    <dgm:cxn modelId="{28A5F785-F536-49EB-8337-9595EF0F2B41}" type="presOf" srcId="{1DC567FC-4222-44AD-8085-A34C74B293C4}" destId="{6A7E6059-C237-814D-9258-2B7CCEB4D6F5}" srcOrd="0" destOrd="2" presId="urn:microsoft.com/office/officeart/2005/8/layout/cycle7"/>
    <dgm:cxn modelId="{D19B7365-2862-448C-8300-48B6E793F575}" type="presOf" srcId="{AAFCCC8A-6897-DF42-A7C2-73A5DEEB3925}" destId="{3B9D3E26-B6C9-C348-9F47-89E5A2F85729}" srcOrd="1" destOrd="0" presId="urn:microsoft.com/office/officeart/2005/8/layout/cycle7"/>
    <dgm:cxn modelId="{64B98383-5287-4D9F-8679-9E68F65EA7BD}" srcId="{AD11399C-A296-7C4E-9C82-A01E5B225926}" destId="{F5F2DFF3-48DE-4AD7-9D75-25B8BE0616B9}" srcOrd="1" destOrd="0" parTransId="{CDE4B04E-A5C4-45FA-9B53-03DD5E7AF50C}" sibTransId="{36F13C44-37F1-47AE-8717-D3FEB3324194}"/>
    <dgm:cxn modelId="{F0548C7E-D152-40CE-9A7F-3144DFFFBA12}" type="presOf" srcId="{D1B50848-A6FE-E041-9BB1-02980C78BC8E}" destId="{ED771894-3D5D-D445-A05C-AE675C2D1538}" srcOrd="1" destOrd="0" presId="urn:microsoft.com/office/officeart/2005/8/layout/cycle7"/>
    <dgm:cxn modelId="{02019018-5003-47A4-AF80-55FD042F1A80}" type="presOf" srcId="{1170F1EE-D38B-4280-8660-E8217275474D}" destId="{6A7E6059-C237-814D-9258-2B7CCEB4D6F5}" srcOrd="0" destOrd="1" presId="urn:microsoft.com/office/officeart/2005/8/layout/cycle7"/>
    <dgm:cxn modelId="{5B366DC5-E54E-4FB1-B8BE-28B95EF247FD}" type="presOf" srcId="{0F8A9D35-BCB0-4648-91C4-B1405F1DB0F1}" destId="{3C0D6ECC-E554-164D-B1D5-10E10D1DFAD1}" srcOrd="0" destOrd="1" presId="urn:microsoft.com/office/officeart/2005/8/layout/cycle7"/>
    <dgm:cxn modelId="{E00E27CE-FA92-204B-B13F-2264457439C2}" srcId="{40AB998F-9355-EE43-9E8D-091B59D31139}" destId="{591F1B8D-21A2-0D43-B6CA-89F53A04C347}" srcOrd="0" destOrd="0" parTransId="{A9B079D9-66AA-834F-9F76-40E083A07CCD}" sibTransId="{AAFCCC8A-6897-DF42-A7C2-73A5DEEB3925}"/>
    <dgm:cxn modelId="{C65426C4-B11B-9E49-ADB0-03F9D658A03F}" srcId="{40AB998F-9355-EE43-9E8D-091B59D31139}" destId="{B2316F4E-44C6-BE44-8F18-3A5A3113054F}" srcOrd="2" destOrd="0" parTransId="{A496B83F-1EC8-2F4A-B1EB-29084A01B88F}" sibTransId="{79E8A184-77F1-8F40-A902-C7209FCEBDAF}"/>
    <dgm:cxn modelId="{B3D92BD3-4F7F-4FB5-85BB-E0BE99C10BAE}" srcId="{B2316F4E-44C6-BE44-8F18-3A5A3113054F}" destId="{1DC567FC-4222-44AD-8085-A34C74B293C4}" srcOrd="1" destOrd="0" parTransId="{D0955488-9049-4AAE-8077-8F52FCD862FD}" sibTransId="{EE689192-1A3E-4805-8BEE-47F6D41C8262}"/>
    <dgm:cxn modelId="{10CDDBFE-2556-4ED5-B4A9-E338287B2602}" srcId="{B2316F4E-44C6-BE44-8F18-3A5A3113054F}" destId="{1170F1EE-D38B-4280-8660-E8217275474D}" srcOrd="0" destOrd="0" parTransId="{4CEE008B-5FE6-4363-B40D-B94564C01CD1}" sibTransId="{F0CEA206-80A6-44C0-AD4B-3391993FA305}"/>
    <dgm:cxn modelId="{11D244CB-04CA-4496-BD31-EC1892F3F100}" type="presOf" srcId="{591F1B8D-21A2-0D43-B6CA-89F53A04C347}" destId="{A3A36119-54F6-DC4C-9300-8B09249858C6}" srcOrd="0" destOrd="0" presId="urn:microsoft.com/office/officeart/2005/8/layout/cycle7"/>
    <dgm:cxn modelId="{24826A40-B43E-4359-BD6C-77EB1E94728E}" type="presOf" srcId="{D1B50848-A6FE-E041-9BB1-02980C78BC8E}" destId="{90711F26-15AA-1545-BE1A-C9C585C23453}" srcOrd="0" destOrd="0" presId="urn:microsoft.com/office/officeart/2005/8/layout/cycle7"/>
    <dgm:cxn modelId="{84C84560-A2C2-4BCC-A9E7-AEDF4725B802}" type="presParOf" srcId="{AD44A711-8019-3C4E-850B-73C69EE133CA}" destId="{A3A36119-54F6-DC4C-9300-8B09249858C6}" srcOrd="0" destOrd="0" presId="urn:microsoft.com/office/officeart/2005/8/layout/cycle7"/>
    <dgm:cxn modelId="{D643A999-8B22-443E-873A-9BD0162F127C}" type="presParOf" srcId="{AD44A711-8019-3C4E-850B-73C69EE133CA}" destId="{EE9923D1-0385-5D4C-9BC2-D4F87DA6108F}" srcOrd="1" destOrd="0" presId="urn:microsoft.com/office/officeart/2005/8/layout/cycle7"/>
    <dgm:cxn modelId="{96BEC11C-F15E-4E3C-88BC-EE1DE14B22E1}" type="presParOf" srcId="{EE9923D1-0385-5D4C-9BC2-D4F87DA6108F}" destId="{3B9D3E26-B6C9-C348-9F47-89E5A2F85729}" srcOrd="0" destOrd="0" presId="urn:microsoft.com/office/officeart/2005/8/layout/cycle7"/>
    <dgm:cxn modelId="{632EAE51-FF33-4D84-BE2F-0A49552D4466}" type="presParOf" srcId="{AD44A711-8019-3C4E-850B-73C69EE133CA}" destId="{3C0D6ECC-E554-164D-B1D5-10E10D1DFAD1}" srcOrd="2" destOrd="0" presId="urn:microsoft.com/office/officeart/2005/8/layout/cycle7"/>
    <dgm:cxn modelId="{2B4676F8-2081-4B7F-93B0-1DF6FB1235FE}" type="presParOf" srcId="{AD44A711-8019-3C4E-850B-73C69EE133CA}" destId="{90711F26-15AA-1545-BE1A-C9C585C23453}" srcOrd="3" destOrd="0" presId="urn:microsoft.com/office/officeart/2005/8/layout/cycle7"/>
    <dgm:cxn modelId="{7A546F48-CDE2-4146-9B4B-F3A13A4BED99}" type="presParOf" srcId="{90711F26-15AA-1545-BE1A-C9C585C23453}" destId="{ED771894-3D5D-D445-A05C-AE675C2D1538}" srcOrd="0" destOrd="0" presId="urn:microsoft.com/office/officeart/2005/8/layout/cycle7"/>
    <dgm:cxn modelId="{1C176F70-A814-44AC-97E3-4563BA1D4609}" type="presParOf" srcId="{AD44A711-8019-3C4E-850B-73C69EE133CA}" destId="{6A7E6059-C237-814D-9258-2B7CCEB4D6F5}" srcOrd="4" destOrd="0" presId="urn:microsoft.com/office/officeart/2005/8/layout/cycle7"/>
    <dgm:cxn modelId="{A6428916-D16E-433B-8E36-923CE06A2B22}" type="presParOf" srcId="{AD44A711-8019-3C4E-850B-73C69EE133CA}" destId="{FEEFCBAE-B175-DC4F-AEF1-AD4C66146B6A}" srcOrd="5" destOrd="0" presId="urn:microsoft.com/office/officeart/2005/8/layout/cycle7"/>
    <dgm:cxn modelId="{9496DBD7-C034-40D6-8772-5D427A28AE34}" type="presParOf" srcId="{FEEFCBAE-B175-DC4F-AEF1-AD4C66146B6A}" destId="{C4816832-DB44-7046-BE00-A4DB2487899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1E6038-7150-4BA2-8222-4BEC0A34089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91BCAD44-8834-497E-9550-790A658EEC71}">
      <dgm:prSet phldrT="[Text]"/>
      <dgm:spPr>
        <a:solidFill>
          <a:schemeClr val="tx2">
            <a:lumMod val="75000"/>
            <a:lumOff val="25000"/>
          </a:schemeClr>
        </a:solidFill>
      </dgm:spPr>
      <dgm:t>
        <a:bodyPr/>
        <a:lstStyle/>
        <a:p>
          <a:r>
            <a:rPr lang="en-US" dirty="0" smtClean="0"/>
            <a:t>Mission</a:t>
          </a:r>
          <a:endParaRPr lang="en-US" dirty="0"/>
        </a:p>
      </dgm:t>
    </dgm:pt>
    <dgm:pt modelId="{EA5E0EB4-6782-4B71-9BC9-9EA033698DED}" type="parTrans" cxnId="{29D03B6B-710A-4E7A-8DD3-321520F7E01B}">
      <dgm:prSet/>
      <dgm:spPr/>
      <dgm:t>
        <a:bodyPr/>
        <a:lstStyle/>
        <a:p>
          <a:endParaRPr lang="en-US"/>
        </a:p>
      </dgm:t>
    </dgm:pt>
    <dgm:pt modelId="{DFDAE69D-4D37-4EED-9CDD-0616F8F511A7}" type="sibTrans" cxnId="{29D03B6B-710A-4E7A-8DD3-321520F7E01B}">
      <dgm:prSet/>
      <dgm:spPr/>
      <dgm:t>
        <a:bodyPr/>
        <a:lstStyle/>
        <a:p>
          <a:endParaRPr lang="en-US"/>
        </a:p>
      </dgm:t>
    </dgm:pt>
    <dgm:pt modelId="{F3E0ECFD-CA62-417F-BD73-6848776D9D08}">
      <dgm:prSet phldrT="[Text]"/>
      <dgm:spPr>
        <a:solidFill>
          <a:schemeClr val="tx2">
            <a:lumMod val="75000"/>
            <a:lumOff val="25000"/>
          </a:schemeClr>
        </a:solidFill>
      </dgm:spPr>
      <dgm:t>
        <a:bodyPr/>
        <a:lstStyle/>
        <a:p>
          <a:r>
            <a:rPr lang="en-US" dirty="0" smtClean="0"/>
            <a:t>Public Relations </a:t>
          </a:r>
          <a:endParaRPr lang="en-US" dirty="0"/>
        </a:p>
      </dgm:t>
    </dgm:pt>
    <dgm:pt modelId="{38F8C1D0-DB6E-4E4F-9368-DECD3AF84BC2}" type="parTrans" cxnId="{FFACAADC-EA3F-449B-A565-CED343C52F09}">
      <dgm:prSet/>
      <dgm:spPr/>
      <dgm:t>
        <a:bodyPr/>
        <a:lstStyle/>
        <a:p>
          <a:endParaRPr lang="en-US"/>
        </a:p>
      </dgm:t>
    </dgm:pt>
    <dgm:pt modelId="{97B1996E-ABA3-4375-9915-37BBC394A808}" type="sibTrans" cxnId="{FFACAADC-EA3F-449B-A565-CED343C52F09}">
      <dgm:prSet/>
      <dgm:spPr/>
      <dgm:t>
        <a:bodyPr/>
        <a:lstStyle/>
        <a:p>
          <a:endParaRPr lang="en-US"/>
        </a:p>
      </dgm:t>
    </dgm:pt>
    <dgm:pt modelId="{EAA3591B-948C-43CA-9C18-9BB51EBC388B}">
      <dgm:prSet phldrT="[Text]"/>
      <dgm:spPr>
        <a:solidFill>
          <a:schemeClr val="tx2">
            <a:lumMod val="75000"/>
            <a:lumOff val="25000"/>
          </a:schemeClr>
        </a:solidFill>
      </dgm:spPr>
      <dgm:t>
        <a:bodyPr/>
        <a:lstStyle/>
        <a:p>
          <a:r>
            <a:rPr lang="en-US" dirty="0" smtClean="0"/>
            <a:t>Company History</a:t>
          </a:r>
          <a:endParaRPr lang="en-US" dirty="0"/>
        </a:p>
      </dgm:t>
    </dgm:pt>
    <dgm:pt modelId="{776E452F-EA62-40A7-A266-B5F066415506}" type="parTrans" cxnId="{38582AA0-94F6-42FB-A7AE-1E95848AF693}">
      <dgm:prSet/>
      <dgm:spPr/>
      <dgm:t>
        <a:bodyPr/>
        <a:lstStyle/>
        <a:p>
          <a:endParaRPr lang="en-US"/>
        </a:p>
      </dgm:t>
    </dgm:pt>
    <dgm:pt modelId="{E2CCD86C-F6A0-44F3-A779-ED9354A20206}" type="sibTrans" cxnId="{38582AA0-94F6-42FB-A7AE-1E95848AF693}">
      <dgm:prSet/>
      <dgm:spPr/>
      <dgm:t>
        <a:bodyPr/>
        <a:lstStyle/>
        <a:p>
          <a:endParaRPr lang="en-US"/>
        </a:p>
      </dgm:t>
    </dgm:pt>
    <dgm:pt modelId="{8C6684CA-B740-4DF1-9A12-AB3F0A769166}">
      <dgm:prSet phldrT="[Text]"/>
      <dgm:spPr>
        <a:solidFill>
          <a:schemeClr val="tx2">
            <a:lumMod val="75000"/>
            <a:lumOff val="25000"/>
          </a:schemeClr>
        </a:solidFill>
      </dgm:spPr>
      <dgm:t>
        <a:bodyPr/>
        <a:lstStyle/>
        <a:p>
          <a:r>
            <a:rPr lang="en-US" dirty="0" smtClean="0"/>
            <a:t>Need</a:t>
          </a:r>
          <a:endParaRPr lang="en-US" dirty="0"/>
        </a:p>
      </dgm:t>
    </dgm:pt>
    <dgm:pt modelId="{16D9C3AF-1730-458E-B488-EEC9D2D1FAFF}" type="parTrans" cxnId="{17CA9310-7A61-4B64-8D6F-AA12B0B26C2D}">
      <dgm:prSet/>
      <dgm:spPr/>
      <dgm:t>
        <a:bodyPr/>
        <a:lstStyle/>
        <a:p>
          <a:endParaRPr lang="en-US"/>
        </a:p>
      </dgm:t>
    </dgm:pt>
    <dgm:pt modelId="{52FA5244-4C7C-469A-AFC6-0D94DF59CD7B}" type="sibTrans" cxnId="{17CA9310-7A61-4B64-8D6F-AA12B0B26C2D}">
      <dgm:prSet/>
      <dgm:spPr/>
      <dgm:t>
        <a:bodyPr/>
        <a:lstStyle/>
        <a:p>
          <a:endParaRPr lang="en-US"/>
        </a:p>
      </dgm:t>
    </dgm:pt>
    <dgm:pt modelId="{32B928D4-B234-4EF6-8544-789E2ED1F616}">
      <dgm:prSet phldrT="[Text]"/>
      <dgm:spPr>
        <a:solidFill>
          <a:schemeClr val="tx2">
            <a:lumMod val="75000"/>
            <a:lumOff val="25000"/>
          </a:schemeClr>
        </a:solidFill>
      </dgm:spPr>
      <dgm:t>
        <a:bodyPr/>
        <a:lstStyle/>
        <a:p>
          <a:r>
            <a:rPr lang="en-US" dirty="0" smtClean="0"/>
            <a:t>Vision</a:t>
          </a:r>
          <a:endParaRPr lang="en-US" dirty="0"/>
        </a:p>
      </dgm:t>
    </dgm:pt>
    <dgm:pt modelId="{3990E650-86B5-44CF-A953-79D43F352B67}" type="parTrans" cxnId="{95FAB1B6-E78B-4027-B08A-A5895A6FF886}">
      <dgm:prSet/>
      <dgm:spPr/>
      <dgm:t>
        <a:bodyPr/>
        <a:lstStyle/>
        <a:p>
          <a:endParaRPr lang="en-US"/>
        </a:p>
      </dgm:t>
    </dgm:pt>
    <dgm:pt modelId="{E6224B8A-3328-4BD7-8AF6-B759FF7DC1B3}" type="sibTrans" cxnId="{95FAB1B6-E78B-4027-B08A-A5895A6FF886}">
      <dgm:prSet/>
      <dgm:spPr/>
      <dgm:t>
        <a:bodyPr/>
        <a:lstStyle/>
        <a:p>
          <a:endParaRPr lang="en-US"/>
        </a:p>
      </dgm:t>
    </dgm:pt>
    <dgm:pt modelId="{1AEED1B9-452B-4FB7-A032-1474416D0A50}" type="pres">
      <dgm:prSet presAssocID="{C21E6038-7150-4BA2-8222-4BEC0A340895}" presName="diagram" presStyleCnt="0">
        <dgm:presLayoutVars>
          <dgm:dir/>
          <dgm:resizeHandles val="exact"/>
        </dgm:presLayoutVars>
      </dgm:prSet>
      <dgm:spPr/>
      <dgm:t>
        <a:bodyPr/>
        <a:lstStyle/>
        <a:p>
          <a:endParaRPr lang="en-US"/>
        </a:p>
      </dgm:t>
    </dgm:pt>
    <dgm:pt modelId="{F613ADF3-7B76-4F34-8993-F534E13B63DD}" type="pres">
      <dgm:prSet presAssocID="{91BCAD44-8834-497E-9550-790A658EEC71}" presName="node" presStyleLbl="node1" presStyleIdx="0" presStyleCnt="5">
        <dgm:presLayoutVars>
          <dgm:bulletEnabled val="1"/>
        </dgm:presLayoutVars>
      </dgm:prSet>
      <dgm:spPr/>
      <dgm:t>
        <a:bodyPr/>
        <a:lstStyle/>
        <a:p>
          <a:endParaRPr lang="en-US"/>
        </a:p>
      </dgm:t>
    </dgm:pt>
    <dgm:pt modelId="{ABC087DB-79B2-418E-B510-6A15D3D26FE4}" type="pres">
      <dgm:prSet presAssocID="{DFDAE69D-4D37-4EED-9CDD-0616F8F511A7}" presName="sibTrans" presStyleCnt="0"/>
      <dgm:spPr/>
    </dgm:pt>
    <dgm:pt modelId="{A4C7774F-C231-4503-8915-F8398746B056}" type="pres">
      <dgm:prSet presAssocID="{F3E0ECFD-CA62-417F-BD73-6848776D9D08}" presName="node" presStyleLbl="node1" presStyleIdx="1" presStyleCnt="5">
        <dgm:presLayoutVars>
          <dgm:bulletEnabled val="1"/>
        </dgm:presLayoutVars>
      </dgm:prSet>
      <dgm:spPr/>
      <dgm:t>
        <a:bodyPr/>
        <a:lstStyle/>
        <a:p>
          <a:endParaRPr lang="en-US"/>
        </a:p>
      </dgm:t>
    </dgm:pt>
    <dgm:pt modelId="{9328961F-DAEB-485A-9C47-B395FE779D9B}" type="pres">
      <dgm:prSet presAssocID="{97B1996E-ABA3-4375-9915-37BBC394A808}" presName="sibTrans" presStyleCnt="0"/>
      <dgm:spPr/>
    </dgm:pt>
    <dgm:pt modelId="{317FC81C-798D-4157-818F-6F8650006DA2}" type="pres">
      <dgm:prSet presAssocID="{EAA3591B-948C-43CA-9C18-9BB51EBC388B}" presName="node" presStyleLbl="node1" presStyleIdx="2" presStyleCnt="5">
        <dgm:presLayoutVars>
          <dgm:bulletEnabled val="1"/>
        </dgm:presLayoutVars>
      </dgm:prSet>
      <dgm:spPr/>
      <dgm:t>
        <a:bodyPr/>
        <a:lstStyle/>
        <a:p>
          <a:endParaRPr lang="en-US"/>
        </a:p>
      </dgm:t>
    </dgm:pt>
    <dgm:pt modelId="{C4504945-0641-43D8-8F24-0B8BC894CC0F}" type="pres">
      <dgm:prSet presAssocID="{E2CCD86C-F6A0-44F3-A779-ED9354A20206}" presName="sibTrans" presStyleCnt="0"/>
      <dgm:spPr/>
    </dgm:pt>
    <dgm:pt modelId="{602EB619-5CB3-46C7-BC07-F874E5798AE3}" type="pres">
      <dgm:prSet presAssocID="{8C6684CA-B740-4DF1-9A12-AB3F0A769166}" presName="node" presStyleLbl="node1" presStyleIdx="3" presStyleCnt="5">
        <dgm:presLayoutVars>
          <dgm:bulletEnabled val="1"/>
        </dgm:presLayoutVars>
      </dgm:prSet>
      <dgm:spPr/>
      <dgm:t>
        <a:bodyPr/>
        <a:lstStyle/>
        <a:p>
          <a:endParaRPr lang="en-US"/>
        </a:p>
      </dgm:t>
    </dgm:pt>
    <dgm:pt modelId="{87883867-8112-4BBD-A703-620C3476689E}" type="pres">
      <dgm:prSet presAssocID="{52FA5244-4C7C-469A-AFC6-0D94DF59CD7B}" presName="sibTrans" presStyleCnt="0"/>
      <dgm:spPr/>
    </dgm:pt>
    <dgm:pt modelId="{7E37689E-B159-470F-A8F1-03DDC227486A}" type="pres">
      <dgm:prSet presAssocID="{32B928D4-B234-4EF6-8544-789E2ED1F616}" presName="node" presStyleLbl="node1" presStyleIdx="4" presStyleCnt="5">
        <dgm:presLayoutVars>
          <dgm:bulletEnabled val="1"/>
        </dgm:presLayoutVars>
      </dgm:prSet>
      <dgm:spPr/>
      <dgm:t>
        <a:bodyPr/>
        <a:lstStyle/>
        <a:p>
          <a:endParaRPr lang="en-US"/>
        </a:p>
      </dgm:t>
    </dgm:pt>
  </dgm:ptLst>
  <dgm:cxnLst>
    <dgm:cxn modelId="{17CA9310-7A61-4B64-8D6F-AA12B0B26C2D}" srcId="{C21E6038-7150-4BA2-8222-4BEC0A340895}" destId="{8C6684CA-B740-4DF1-9A12-AB3F0A769166}" srcOrd="3" destOrd="0" parTransId="{16D9C3AF-1730-458E-B488-EEC9D2D1FAFF}" sibTransId="{52FA5244-4C7C-469A-AFC6-0D94DF59CD7B}"/>
    <dgm:cxn modelId="{927C7991-8176-44B4-B8F5-AE49D9E8456C}" type="presOf" srcId="{F3E0ECFD-CA62-417F-BD73-6848776D9D08}" destId="{A4C7774F-C231-4503-8915-F8398746B056}" srcOrd="0" destOrd="0" presId="urn:microsoft.com/office/officeart/2005/8/layout/default#1"/>
    <dgm:cxn modelId="{322462CE-136E-4411-8083-ABD9278126FA}" type="presOf" srcId="{EAA3591B-948C-43CA-9C18-9BB51EBC388B}" destId="{317FC81C-798D-4157-818F-6F8650006DA2}" srcOrd="0" destOrd="0" presId="urn:microsoft.com/office/officeart/2005/8/layout/default#1"/>
    <dgm:cxn modelId="{73391137-969E-44FD-97F4-0D8A1365EB91}" type="presOf" srcId="{8C6684CA-B740-4DF1-9A12-AB3F0A769166}" destId="{602EB619-5CB3-46C7-BC07-F874E5798AE3}" srcOrd="0" destOrd="0" presId="urn:microsoft.com/office/officeart/2005/8/layout/default#1"/>
    <dgm:cxn modelId="{29D03B6B-710A-4E7A-8DD3-321520F7E01B}" srcId="{C21E6038-7150-4BA2-8222-4BEC0A340895}" destId="{91BCAD44-8834-497E-9550-790A658EEC71}" srcOrd="0" destOrd="0" parTransId="{EA5E0EB4-6782-4B71-9BC9-9EA033698DED}" sibTransId="{DFDAE69D-4D37-4EED-9CDD-0616F8F511A7}"/>
    <dgm:cxn modelId="{95FAB1B6-E78B-4027-B08A-A5895A6FF886}" srcId="{C21E6038-7150-4BA2-8222-4BEC0A340895}" destId="{32B928D4-B234-4EF6-8544-789E2ED1F616}" srcOrd="4" destOrd="0" parTransId="{3990E650-86B5-44CF-A953-79D43F352B67}" sibTransId="{E6224B8A-3328-4BD7-8AF6-B759FF7DC1B3}"/>
    <dgm:cxn modelId="{38582AA0-94F6-42FB-A7AE-1E95848AF693}" srcId="{C21E6038-7150-4BA2-8222-4BEC0A340895}" destId="{EAA3591B-948C-43CA-9C18-9BB51EBC388B}" srcOrd="2" destOrd="0" parTransId="{776E452F-EA62-40A7-A266-B5F066415506}" sibTransId="{E2CCD86C-F6A0-44F3-A779-ED9354A20206}"/>
    <dgm:cxn modelId="{51E9A347-AC7E-43A2-AE1D-6ED22B50ED91}" type="presOf" srcId="{91BCAD44-8834-497E-9550-790A658EEC71}" destId="{F613ADF3-7B76-4F34-8993-F534E13B63DD}" srcOrd="0" destOrd="0" presId="urn:microsoft.com/office/officeart/2005/8/layout/default#1"/>
    <dgm:cxn modelId="{2CF6DF11-68FB-4FB2-9312-9737D6C45C59}" type="presOf" srcId="{C21E6038-7150-4BA2-8222-4BEC0A340895}" destId="{1AEED1B9-452B-4FB7-A032-1474416D0A50}" srcOrd="0" destOrd="0" presId="urn:microsoft.com/office/officeart/2005/8/layout/default#1"/>
    <dgm:cxn modelId="{FFACAADC-EA3F-449B-A565-CED343C52F09}" srcId="{C21E6038-7150-4BA2-8222-4BEC0A340895}" destId="{F3E0ECFD-CA62-417F-BD73-6848776D9D08}" srcOrd="1" destOrd="0" parTransId="{38F8C1D0-DB6E-4E4F-9368-DECD3AF84BC2}" sibTransId="{97B1996E-ABA3-4375-9915-37BBC394A808}"/>
    <dgm:cxn modelId="{EA2CE1A5-1D34-4623-BEDD-11C443943E32}" type="presOf" srcId="{32B928D4-B234-4EF6-8544-789E2ED1F616}" destId="{7E37689E-B159-470F-A8F1-03DDC227486A}" srcOrd="0" destOrd="0" presId="urn:microsoft.com/office/officeart/2005/8/layout/default#1"/>
    <dgm:cxn modelId="{845707E1-49AF-4F82-A1F2-085066176EB0}" type="presParOf" srcId="{1AEED1B9-452B-4FB7-A032-1474416D0A50}" destId="{F613ADF3-7B76-4F34-8993-F534E13B63DD}" srcOrd="0" destOrd="0" presId="urn:microsoft.com/office/officeart/2005/8/layout/default#1"/>
    <dgm:cxn modelId="{6E5A4A69-8289-4F87-BDCD-0B800CC51A3C}" type="presParOf" srcId="{1AEED1B9-452B-4FB7-A032-1474416D0A50}" destId="{ABC087DB-79B2-418E-B510-6A15D3D26FE4}" srcOrd="1" destOrd="0" presId="urn:microsoft.com/office/officeart/2005/8/layout/default#1"/>
    <dgm:cxn modelId="{ACB30F65-AADE-46D8-86DF-E5E7C4E9A869}" type="presParOf" srcId="{1AEED1B9-452B-4FB7-A032-1474416D0A50}" destId="{A4C7774F-C231-4503-8915-F8398746B056}" srcOrd="2" destOrd="0" presId="urn:microsoft.com/office/officeart/2005/8/layout/default#1"/>
    <dgm:cxn modelId="{2DA704DB-1673-4F9F-83CF-690FDBAE0F56}" type="presParOf" srcId="{1AEED1B9-452B-4FB7-A032-1474416D0A50}" destId="{9328961F-DAEB-485A-9C47-B395FE779D9B}" srcOrd="3" destOrd="0" presId="urn:microsoft.com/office/officeart/2005/8/layout/default#1"/>
    <dgm:cxn modelId="{19E4504C-DE2E-4D3E-893D-C1B2E4E898FB}" type="presParOf" srcId="{1AEED1B9-452B-4FB7-A032-1474416D0A50}" destId="{317FC81C-798D-4157-818F-6F8650006DA2}" srcOrd="4" destOrd="0" presId="urn:microsoft.com/office/officeart/2005/8/layout/default#1"/>
    <dgm:cxn modelId="{7A0F9835-2967-4F2B-A8EA-4D91CEC26E77}" type="presParOf" srcId="{1AEED1B9-452B-4FB7-A032-1474416D0A50}" destId="{C4504945-0641-43D8-8F24-0B8BC894CC0F}" srcOrd="5" destOrd="0" presId="urn:microsoft.com/office/officeart/2005/8/layout/default#1"/>
    <dgm:cxn modelId="{F1F34D3A-5BD3-4969-A1CB-52790259A8EC}" type="presParOf" srcId="{1AEED1B9-452B-4FB7-A032-1474416D0A50}" destId="{602EB619-5CB3-46C7-BC07-F874E5798AE3}" srcOrd="6" destOrd="0" presId="urn:microsoft.com/office/officeart/2005/8/layout/default#1"/>
    <dgm:cxn modelId="{DB47E776-DAAC-432D-833D-A86678125F84}" type="presParOf" srcId="{1AEED1B9-452B-4FB7-A032-1474416D0A50}" destId="{87883867-8112-4BBD-A703-620C3476689E}" srcOrd="7" destOrd="0" presId="urn:microsoft.com/office/officeart/2005/8/layout/default#1"/>
    <dgm:cxn modelId="{6632C48E-2C73-4211-9059-C45400F710A3}" type="presParOf" srcId="{1AEED1B9-452B-4FB7-A032-1474416D0A50}" destId="{7E37689E-B159-470F-A8F1-03DDC227486A}"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89C423-10EB-4B18-AA72-6029FECCF4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1938F07-9C60-4AB1-8523-D3E67D372D19}">
      <dgm:prSet phldrT="[Text]"/>
      <dgm:spPr>
        <a:solidFill>
          <a:schemeClr val="tx2">
            <a:lumMod val="75000"/>
            <a:lumOff val="25000"/>
          </a:schemeClr>
        </a:solidFill>
      </dgm:spPr>
      <dgm:t>
        <a:bodyPr/>
        <a:lstStyle/>
        <a:p>
          <a:r>
            <a:rPr lang="en-US" dirty="0" smtClean="0"/>
            <a:t>Who?</a:t>
          </a:r>
          <a:endParaRPr lang="en-US" dirty="0"/>
        </a:p>
      </dgm:t>
    </dgm:pt>
    <dgm:pt modelId="{2B149184-69D5-4CCA-9F21-11C990C1742D}" type="parTrans" cxnId="{D6038848-33A0-461A-8A7D-F36FDEDA80F8}">
      <dgm:prSet/>
      <dgm:spPr/>
      <dgm:t>
        <a:bodyPr/>
        <a:lstStyle/>
        <a:p>
          <a:endParaRPr lang="en-US"/>
        </a:p>
      </dgm:t>
    </dgm:pt>
    <dgm:pt modelId="{2949267C-4448-4D16-826B-ABE64633189E}" type="sibTrans" cxnId="{D6038848-33A0-461A-8A7D-F36FDEDA80F8}">
      <dgm:prSet/>
      <dgm:spPr/>
      <dgm:t>
        <a:bodyPr/>
        <a:lstStyle/>
        <a:p>
          <a:endParaRPr lang="en-US"/>
        </a:p>
      </dgm:t>
    </dgm:pt>
    <dgm:pt modelId="{748696F7-5C35-49C9-8A3B-CBCA604BC950}">
      <dgm:prSet phldrT="[Text]"/>
      <dgm:spPr>
        <a:solidFill>
          <a:schemeClr val="tx1"/>
        </a:solidFill>
      </dgm:spPr>
      <dgm:t>
        <a:bodyPr/>
        <a:lstStyle/>
        <a:p>
          <a:r>
            <a:rPr lang="en-US" dirty="0" smtClean="0">
              <a:solidFill>
                <a:schemeClr val="tx2"/>
              </a:solidFill>
              <a:ea typeface="ＭＳ Ｐゴシック" pitchFamily="34" charset="-128"/>
            </a:rPr>
            <a:t>Be sure you can spell AND pronounce the interviewer's name and title</a:t>
          </a:r>
          <a:endParaRPr lang="en-US" dirty="0">
            <a:solidFill>
              <a:schemeClr val="tx2"/>
            </a:solidFill>
          </a:endParaRPr>
        </a:p>
      </dgm:t>
    </dgm:pt>
    <dgm:pt modelId="{4B21DDCA-162C-46D3-B15B-0C4540813979}" type="parTrans" cxnId="{94B0F35C-A4F4-497C-B857-FA1179CFEBB7}">
      <dgm:prSet/>
      <dgm:spPr/>
      <dgm:t>
        <a:bodyPr/>
        <a:lstStyle/>
        <a:p>
          <a:endParaRPr lang="en-US"/>
        </a:p>
      </dgm:t>
    </dgm:pt>
    <dgm:pt modelId="{416656F5-629E-4F75-8036-69483D6CCEED}" type="sibTrans" cxnId="{94B0F35C-A4F4-497C-B857-FA1179CFEBB7}">
      <dgm:prSet/>
      <dgm:spPr/>
      <dgm:t>
        <a:bodyPr/>
        <a:lstStyle/>
        <a:p>
          <a:endParaRPr lang="en-US"/>
        </a:p>
      </dgm:t>
    </dgm:pt>
    <dgm:pt modelId="{9823562C-05FD-4818-9840-AD40B941C426}">
      <dgm:prSet phldrT="[Text]"/>
      <dgm:spPr>
        <a:solidFill>
          <a:schemeClr val="tx1"/>
        </a:solidFill>
      </dgm:spPr>
      <dgm:t>
        <a:bodyPr/>
        <a:lstStyle/>
        <a:p>
          <a:r>
            <a:rPr lang="en-US" dirty="0" smtClean="0">
              <a:solidFill>
                <a:schemeClr val="tx2"/>
              </a:solidFill>
              <a:ea typeface="ＭＳ Ｐゴシック" pitchFamily="34" charset="-128"/>
            </a:rPr>
            <a:t>If this person is a division head or manager, find out as much as you can about his/her area so you can ask pertinent questions</a:t>
          </a:r>
          <a:endParaRPr lang="en-US" dirty="0">
            <a:solidFill>
              <a:schemeClr val="tx2"/>
            </a:solidFill>
          </a:endParaRPr>
        </a:p>
      </dgm:t>
    </dgm:pt>
    <dgm:pt modelId="{BFBB457E-EADD-4F8B-BB0F-B93D6DE08847}" type="parTrans" cxnId="{0DDA4B16-3C67-4EE9-9EDC-909253E40473}">
      <dgm:prSet/>
      <dgm:spPr/>
      <dgm:t>
        <a:bodyPr/>
        <a:lstStyle/>
        <a:p>
          <a:endParaRPr lang="en-US"/>
        </a:p>
      </dgm:t>
    </dgm:pt>
    <dgm:pt modelId="{9D3973CF-4F05-4817-BF03-C38E3F46FEF7}" type="sibTrans" cxnId="{0DDA4B16-3C67-4EE9-9EDC-909253E40473}">
      <dgm:prSet/>
      <dgm:spPr/>
      <dgm:t>
        <a:bodyPr/>
        <a:lstStyle/>
        <a:p>
          <a:endParaRPr lang="en-US"/>
        </a:p>
      </dgm:t>
    </dgm:pt>
    <dgm:pt modelId="{8E693FE7-3CEE-47B7-B36C-32C5EF04CBED}" type="pres">
      <dgm:prSet presAssocID="{6F89C423-10EB-4B18-AA72-6029FECCF4F3}" presName="linear" presStyleCnt="0">
        <dgm:presLayoutVars>
          <dgm:dir/>
          <dgm:animLvl val="lvl"/>
          <dgm:resizeHandles val="exact"/>
        </dgm:presLayoutVars>
      </dgm:prSet>
      <dgm:spPr/>
      <dgm:t>
        <a:bodyPr/>
        <a:lstStyle/>
        <a:p>
          <a:endParaRPr lang="en-US"/>
        </a:p>
      </dgm:t>
    </dgm:pt>
    <dgm:pt modelId="{B243E3BE-C3BC-42A1-BAA5-D28BBE55E3E4}" type="pres">
      <dgm:prSet presAssocID="{61938F07-9C60-4AB1-8523-D3E67D372D19}" presName="parentLin" presStyleCnt="0"/>
      <dgm:spPr/>
    </dgm:pt>
    <dgm:pt modelId="{1E73AD04-BA25-40B3-B490-63BE8E6CA198}" type="pres">
      <dgm:prSet presAssocID="{61938F07-9C60-4AB1-8523-D3E67D372D19}" presName="parentLeftMargin" presStyleLbl="node1" presStyleIdx="0" presStyleCnt="1"/>
      <dgm:spPr/>
      <dgm:t>
        <a:bodyPr/>
        <a:lstStyle/>
        <a:p>
          <a:endParaRPr lang="en-US"/>
        </a:p>
      </dgm:t>
    </dgm:pt>
    <dgm:pt modelId="{146B8938-A5C3-4352-A5F0-A93817878BFB}" type="pres">
      <dgm:prSet presAssocID="{61938F07-9C60-4AB1-8523-D3E67D372D19}" presName="parentText" presStyleLbl="node1" presStyleIdx="0" presStyleCnt="1">
        <dgm:presLayoutVars>
          <dgm:chMax val="0"/>
          <dgm:bulletEnabled val="1"/>
        </dgm:presLayoutVars>
      </dgm:prSet>
      <dgm:spPr/>
      <dgm:t>
        <a:bodyPr/>
        <a:lstStyle/>
        <a:p>
          <a:endParaRPr lang="en-US"/>
        </a:p>
      </dgm:t>
    </dgm:pt>
    <dgm:pt modelId="{4736BAEA-5F08-4157-9942-50A6AF8A3DD6}" type="pres">
      <dgm:prSet presAssocID="{61938F07-9C60-4AB1-8523-D3E67D372D19}" presName="negativeSpace" presStyleCnt="0"/>
      <dgm:spPr/>
    </dgm:pt>
    <dgm:pt modelId="{1BED8441-4C8C-44AB-9E76-F8AE02355ED4}" type="pres">
      <dgm:prSet presAssocID="{61938F07-9C60-4AB1-8523-D3E67D372D19}" presName="childText" presStyleLbl="conFgAcc1" presStyleIdx="0" presStyleCnt="1">
        <dgm:presLayoutVars>
          <dgm:bulletEnabled val="1"/>
        </dgm:presLayoutVars>
      </dgm:prSet>
      <dgm:spPr/>
      <dgm:t>
        <a:bodyPr/>
        <a:lstStyle/>
        <a:p>
          <a:endParaRPr lang="en-US"/>
        </a:p>
      </dgm:t>
    </dgm:pt>
  </dgm:ptLst>
  <dgm:cxnLst>
    <dgm:cxn modelId="{94B0F35C-A4F4-497C-B857-FA1179CFEBB7}" srcId="{61938F07-9C60-4AB1-8523-D3E67D372D19}" destId="{748696F7-5C35-49C9-8A3B-CBCA604BC950}" srcOrd="0" destOrd="0" parTransId="{4B21DDCA-162C-46D3-B15B-0C4540813979}" sibTransId="{416656F5-629E-4F75-8036-69483D6CCEED}"/>
    <dgm:cxn modelId="{9644386B-DC72-42F1-B5C7-B4BA4DA2ADAE}" type="presOf" srcId="{61938F07-9C60-4AB1-8523-D3E67D372D19}" destId="{146B8938-A5C3-4352-A5F0-A93817878BFB}" srcOrd="1" destOrd="0" presId="urn:microsoft.com/office/officeart/2005/8/layout/list1"/>
    <dgm:cxn modelId="{D6038848-33A0-461A-8A7D-F36FDEDA80F8}" srcId="{6F89C423-10EB-4B18-AA72-6029FECCF4F3}" destId="{61938F07-9C60-4AB1-8523-D3E67D372D19}" srcOrd="0" destOrd="0" parTransId="{2B149184-69D5-4CCA-9F21-11C990C1742D}" sibTransId="{2949267C-4448-4D16-826B-ABE64633189E}"/>
    <dgm:cxn modelId="{A91A9F14-0BF1-4DAA-9921-244D0673C689}" type="presOf" srcId="{6F89C423-10EB-4B18-AA72-6029FECCF4F3}" destId="{8E693FE7-3CEE-47B7-B36C-32C5EF04CBED}" srcOrd="0" destOrd="0" presId="urn:microsoft.com/office/officeart/2005/8/layout/list1"/>
    <dgm:cxn modelId="{6F8FB606-CD3F-4A1A-8DE0-D2F906CB3B83}" type="presOf" srcId="{9823562C-05FD-4818-9840-AD40B941C426}" destId="{1BED8441-4C8C-44AB-9E76-F8AE02355ED4}" srcOrd="0" destOrd="1" presId="urn:microsoft.com/office/officeart/2005/8/layout/list1"/>
    <dgm:cxn modelId="{0DDA4B16-3C67-4EE9-9EDC-909253E40473}" srcId="{61938F07-9C60-4AB1-8523-D3E67D372D19}" destId="{9823562C-05FD-4818-9840-AD40B941C426}" srcOrd="1" destOrd="0" parTransId="{BFBB457E-EADD-4F8B-BB0F-B93D6DE08847}" sibTransId="{9D3973CF-4F05-4817-BF03-C38E3F46FEF7}"/>
    <dgm:cxn modelId="{B4465229-5F60-475E-9A7D-175EE209AA2E}" type="presOf" srcId="{61938F07-9C60-4AB1-8523-D3E67D372D19}" destId="{1E73AD04-BA25-40B3-B490-63BE8E6CA198}" srcOrd="0" destOrd="0" presId="urn:microsoft.com/office/officeart/2005/8/layout/list1"/>
    <dgm:cxn modelId="{CB81A642-A30A-46B5-85F9-3012172CB2B5}" type="presOf" srcId="{748696F7-5C35-49C9-8A3B-CBCA604BC950}" destId="{1BED8441-4C8C-44AB-9E76-F8AE02355ED4}" srcOrd="0" destOrd="0" presId="urn:microsoft.com/office/officeart/2005/8/layout/list1"/>
    <dgm:cxn modelId="{5AAD5B18-C372-4BD6-BBE7-EB51C41CBB69}" type="presParOf" srcId="{8E693FE7-3CEE-47B7-B36C-32C5EF04CBED}" destId="{B243E3BE-C3BC-42A1-BAA5-D28BBE55E3E4}" srcOrd="0" destOrd="0" presId="urn:microsoft.com/office/officeart/2005/8/layout/list1"/>
    <dgm:cxn modelId="{FCAAB2B7-84B9-4597-A5E6-AF8B29B4F310}" type="presParOf" srcId="{B243E3BE-C3BC-42A1-BAA5-D28BBE55E3E4}" destId="{1E73AD04-BA25-40B3-B490-63BE8E6CA198}" srcOrd="0" destOrd="0" presId="urn:microsoft.com/office/officeart/2005/8/layout/list1"/>
    <dgm:cxn modelId="{D038C62B-8B20-4A8D-BD03-F2AB88398DB8}" type="presParOf" srcId="{B243E3BE-C3BC-42A1-BAA5-D28BBE55E3E4}" destId="{146B8938-A5C3-4352-A5F0-A93817878BFB}" srcOrd="1" destOrd="0" presId="urn:microsoft.com/office/officeart/2005/8/layout/list1"/>
    <dgm:cxn modelId="{600FA655-661A-4270-BE72-F9A3AF8B7DB1}" type="presParOf" srcId="{8E693FE7-3CEE-47B7-B36C-32C5EF04CBED}" destId="{4736BAEA-5F08-4157-9942-50A6AF8A3DD6}" srcOrd="1" destOrd="0" presId="urn:microsoft.com/office/officeart/2005/8/layout/list1"/>
    <dgm:cxn modelId="{1A859E78-E20C-479B-9F82-078247886AF9}" type="presParOf" srcId="{8E693FE7-3CEE-47B7-B36C-32C5EF04CBED}" destId="{1BED8441-4C8C-44AB-9E76-F8AE02355ED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89C423-10EB-4B18-AA72-6029FECCF4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5C2C315-FAD6-4B61-A8AE-1681C43FD45B}">
      <dgm:prSet phldrT="[Text]"/>
      <dgm:spPr>
        <a:solidFill>
          <a:schemeClr val="tx2">
            <a:lumMod val="75000"/>
            <a:lumOff val="25000"/>
          </a:schemeClr>
        </a:solidFill>
      </dgm:spPr>
      <dgm:t>
        <a:bodyPr/>
        <a:lstStyle/>
        <a:p>
          <a:r>
            <a:rPr lang="en-US" dirty="0" smtClean="0"/>
            <a:t>Details?</a:t>
          </a:r>
          <a:endParaRPr lang="en-US" dirty="0"/>
        </a:p>
      </dgm:t>
    </dgm:pt>
    <dgm:pt modelId="{CAD9770B-E3AC-4291-AE75-CCBCAB1D715D}" type="parTrans" cxnId="{741CCB75-7689-40B4-879D-44CFEE40E48F}">
      <dgm:prSet/>
      <dgm:spPr/>
      <dgm:t>
        <a:bodyPr/>
        <a:lstStyle/>
        <a:p>
          <a:endParaRPr lang="en-US"/>
        </a:p>
      </dgm:t>
    </dgm:pt>
    <dgm:pt modelId="{003B91B9-9243-45F4-8BA8-D61F5CE733F9}" type="sibTrans" cxnId="{741CCB75-7689-40B4-879D-44CFEE40E48F}">
      <dgm:prSet/>
      <dgm:spPr/>
      <dgm:t>
        <a:bodyPr/>
        <a:lstStyle/>
        <a:p>
          <a:endParaRPr lang="en-US"/>
        </a:p>
      </dgm:t>
    </dgm:pt>
    <dgm:pt modelId="{531B5D3A-9CDD-41B2-8DAD-6BB44A86B021}">
      <dgm:prSet phldrT="[Text]"/>
      <dgm:spPr>
        <a:solidFill>
          <a:schemeClr val="bg1"/>
        </a:solidFill>
      </dgm:spPr>
      <dgm:t>
        <a:bodyPr/>
        <a:lstStyle/>
        <a:p>
          <a:r>
            <a:rPr lang="en-US" b="1" dirty="0" smtClean="0">
              <a:solidFill>
                <a:schemeClr val="tx2"/>
              </a:solidFill>
              <a:ea typeface="ＭＳ Ｐゴシック" pitchFamily="34" charset="-128"/>
            </a:rPr>
            <a:t>Where is the interview?  </a:t>
          </a:r>
          <a:endParaRPr lang="en-US" dirty="0">
            <a:solidFill>
              <a:schemeClr val="tx2"/>
            </a:solidFill>
          </a:endParaRPr>
        </a:p>
      </dgm:t>
    </dgm:pt>
    <dgm:pt modelId="{8AB88DCE-6AED-42B4-8EC6-B9E57EB8A407}" type="parTrans" cxnId="{B5D846FF-7347-4E95-9724-2218A049693E}">
      <dgm:prSet/>
      <dgm:spPr/>
      <dgm:t>
        <a:bodyPr/>
        <a:lstStyle/>
        <a:p>
          <a:endParaRPr lang="en-US"/>
        </a:p>
      </dgm:t>
    </dgm:pt>
    <dgm:pt modelId="{E00B0D3C-B330-47E8-A6F1-CD8595C6BE70}" type="sibTrans" cxnId="{B5D846FF-7347-4E95-9724-2218A049693E}">
      <dgm:prSet/>
      <dgm:spPr/>
      <dgm:t>
        <a:bodyPr/>
        <a:lstStyle/>
        <a:p>
          <a:endParaRPr lang="en-US"/>
        </a:p>
      </dgm:t>
    </dgm:pt>
    <dgm:pt modelId="{CDA0B6CD-E9A4-4CE3-815D-910812C3A24C}">
      <dgm:prSet/>
      <dgm:spPr>
        <a:solidFill>
          <a:schemeClr val="bg1"/>
        </a:solidFill>
      </dgm:spPr>
      <dgm:t>
        <a:bodyPr/>
        <a:lstStyle/>
        <a:p>
          <a:r>
            <a:rPr lang="en-US" dirty="0" smtClean="0">
              <a:solidFill>
                <a:schemeClr val="tx2"/>
              </a:solidFill>
              <a:ea typeface="ＭＳ Ｐゴシック" pitchFamily="34" charset="-128"/>
            </a:rPr>
            <a:t>Do you know where to park?  Where is the entrance is to the building?  It can be helpful, if you're not familiar with the company, to make a 'dry run' before interview day to determine how long it will take you to get there and to familiarize yourself with the layout of the company. </a:t>
          </a:r>
        </a:p>
      </dgm:t>
    </dgm:pt>
    <dgm:pt modelId="{52460F92-C981-496D-99BF-D728E1976420}" type="parTrans" cxnId="{C4B6C64A-00D3-4933-8F2C-B8AE88BEA85C}">
      <dgm:prSet/>
      <dgm:spPr/>
      <dgm:t>
        <a:bodyPr/>
        <a:lstStyle/>
        <a:p>
          <a:endParaRPr lang="en-US"/>
        </a:p>
      </dgm:t>
    </dgm:pt>
    <dgm:pt modelId="{BEBE76CA-9921-4B5F-B64B-7762DD9BDC35}" type="sibTrans" cxnId="{C4B6C64A-00D3-4933-8F2C-B8AE88BEA85C}">
      <dgm:prSet/>
      <dgm:spPr/>
      <dgm:t>
        <a:bodyPr/>
        <a:lstStyle/>
        <a:p>
          <a:endParaRPr lang="en-US"/>
        </a:p>
      </dgm:t>
    </dgm:pt>
    <dgm:pt modelId="{DA47799F-8295-454A-91D5-D91B2DA4076A}">
      <dgm:prSet/>
      <dgm:spPr>
        <a:solidFill>
          <a:schemeClr val="bg1"/>
        </a:solidFill>
      </dgm:spPr>
      <dgm:t>
        <a:bodyPr/>
        <a:lstStyle/>
        <a:p>
          <a:r>
            <a:rPr lang="en-US" dirty="0" smtClean="0">
              <a:solidFill>
                <a:schemeClr val="tx2"/>
              </a:solidFill>
              <a:ea typeface="ＭＳ Ｐゴシック" pitchFamily="34" charset="-128"/>
            </a:rPr>
            <a:t>Plan on getting there 15-20 minutes early so that even if something happens -traffic, you get lost, etc.- you'll still arrive in plenty of time.  It is NEVER acceptable to be late to an interview!!</a:t>
          </a:r>
          <a:endParaRPr lang="en-US" dirty="0">
            <a:solidFill>
              <a:schemeClr val="tx2"/>
            </a:solidFill>
          </a:endParaRPr>
        </a:p>
      </dgm:t>
    </dgm:pt>
    <dgm:pt modelId="{908266C9-7649-4F07-8163-76B6997015DD}" type="parTrans" cxnId="{83F6ECA8-F8CC-434B-A16B-7D55B042A4E7}">
      <dgm:prSet/>
      <dgm:spPr/>
      <dgm:t>
        <a:bodyPr/>
        <a:lstStyle/>
        <a:p>
          <a:endParaRPr lang="en-US"/>
        </a:p>
      </dgm:t>
    </dgm:pt>
    <dgm:pt modelId="{00109F34-66FE-446A-A290-EF4D4679A005}" type="sibTrans" cxnId="{83F6ECA8-F8CC-434B-A16B-7D55B042A4E7}">
      <dgm:prSet/>
      <dgm:spPr/>
      <dgm:t>
        <a:bodyPr/>
        <a:lstStyle/>
        <a:p>
          <a:endParaRPr lang="en-US"/>
        </a:p>
      </dgm:t>
    </dgm:pt>
    <dgm:pt modelId="{530FE152-15F7-4741-B70E-7231529B65D9}">
      <dgm:prSet/>
      <dgm:spPr>
        <a:solidFill>
          <a:schemeClr val="bg1"/>
        </a:solidFill>
      </dgm:spPr>
      <dgm:t>
        <a:bodyPr/>
        <a:lstStyle/>
        <a:p>
          <a:r>
            <a:rPr lang="en-US" b="1" dirty="0" smtClean="0">
              <a:solidFill>
                <a:schemeClr val="tx2"/>
              </a:solidFill>
              <a:ea typeface="ＭＳ Ｐゴシック" pitchFamily="34" charset="-128"/>
            </a:rPr>
            <a:t>What time is the interview?</a:t>
          </a:r>
          <a:endParaRPr lang="en-US" dirty="0" smtClean="0">
            <a:solidFill>
              <a:schemeClr val="tx2"/>
            </a:solidFill>
            <a:ea typeface="ＭＳ Ｐゴシック" pitchFamily="34" charset="-128"/>
          </a:endParaRPr>
        </a:p>
      </dgm:t>
    </dgm:pt>
    <dgm:pt modelId="{39BC72A5-DFFC-499B-8CB6-939F20F65126}" type="parTrans" cxnId="{798CB432-BBAA-4EC8-A554-F944DC6398F6}">
      <dgm:prSet/>
      <dgm:spPr/>
      <dgm:t>
        <a:bodyPr/>
        <a:lstStyle/>
        <a:p>
          <a:endParaRPr lang="en-US"/>
        </a:p>
      </dgm:t>
    </dgm:pt>
    <dgm:pt modelId="{14ABB103-6140-4116-8328-C7B069DC48DE}" type="sibTrans" cxnId="{798CB432-BBAA-4EC8-A554-F944DC6398F6}">
      <dgm:prSet/>
      <dgm:spPr/>
      <dgm:t>
        <a:bodyPr/>
        <a:lstStyle/>
        <a:p>
          <a:endParaRPr lang="en-US"/>
        </a:p>
      </dgm:t>
    </dgm:pt>
    <dgm:pt modelId="{8E693FE7-3CEE-47B7-B36C-32C5EF04CBED}" type="pres">
      <dgm:prSet presAssocID="{6F89C423-10EB-4B18-AA72-6029FECCF4F3}" presName="linear" presStyleCnt="0">
        <dgm:presLayoutVars>
          <dgm:dir/>
          <dgm:animLvl val="lvl"/>
          <dgm:resizeHandles val="exact"/>
        </dgm:presLayoutVars>
      </dgm:prSet>
      <dgm:spPr/>
      <dgm:t>
        <a:bodyPr/>
        <a:lstStyle/>
        <a:p>
          <a:endParaRPr lang="en-US"/>
        </a:p>
      </dgm:t>
    </dgm:pt>
    <dgm:pt modelId="{B5749EF5-0993-4D96-9865-7DA339E4EE80}" type="pres">
      <dgm:prSet presAssocID="{C5C2C315-FAD6-4B61-A8AE-1681C43FD45B}" presName="parentLin" presStyleCnt="0"/>
      <dgm:spPr/>
    </dgm:pt>
    <dgm:pt modelId="{4A362DE1-D832-484D-A366-2A8DCACF8311}" type="pres">
      <dgm:prSet presAssocID="{C5C2C315-FAD6-4B61-A8AE-1681C43FD45B}" presName="parentLeftMargin" presStyleLbl="node1" presStyleIdx="0" presStyleCnt="1"/>
      <dgm:spPr/>
      <dgm:t>
        <a:bodyPr/>
        <a:lstStyle/>
        <a:p>
          <a:endParaRPr lang="en-US"/>
        </a:p>
      </dgm:t>
    </dgm:pt>
    <dgm:pt modelId="{89816AFA-B1ED-463D-A14C-8CB19F1EBEF7}" type="pres">
      <dgm:prSet presAssocID="{C5C2C315-FAD6-4B61-A8AE-1681C43FD45B}" presName="parentText" presStyleLbl="node1" presStyleIdx="0" presStyleCnt="1">
        <dgm:presLayoutVars>
          <dgm:chMax val="0"/>
          <dgm:bulletEnabled val="1"/>
        </dgm:presLayoutVars>
      </dgm:prSet>
      <dgm:spPr/>
      <dgm:t>
        <a:bodyPr/>
        <a:lstStyle/>
        <a:p>
          <a:endParaRPr lang="en-US"/>
        </a:p>
      </dgm:t>
    </dgm:pt>
    <dgm:pt modelId="{987821EB-08AD-4470-BA2D-DB43BEA915A7}" type="pres">
      <dgm:prSet presAssocID="{C5C2C315-FAD6-4B61-A8AE-1681C43FD45B}" presName="negativeSpace" presStyleCnt="0"/>
      <dgm:spPr/>
    </dgm:pt>
    <dgm:pt modelId="{637136AC-C2BB-4315-BA43-9E12829F9427}" type="pres">
      <dgm:prSet presAssocID="{C5C2C315-FAD6-4B61-A8AE-1681C43FD45B}" presName="childText" presStyleLbl="conFgAcc1" presStyleIdx="0" presStyleCnt="1">
        <dgm:presLayoutVars>
          <dgm:bulletEnabled val="1"/>
        </dgm:presLayoutVars>
      </dgm:prSet>
      <dgm:spPr/>
      <dgm:t>
        <a:bodyPr/>
        <a:lstStyle/>
        <a:p>
          <a:endParaRPr lang="en-US"/>
        </a:p>
      </dgm:t>
    </dgm:pt>
  </dgm:ptLst>
  <dgm:cxnLst>
    <dgm:cxn modelId="{B5D846FF-7347-4E95-9724-2218A049693E}" srcId="{C5C2C315-FAD6-4B61-A8AE-1681C43FD45B}" destId="{531B5D3A-9CDD-41B2-8DAD-6BB44A86B021}" srcOrd="0" destOrd="0" parTransId="{8AB88DCE-6AED-42B4-8EC6-B9E57EB8A407}" sibTransId="{E00B0D3C-B330-47E8-A6F1-CD8595C6BE70}"/>
    <dgm:cxn modelId="{7A391311-BBBA-4E08-BA3B-3FBE5BCEE097}" type="presOf" srcId="{C5C2C315-FAD6-4B61-A8AE-1681C43FD45B}" destId="{89816AFA-B1ED-463D-A14C-8CB19F1EBEF7}" srcOrd="1" destOrd="0" presId="urn:microsoft.com/office/officeart/2005/8/layout/list1"/>
    <dgm:cxn modelId="{B628F2C6-1450-42F9-8F78-F5A46B8B2DDE}" type="presOf" srcId="{CDA0B6CD-E9A4-4CE3-815D-910812C3A24C}" destId="{637136AC-C2BB-4315-BA43-9E12829F9427}" srcOrd="0" destOrd="1" presId="urn:microsoft.com/office/officeart/2005/8/layout/list1"/>
    <dgm:cxn modelId="{EB44FF6D-DCF5-4656-9EDB-306922DFA3BD}" type="presOf" srcId="{DA47799F-8295-454A-91D5-D91B2DA4076A}" destId="{637136AC-C2BB-4315-BA43-9E12829F9427}" srcOrd="0" destOrd="3" presId="urn:microsoft.com/office/officeart/2005/8/layout/list1"/>
    <dgm:cxn modelId="{741CCB75-7689-40B4-879D-44CFEE40E48F}" srcId="{6F89C423-10EB-4B18-AA72-6029FECCF4F3}" destId="{C5C2C315-FAD6-4B61-A8AE-1681C43FD45B}" srcOrd="0" destOrd="0" parTransId="{CAD9770B-E3AC-4291-AE75-CCBCAB1D715D}" sibTransId="{003B91B9-9243-45F4-8BA8-D61F5CE733F9}"/>
    <dgm:cxn modelId="{798CB432-BBAA-4EC8-A554-F944DC6398F6}" srcId="{C5C2C315-FAD6-4B61-A8AE-1681C43FD45B}" destId="{530FE152-15F7-4741-B70E-7231529B65D9}" srcOrd="2" destOrd="0" parTransId="{39BC72A5-DFFC-499B-8CB6-939F20F65126}" sibTransId="{14ABB103-6140-4116-8328-C7B069DC48DE}"/>
    <dgm:cxn modelId="{2F8BA4A4-9A3A-4EAF-B98B-C791035AA445}" type="presOf" srcId="{530FE152-15F7-4741-B70E-7231529B65D9}" destId="{637136AC-C2BB-4315-BA43-9E12829F9427}" srcOrd="0" destOrd="2" presId="urn:microsoft.com/office/officeart/2005/8/layout/list1"/>
    <dgm:cxn modelId="{D30B93EA-76E3-4517-867A-CD3DF5EE1106}" type="presOf" srcId="{531B5D3A-9CDD-41B2-8DAD-6BB44A86B021}" destId="{637136AC-C2BB-4315-BA43-9E12829F9427}" srcOrd="0" destOrd="0" presId="urn:microsoft.com/office/officeart/2005/8/layout/list1"/>
    <dgm:cxn modelId="{83F6ECA8-F8CC-434B-A16B-7D55B042A4E7}" srcId="{C5C2C315-FAD6-4B61-A8AE-1681C43FD45B}" destId="{DA47799F-8295-454A-91D5-D91B2DA4076A}" srcOrd="3" destOrd="0" parTransId="{908266C9-7649-4F07-8163-76B6997015DD}" sibTransId="{00109F34-66FE-446A-A290-EF4D4679A005}"/>
    <dgm:cxn modelId="{4E99007D-877D-448E-BD31-66AFAC458599}" type="presOf" srcId="{6F89C423-10EB-4B18-AA72-6029FECCF4F3}" destId="{8E693FE7-3CEE-47B7-B36C-32C5EF04CBED}" srcOrd="0" destOrd="0" presId="urn:microsoft.com/office/officeart/2005/8/layout/list1"/>
    <dgm:cxn modelId="{538611F7-B6F2-45BA-8F60-C39AF71516B1}" type="presOf" srcId="{C5C2C315-FAD6-4B61-A8AE-1681C43FD45B}" destId="{4A362DE1-D832-484D-A366-2A8DCACF8311}" srcOrd="0" destOrd="0" presId="urn:microsoft.com/office/officeart/2005/8/layout/list1"/>
    <dgm:cxn modelId="{C4B6C64A-00D3-4933-8F2C-B8AE88BEA85C}" srcId="{C5C2C315-FAD6-4B61-A8AE-1681C43FD45B}" destId="{CDA0B6CD-E9A4-4CE3-815D-910812C3A24C}" srcOrd="1" destOrd="0" parTransId="{52460F92-C981-496D-99BF-D728E1976420}" sibTransId="{BEBE76CA-9921-4B5F-B64B-7762DD9BDC35}"/>
    <dgm:cxn modelId="{785FC6CD-8A66-4DF6-B251-041A93323A58}" type="presParOf" srcId="{8E693FE7-3CEE-47B7-B36C-32C5EF04CBED}" destId="{B5749EF5-0993-4D96-9865-7DA339E4EE80}" srcOrd="0" destOrd="0" presId="urn:microsoft.com/office/officeart/2005/8/layout/list1"/>
    <dgm:cxn modelId="{6F561E02-8213-4832-B616-ED4A30D0AA21}" type="presParOf" srcId="{B5749EF5-0993-4D96-9865-7DA339E4EE80}" destId="{4A362DE1-D832-484D-A366-2A8DCACF8311}" srcOrd="0" destOrd="0" presId="urn:microsoft.com/office/officeart/2005/8/layout/list1"/>
    <dgm:cxn modelId="{0684E593-8A44-4118-9F3D-C3D734DF3488}" type="presParOf" srcId="{B5749EF5-0993-4D96-9865-7DA339E4EE80}" destId="{89816AFA-B1ED-463D-A14C-8CB19F1EBEF7}" srcOrd="1" destOrd="0" presId="urn:microsoft.com/office/officeart/2005/8/layout/list1"/>
    <dgm:cxn modelId="{FE7E4522-D0EF-41A9-BE21-30042A178AFD}" type="presParOf" srcId="{8E693FE7-3CEE-47B7-B36C-32C5EF04CBED}" destId="{987821EB-08AD-4470-BA2D-DB43BEA915A7}" srcOrd="1" destOrd="0" presId="urn:microsoft.com/office/officeart/2005/8/layout/list1"/>
    <dgm:cxn modelId="{7866B7EE-5ACD-40A9-9536-3CB27D91D0EF}" type="presParOf" srcId="{8E693FE7-3CEE-47B7-B36C-32C5EF04CBED}" destId="{637136AC-C2BB-4315-BA43-9E12829F94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CD869-C373-4A2F-9786-570E172C07CE}">
      <dsp:nvSpPr>
        <dsp:cNvPr id="0" name=""/>
        <dsp:cNvSpPr/>
      </dsp:nvSpPr>
      <dsp:spPr>
        <a:xfrm>
          <a:off x="0" y="34064"/>
          <a:ext cx="8229600" cy="131093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i="0" u="sng" kern="1200" dirty="0" smtClean="0"/>
            <a:t>Identify</a:t>
          </a:r>
          <a:r>
            <a:rPr lang="en-US" sz="3300" b="0" i="0" kern="1200" dirty="0" smtClean="0"/>
            <a:t> the basic components of a resume</a:t>
          </a:r>
          <a:endParaRPr lang="en-US" sz="3300" b="0" i="0" kern="1200" dirty="0"/>
        </a:p>
      </dsp:txBody>
      <dsp:txXfrm>
        <a:off x="63994" y="98058"/>
        <a:ext cx="8101612" cy="1182942"/>
      </dsp:txXfrm>
    </dsp:sp>
    <dsp:sp modelId="{B6FB14A3-845D-4F1D-BEB0-369B124CED87}">
      <dsp:nvSpPr>
        <dsp:cNvPr id="0" name=""/>
        <dsp:cNvSpPr/>
      </dsp:nvSpPr>
      <dsp:spPr>
        <a:xfrm>
          <a:off x="0" y="1440034"/>
          <a:ext cx="8229600" cy="131093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i="1" u="sng" kern="1200" dirty="0" smtClean="0"/>
            <a:t>Recall </a:t>
          </a:r>
          <a:r>
            <a:rPr lang="en-US" sz="3300" b="0" i="0" kern="1200" dirty="0" smtClean="0"/>
            <a:t>the key components of a proactive job search</a:t>
          </a:r>
          <a:endParaRPr lang="en-US" sz="3300" b="0" i="0" kern="1200" dirty="0"/>
        </a:p>
      </dsp:txBody>
      <dsp:txXfrm>
        <a:off x="63994" y="1504028"/>
        <a:ext cx="8101612" cy="1182942"/>
      </dsp:txXfrm>
    </dsp:sp>
    <dsp:sp modelId="{BFA15682-6FC1-453F-9B6B-04B5F3A5AB8D}">
      <dsp:nvSpPr>
        <dsp:cNvPr id="0" name=""/>
        <dsp:cNvSpPr/>
      </dsp:nvSpPr>
      <dsp:spPr>
        <a:xfrm>
          <a:off x="0" y="2880069"/>
          <a:ext cx="8229600" cy="131093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i="1" u="sng" kern="1200" dirty="0" smtClean="0"/>
            <a:t>Reflect</a:t>
          </a:r>
          <a:r>
            <a:rPr lang="en-US" sz="3300" kern="1200" dirty="0" smtClean="0"/>
            <a:t> personally how to follow-up after an interview</a:t>
          </a:r>
          <a:endParaRPr lang="en-US" sz="3300" b="0" i="0" kern="1200" dirty="0"/>
        </a:p>
      </dsp:txBody>
      <dsp:txXfrm>
        <a:off x="63994" y="2944063"/>
        <a:ext cx="8101612" cy="11829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2782F-BB4A-4895-BE6D-02603A7188D8}">
      <dsp:nvSpPr>
        <dsp:cNvPr id="0" name=""/>
        <dsp:cNvSpPr/>
      </dsp:nvSpPr>
      <dsp:spPr>
        <a:xfrm>
          <a:off x="0" y="35651"/>
          <a:ext cx="8229600" cy="71954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Portfolio</a:t>
          </a:r>
          <a:endParaRPr lang="en-US" sz="3000" kern="1200" dirty="0"/>
        </a:p>
      </dsp:txBody>
      <dsp:txXfrm>
        <a:off x="35125" y="70776"/>
        <a:ext cx="8159350" cy="649299"/>
      </dsp:txXfrm>
    </dsp:sp>
    <dsp:sp modelId="{70428443-F834-4F04-A8AC-71756BE22F16}">
      <dsp:nvSpPr>
        <dsp:cNvPr id="0" name=""/>
        <dsp:cNvSpPr/>
      </dsp:nvSpPr>
      <dsp:spPr>
        <a:xfrm>
          <a:off x="0" y="755201"/>
          <a:ext cx="8229600" cy="3912300"/>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solidFill>
                <a:schemeClr val="tx2"/>
              </a:solidFill>
              <a:ea typeface="ＭＳ Ｐゴシック" pitchFamily="34" charset="-128"/>
            </a:rPr>
            <a:t>Leave your book bag, backpack, etc. locked up in the car.  Carry only the bare necessities!  Women can carry their purses if they are small along with their portfolio.  </a:t>
          </a:r>
          <a:endParaRPr lang="en-US" sz="2300" kern="1200" dirty="0">
            <a:solidFill>
              <a:schemeClr val="tx2"/>
            </a:solidFill>
          </a:endParaRPr>
        </a:p>
        <a:p>
          <a:pPr marL="228600" lvl="1" indent="-228600" algn="l" defTabSz="1022350">
            <a:lnSpc>
              <a:spcPct val="90000"/>
            </a:lnSpc>
            <a:spcBef>
              <a:spcPct val="0"/>
            </a:spcBef>
            <a:spcAft>
              <a:spcPct val="20000"/>
            </a:spcAft>
            <a:buChar char="••"/>
          </a:pPr>
          <a:r>
            <a:rPr lang="en-US" sz="2300" kern="1200" dirty="0" smtClean="0">
              <a:solidFill>
                <a:schemeClr val="tx2"/>
              </a:solidFill>
              <a:ea typeface="ＭＳ Ｐゴシック" pitchFamily="34" charset="-128"/>
            </a:rPr>
            <a:t>Buy or borrow a nice vinyl or leather folder to carry the following to the interview</a:t>
          </a:r>
        </a:p>
        <a:p>
          <a:pPr marL="228600" lvl="1" indent="-228600" algn="l" defTabSz="1022350">
            <a:lnSpc>
              <a:spcPct val="90000"/>
            </a:lnSpc>
            <a:spcBef>
              <a:spcPct val="0"/>
            </a:spcBef>
            <a:spcAft>
              <a:spcPct val="20000"/>
            </a:spcAft>
            <a:buChar char="••"/>
          </a:pPr>
          <a:r>
            <a:rPr lang="en-US" sz="2300" kern="1200" dirty="0" smtClean="0">
              <a:solidFill>
                <a:schemeClr val="tx2"/>
              </a:solidFill>
              <a:ea typeface="ＭＳ Ｐゴシック" pitchFamily="34" charset="-128"/>
            </a:rPr>
            <a:t>An unofficial or official transcript which indicates your degree(s)</a:t>
          </a:r>
        </a:p>
        <a:p>
          <a:pPr marL="228600" lvl="1" indent="-228600" algn="l" defTabSz="1022350">
            <a:lnSpc>
              <a:spcPct val="90000"/>
            </a:lnSpc>
            <a:spcBef>
              <a:spcPct val="0"/>
            </a:spcBef>
            <a:spcAft>
              <a:spcPct val="20000"/>
            </a:spcAft>
            <a:buChar char="••"/>
          </a:pPr>
          <a:r>
            <a:rPr lang="en-US" sz="2300" kern="1200" dirty="0" smtClean="0">
              <a:solidFill>
                <a:schemeClr val="tx2"/>
              </a:solidFill>
              <a:ea typeface="ＭＳ Ｐゴシック" pitchFamily="34" charset="-128"/>
            </a:rPr>
            <a:t>A notepad and pen.  Your ink pen needs to be either black or blue</a:t>
          </a:r>
        </a:p>
        <a:p>
          <a:pPr marL="228600" lvl="1" indent="-228600" algn="l" defTabSz="1022350">
            <a:lnSpc>
              <a:spcPct val="90000"/>
            </a:lnSpc>
            <a:spcBef>
              <a:spcPct val="0"/>
            </a:spcBef>
            <a:spcAft>
              <a:spcPct val="20000"/>
            </a:spcAft>
            <a:buChar char="••"/>
          </a:pPr>
          <a:r>
            <a:rPr lang="en-US" sz="2300" kern="1200" dirty="0" smtClean="0">
              <a:solidFill>
                <a:schemeClr val="tx2"/>
              </a:solidFill>
              <a:ea typeface="ＭＳ Ｐゴシック" pitchFamily="34" charset="-128"/>
            </a:rPr>
            <a:t>Anything else the interviewer has specifically asked you to bring.  Samples of your work, recommendation letters, etc.</a:t>
          </a:r>
        </a:p>
      </dsp:txBody>
      <dsp:txXfrm>
        <a:off x="0" y="755201"/>
        <a:ext cx="8229600" cy="39123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6AF44-E726-48DF-B2FC-1001E5F7C810}">
      <dsp:nvSpPr>
        <dsp:cNvPr id="0" name=""/>
        <dsp:cNvSpPr/>
      </dsp:nvSpPr>
      <dsp:spPr>
        <a:xfrm>
          <a:off x="0" y="75477"/>
          <a:ext cx="8229600" cy="57563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Copies of Resumes</a:t>
          </a:r>
          <a:endParaRPr lang="en-US" sz="2400" kern="1200" dirty="0"/>
        </a:p>
      </dsp:txBody>
      <dsp:txXfrm>
        <a:off x="28100" y="103577"/>
        <a:ext cx="8173400" cy="519439"/>
      </dsp:txXfrm>
    </dsp:sp>
    <dsp:sp modelId="{459F231C-8A08-4D3F-9AE2-8ED8C6018C27}">
      <dsp:nvSpPr>
        <dsp:cNvPr id="0" name=""/>
        <dsp:cNvSpPr/>
      </dsp:nvSpPr>
      <dsp:spPr>
        <a:xfrm>
          <a:off x="0" y="651117"/>
          <a:ext cx="8229600" cy="869400"/>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solidFill>
                <a:schemeClr val="tx2"/>
              </a:solidFill>
              <a:ea typeface="ＭＳ Ｐゴシック" pitchFamily="34" charset="-128"/>
            </a:rPr>
            <a:t>Extra copies (on quality paper) of your resume and references.  You may be interviewing with a committee, make sure each of them has a 'nice' copy of your resume... not one that was photocopied, faxed or emailed</a:t>
          </a:r>
          <a:r>
            <a:rPr lang="en-US" sz="1900" kern="1200" dirty="0" smtClean="0">
              <a:ea typeface="ＭＳ Ｐゴシック" pitchFamily="34" charset="-128"/>
            </a:rPr>
            <a:t>.</a:t>
          </a:r>
          <a:endParaRPr lang="en-US" sz="1900" kern="1200" dirty="0"/>
        </a:p>
      </dsp:txBody>
      <dsp:txXfrm>
        <a:off x="0" y="651117"/>
        <a:ext cx="8229600" cy="869400"/>
      </dsp:txXfrm>
    </dsp:sp>
    <dsp:sp modelId="{639F0445-C96A-4307-B6C3-A9333C2DB787}">
      <dsp:nvSpPr>
        <dsp:cNvPr id="0" name=""/>
        <dsp:cNvSpPr/>
      </dsp:nvSpPr>
      <dsp:spPr>
        <a:xfrm>
          <a:off x="0" y="1520517"/>
          <a:ext cx="8229600" cy="57563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References</a:t>
          </a:r>
          <a:endParaRPr lang="en-US" sz="2400" kern="1200" dirty="0"/>
        </a:p>
      </dsp:txBody>
      <dsp:txXfrm>
        <a:off x="28100" y="1548617"/>
        <a:ext cx="8173400" cy="519439"/>
      </dsp:txXfrm>
    </dsp:sp>
    <dsp:sp modelId="{E707A997-6EA8-44A0-B95D-A21B03D98D51}">
      <dsp:nvSpPr>
        <dsp:cNvPr id="0" name=""/>
        <dsp:cNvSpPr/>
      </dsp:nvSpPr>
      <dsp:spPr>
        <a:xfrm>
          <a:off x="0" y="2165277"/>
          <a:ext cx="8229600" cy="57563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hlinkClick xmlns:r="http://schemas.openxmlformats.org/officeDocument/2006/relationships" r:id="rId1"/>
            </a:rPr>
            <a:t>Questions to ask</a:t>
          </a:r>
          <a:endParaRPr lang="en-US" sz="2400" kern="1200" dirty="0"/>
        </a:p>
      </dsp:txBody>
      <dsp:txXfrm>
        <a:off x="28100" y="2193377"/>
        <a:ext cx="8173400" cy="519439"/>
      </dsp:txXfrm>
    </dsp:sp>
    <dsp:sp modelId="{B9B5FE16-15BF-4B18-AC36-82D8BFD1D4F8}">
      <dsp:nvSpPr>
        <dsp:cNvPr id="0" name=""/>
        <dsp:cNvSpPr/>
      </dsp:nvSpPr>
      <dsp:spPr>
        <a:xfrm>
          <a:off x="0" y="2810037"/>
          <a:ext cx="8229600" cy="57563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u="sng" kern="1200" smtClean="0">
              <a:ea typeface="ＭＳ Ｐゴシック" pitchFamily="34" charset="-128"/>
            </a:rPr>
            <a:t>Kit For The Car or Home</a:t>
          </a:r>
          <a:r>
            <a:rPr lang="en-US" sz="2400" kern="1200" smtClean="0">
              <a:ea typeface="ＭＳ Ｐゴシック" pitchFamily="34" charset="-128"/>
            </a:rPr>
            <a:t>: </a:t>
          </a:r>
          <a:endParaRPr lang="en-US" sz="2400" kern="1200" dirty="0"/>
        </a:p>
      </dsp:txBody>
      <dsp:txXfrm>
        <a:off x="28100" y="2838137"/>
        <a:ext cx="8173400" cy="519439"/>
      </dsp:txXfrm>
    </dsp:sp>
    <dsp:sp modelId="{5F60AF40-9C2C-44C0-BC99-F1B9C4C0A84A}">
      <dsp:nvSpPr>
        <dsp:cNvPr id="0" name=""/>
        <dsp:cNvSpPr/>
      </dsp:nvSpPr>
      <dsp:spPr>
        <a:xfrm>
          <a:off x="0" y="3385677"/>
          <a:ext cx="8229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solidFill>
                <a:schemeClr val="tx2"/>
              </a:solidFill>
              <a:ea typeface="ＭＳ Ｐゴシック" pitchFamily="34" charset="-128"/>
            </a:rPr>
            <a:t>Quality stationery or note cards. Write your thank you note(s) </a:t>
          </a:r>
          <a:r>
            <a:rPr lang="en-US" sz="1900" b="1" u="sng" kern="1200" dirty="0" smtClean="0">
              <a:solidFill>
                <a:schemeClr val="tx2"/>
              </a:solidFill>
              <a:ea typeface="ＭＳ Ｐゴシック" pitchFamily="34" charset="-128"/>
            </a:rPr>
            <a:t>immediately</a:t>
          </a:r>
          <a:r>
            <a:rPr lang="en-US" sz="1900" kern="1200" dirty="0" smtClean="0">
              <a:solidFill>
                <a:schemeClr val="tx2"/>
              </a:solidFill>
              <a:ea typeface="ＭＳ Ｐゴシック" pitchFamily="34" charset="-128"/>
            </a:rPr>
            <a:t> after the interview!</a:t>
          </a:r>
        </a:p>
        <a:p>
          <a:pPr marL="171450" lvl="1" indent="-171450" algn="l" defTabSz="844550">
            <a:lnSpc>
              <a:spcPct val="90000"/>
            </a:lnSpc>
            <a:spcBef>
              <a:spcPct val="0"/>
            </a:spcBef>
            <a:spcAft>
              <a:spcPct val="20000"/>
            </a:spcAft>
            <a:buChar char="••"/>
          </a:pPr>
          <a:r>
            <a:rPr lang="en-US" sz="1900" kern="1200" dirty="0" smtClean="0">
              <a:solidFill>
                <a:schemeClr val="tx2"/>
              </a:solidFill>
              <a:ea typeface="ＭＳ Ｐゴシック" pitchFamily="34" charset="-128"/>
            </a:rPr>
            <a:t>For women - extra hosiery and make-up to freshen up if needed.</a:t>
          </a:r>
        </a:p>
        <a:p>
          <a:pPr marL="171450" lvl="1" indent="-171450" algn="l" defTabSz="844550">
            <a:lnSpc>
              <a:spcPct val="90000"/>
            </a:lnSpc>
            <a:spcBef>
              <a:spcPct val="0"/>
            </a:spcBef>
            <a:spcAft>
              <a:spcPct val="20000"/>
            </a:spcAft>
            <a:buChar char="••"/>
          </a:pPr>
          <a:r>
            <a:rPr lang="en-US" sz="1900" kern="1200" dirty="0" smtClean="0">
              <a:solidFill>
                <a:schemeClr val="tx2"/>
              </a:solidFill>
              <a:ea typeface="ＭＳ Ｐゴシック" pitchFamily="34" charset="-128"/>
            </a:rPr>
            <a:t>For men - an extra tie and shirt.</a:t>
          </a:r>
        </a:p>
      </dsp:txBody>
      <dsp:txXfrm>
        <a:off x="0" y="3385677"/>
        <a:ext cx="8229600" cy="124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238FA-B0D7-488F-901C-5725AFAD4040}">
      <dsp:nvSpPr>
        <dsp:cNvPr id="0" name=""/>
        <dsp:cNvSpPr/>
      </dsp:nvSpPr>
      <dsp:spPr>
        <a:xfrm>
          <a:off x="0" y="218101"/>
          <a:ext cx="8229600" cy="2047500"/>
        </a:xfrm>
        <a:prstGeom prst="rect">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2"/>
              </a:solidFill>
              <a:ea typeface="ＭＳ Ｐゴシック" pitchFamily="34" charset="-128"/>
            </a:rPr>
            <a:t>Be on time - or, better yet, EARLY!.  Arrive at the interview no later than 15 minutes prior to the scheduled time.  Find a bathroom where you can do a last chance check of your appearance.  Look to see if there is anything in your nose - gross, but look, see if there is anything in your teeth. For women - is your slip showing? For men is your zipper up on your trousers? What a nightmare it is to get back in your car only to discover one of the previously  mentioned items was not discovered!</a:t>
          </a:r>
          <a:endParaRPr lang="en-US" sz="1300" kern="1200" dirty="0">
            <a:solidFill>
              <a:schemeClr val="tx2"/>
            </a:solidFill>
          </a:endParaRPr>
        </a:p>
        <a:p>
          <a:pPr marL="114300" lvl="1" indent="-114300" algn="l" defTabSz="577850">
            <a:lnSpc>
              <a:spcPct val="90000"/>
            </a:lnSpc>
            <a:spcBef>
              <a:spcPct val="0"/>
            </a:spcBef>
            <a:spcAft>
              <a:spcPct val="15000"/>
            </a:spcAft>
            <a:buChar char="••"/>
          </a:pPr>
          <a:r>
            <a:rPr lang="en-US" sz="1300" kern="1200" dirty="0" smtClean="0">
              <a:solidFill>
                <a:schemeClr val="tx2"/>
              </a:solidFill>
              <a:ea typeface="ＭＳ Ｐゴシック" pitchFamily="34" charset="-128"/>
            </a:rPr>
            <a:t>Smile warmly when you enter the room where you were asked to report.  The receptionist is a very important person for you to be friendly and warm with.  They DO have influence over the decision so do not blow it by being rude. </a:t>
          </a:r>
        </a:p>
      </dsp:txBody>
      <dsp:txXfrm>
        <a:off x="0" y="218101"/>
        <a:ext cx="8229600" cy="2047500"/>
      </dsp:txXfrm>
    </dsp:sp>
    <dsp:sp modelId="{98A340E4-1284-41EC-AC91-6022214E1DD5}">
      <dsp:nvSpPr>
        <dsp:cNvPr id="0" name=""/>
        <dsp:cNvSpPr/>
      </dsp:nvSpPr>
      <dsp:spPr>
        <a:xfrm>
          <a:off x="411480" y="26221"/>
          <a:ext cx="5760720" cy="3837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77850">
            <a:lnSpc>
              <a:spcPct val="90000"/>
            </a:lnSpc>
            <a:spcBef>
              <a:spcPct val="0"/>
            </a:spcBef>
            <a:spcAft>
              <a:spcPct val="35000"/>
            </a:spcAft>
          </a:pPr>
          <a:r>
            <a:rPr lang="en-US" sz="1300" kern="1200" dirty="0" smtClean="0"/>
            <a:t>Arrive Early</a:t>
          </a:r>
          <a:endParaRPr lang="en-US" sz="1300" kern="1200" dirty="0"/>
        </a:p>
      </dsp:txBody>
      <dsp:txXfrm>
        <a:off x="430214" y="44955"/>
        <a:ext cx="5723252" cy="346292"/>
      </dsp:txXfrm>
    </dsp:sp>
    <dsp:sp modelId="{D44C7567-D69F-4013-84E8-6238338F912C}">
      <dsp:nvSpPr>
        <dsp:cNvPr id="0" name=""/>
        <dsp:cNvSpPr/>
      </dsp:nvSpPr>
      <dsp:spPr>
        <a:xfrm>
          <a:off x="0" y="2527682"/>
          <a:ext cx="8229600" cy="921375"/>
        </a:xfrm>
        <a:prstGeom prst="rect">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2"/>
              </a:solidFill>
              <a:ea typeface="ＭＳ Ｐゴシック" pitchFamily="34" charset="-128"/>
            </a:rPr>
            <a:t>Again, when you are introduced to the interviewer, smile warmly.  Make and maintain good eye contact and offer a firm handshake. This goes for both men and women, don't be a "cold-fish" </a:t>
          </a:r>
          <a:r>
            <a:rPr lang="en-US" sz="1300" kern="1200" dirty="0" err="1" smtClean="0">
              <a:solidFill>
                <a:schemeClr val="tx2"/>
              </a:solidFill>
              <a:ea typeface="ＭＳ Ｐゴシック" pitchFamily="34" charset="-128"/>
            </a:rPr>
            <a:t>handshaker</a:t>
          </a:r>
          <a:r>
            <a:rPr lang="en-US" sz="1300" kern="1200" dirty="0" smtClean="0">
              <a:solidFill>
                <a:schemeClr val="tx2"/>
              </a:solidFill>
              <a:ea typeface="ＭＳ Ｐゴシック" pitchFamily="34" charset="-128"/>
            </a:rPr>
            <a:t>!  Practice if necessary.</a:t>
          </a:r>
          <a:endParaRPr lang="en-US" sz="1300" kern="1200" dirty="0">
            <a:solidFill>
              <a:schemeClr val="tx2"/>
            </a:solidFill>
          </a:endParaRPr>
        </a:p>
      </dsp:txBody>
      <dsp:txXfrm>
        <a:off x="0" y="2527682"/>
        <a:ext cx="8229600" cy="921375"/>
      </dsp:txXfrm>
    </dsp:sp>
    <dsp:sp modelId="{E70A3FCE-E10F-4152-BA78-4CCBD67D258A}">
      <dsp:nvSpPr>
        <dsp:cNvPr id="0" name=""/>
        <dsp:cNvSpPr/>
      </dsp:nvSpPr>
      <dsp:spPr>
        <a:xfrm>
          <a:off x="411480" y="2335802"/>
          <a:ext cx="5760720" cy="3837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77850">
            <a:lnSpc>
              <a:spcPct val="90000"/>
            </a:lnSpc>
            <a:spcBef>
              <a:spcPct val="0"/>
            </a:spcBef>
            <a:spcAft>
              <a:spcPct val="35000"/>
            </a:spcAft>
          </a:pPr>
          <a:r>
            <a:rPr lang="en-US" sz="1300" kern="1200" dirty="0" smtClean="0"/>
            <a:t>Practice Handshake</a:t>
          </a:r>
          <a:endParaRPr lang="en-US" sz="1300" kern="1200" dirty="0"/>
        </a:p>
      </dsp:txBody>
      <dsp:txXfrm>
        <a:off x="430214" y="2354536"/>
        <a:ext cx="5723252" cy="346292"/>
      </dsp:txXfrm>
    </dsp:sp>
    <dsp:sp modelId="{13C94F11-B084-4901-AD27-EEBA31C0387B}">
      <dsp:nvSpPr>
        <dsp:cNvPr id="0" name=""/>
        <dsp:cNvSpPr/>
      </dsp:nvSpPr>
      <dsp:spPr>
        <a:xfrm>
          <a:off x="0" y="3711137"/>
          <a:ext cx="8229600" cy="1105650"/>
        </a:xfrm>
        <a:prstGeom prst="rect">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2"/>
              </a:solidFill>
              <a:ea typeface="ＭＳ Ｐゴシック" pitchFamily="34" charset="-128"/>
            </a:rPr>
            <a:t>Usually the interviewer will try to make you feel at ease by making small talk with you while escorting you to the location of the interview and while getting settled into the room where the formal interview will take place.  Follow the lead of the interviewer on the topic of the small talk and participate.</a:t>
          </a:r>
          <a:endParaRPr lang="en-US" sz="1300" kern="1200" dirty="0">
            <a:solidFill>
              <a:schemeClr val="tx2"/>
            </a:solidFill>
          </a:endParaRPr>
        </a:p>
      </dsp:txBody>
      <dsp:txXfrm>
        <a:off x="0" y="3711137"/>
        <a:ext cx="8229600" cy="1105650"/>
      </dsp:txXfrm>
    </dsp:sp>
    <dsp:sp modelId="{C71F7DDC-C4F8-4B7C-82C0-511E0C3D3FA8}">
      <dsp:nvSpPr>
        <dsp:cNvPr id="0" name=""/>
        <dsp:cNvSpPr/>
      </dsp:nvSpPr>
      <dsp:spPr>
        <a:xfrm>
          <a:off x="411480" y="3519257"/>
          <a:ext cx="5760720" cy="3837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77850">
            <a:lnSpc>
              <a:spcPct val="90000"/>
            </a:lnSpc>
            <a:spcBef>
              <a:spcPct val="0"/>
            </a:spcBef>
            <a:spcAft>
              <a:spcPct val="35000"/>
            </a:spcAft>
          </a:pPr>
          <a:r>
            <a:rPr lang="en-US" sz="1300" kern="1200" dirty="0" smtClean="0"/>
            <a:t>Be Positive </a:t>
          </a:r>
          <a:endParaRPr lang="en-US" sz="1300" kern="1200" dirty="0"/>
        </a:p>
      </dsp:txBody>
      <dsp:txXfrm>
        <a:off x="430214" y="3537991"/>
        <a:ext cx="5723252"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5D2A4-B62F-4171-B93A-6266FFE6F8F2}">
      <dsp:nvSpPr>
        <dsp:cNvPr id="0" name=""/>
        <dsp:cNvSpPr/>
      </dsp:nvSpPr>
      <dsp:spPr>
        <a:xfrm>
          <a:off x="535168" y="0"/>
          <a:ext cx="6065247" cy="15283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C6471-F2A7-457B-B823-7948FC0F5FBD}">
      <dsp:nvSpPr>
        <dsp:cNvPr id="0" name=""/>
        <dsp:cNvSpPr/>
      </dsp:nvSpPr>
      <dsp:spPr>
        <a:xfrm>
          <a:off x="122991" y="458492"/>
          <a:ext cx="2140675" cy="611323"/>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Context</a:t>
          </a:r>
          <a:endParaRPr lang="en-US" sz="2500" kern="1200" dirty="0">
            <a:solidFill>
              <a:schemeClr val="bg1"/>
            </a:solidFill>
          </a:endParaRPr>
        </a:p>
      </dsp:txBody>
      <dsp:txXfrm>
        <a:off x="152833" y="488334"/>
        <a:ext cx="2080991" cy="551639"/>
      </dsp:txXfrm>
    </dsp:sp>
    <dsp:sp modelId="{DDB793AC-74C2-4CFD-8567-01EE3888A726}">
      <dsp:nvSpPr>
        <dsp:cNvPr id="0" name=""/>
        <dsp:cNvSpPr/>
      </dsp:nvSpPr>
      <dsp:spPr>
        <a:xfrm>
          <a:off x="2497454" y="458492"/>
          <a:ext cx="2140675" cy="611323"/>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Action</a:t>
          </a:r>
          <a:endParaRPr lang="en-US" sz="2500" kern="1200" dirty="0">
            <a:solidFill>
              <a:schemeClr val="bg1"/>
            </a:solidFill>
          </a:endParaRPr>
        </a:p>
      </dsp:txBody>
      <dsp:txXfrm>
        <a:off x="2527296" y="488334"/>
        <a:ext cx="2080991" cy="551639"/>
      </dsp:txXfrm>
    </dsp:sp>
    <dsp:sp modelId="{38D7166B-5F97-4E51-9433-16DBC8DDEC7B}">
      <dsp:nvSpPr>
        <dsp:cNvPr id="0" name=""/>
        <dsp:cNvSpPr/>
      </dsp:nvSpPr>
      <dsp:spPr>
        <a:xfrm>
          <a:off x="4871918" y="458492"/>
          <a:ext cx="2140675" cy="611323"/>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Result</a:t>
          </a:r>
          <a:endParaRPr lang="en-US" sz="2500" kern="1200" dirty="0">
            <a:solidFill>
              <a:schemeClr val="bg1"/>
            </a:solidFill>
          </a:endParaRPr>
        </a:p>
      </dsp:txBody>
      <dsp:txXfrm>
        <a:off x="4901760" y="488334"/>
        <a:ext cx="2080991" cy="5516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1E2D2-585F-4B51-A7AD-F6EB04E93257}">
      <dsp:nvSpPr>
        <dsp:cNvPr id="0" name=""/>
        <dsp:cNvSpPr/>
      </dsp:nvSpPr>
      <dsp:spPr>
        <a:xfrm>
          <a:off x="3377" y="67413"/>
          <a:ext cx="3651777" cy="2725974"/>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2"/>
              </a:solidFill>
            </a:rPr>
            <a:t>Reaffirm your interest in the position and strong match for the organization</a:t>
          </a:r>
          <a:endParaRPr lang="en-US" sz="2200" kern="1200" dirty="0">
            <a:solidFill>
              <a:schemeClr val="tx2"/>
            </a:solidFill>
          </a:endParaRPr>
        </a:p>
        <a:p>
          <a:pPr marL="228600" lvl="1" indent="-228600" algn="l" defTabSz="977900" rtl="0">
            <a:lnSpc>
              <a:spcPct val="90000"/>
            </a:lnSpc>
            <a:spcBef>
              <a:spcPct val="0"/>
            </a:spcBef>
            <a:spcAft>
              <a:spcPct val="15000"/>
            </a:spcAft>
            <a:buChar char="••"/>
          </a:pPr>
          <a:r>
            <a:rPr lang="en-US" sz="2200" kern="1200" dirty="0" smtClean="0">
              <a:solidFill>
                <a:schemeClr val="tx2"/>
              </a:solidFill>
              <a:ea typeface="ＭＳ Ｐゴシック" pitchFamily="34" charset="-128"/>
            </a:rPr>
            <a:t>Also</a:t>
          </a:r>
          <a:r>
            <a:rPr lang="en-US" sz="2200" kern="1200" baseline="0" dirty="0" smtClean="0">
              <a:solidFill>
                <a:schemeClr val="tx2"/>
              </a:solidFill>
              <a:ea typeface="ＭＳ Ｐゴシック" pitchFamily="34" charset="-128"/>
            </a:rPr>
            <a:t> provide an opportunity to mention something you forgot during the interview.</a:t>
          </a:r>
          <a:endParaRPr lang="en-US" sz="2200" kern="1200" dirty="0">
            <a:solidFill>
              <a:schemeClr val="tx2"/>
            </a:solidFill>
          </a:endParaRPr>
        </a:p>
      </dsp:txBody>
      <dsp:txXfrm>
        <a:off x="67250" y="131286"/>
        <a:ext cx="3524031" cy="2662101"/>
      </dsp:txXfrm>
    </dsp:sp>
    <dsp:sp modelId="{5D764B0D-B1EE-4323-91E8-F19B2A9DD9F1}">
      <dsp:nvSpPr>
        <dsp:cNvPr id="0" name=""/>
        <dsp:cNvSpPr/>
      </dsp:nvSpPr>
      <dsp:spPr>
        <a:xfrm>
          <a:off x="3377" y="2793388"/>
          <a:ext cx="3651777" cy="1172169"/>
        </a:xfrm>
        <a:prstGeom prst="rect">
          <a:avLst/>
        </a:prstGeom>
        <a:solidFill>
          <a:schemeClr val="tx2">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bg1"/>
              </a:solidFill>
            </a:rPr>
            <a:t>Thank You Letter</a:t>
          </a:r>
          <a:endParaRPr lang="en-US" sz="3500" kern="1200" dirty="0">
            <a:solidFill>
              <a:schemeClr val="bg1"/>
            </a:solidFill>
          </a:endParaRPr>
        </a:p>
      </dsp:txBody>
      <dsp:txXfrm>
        <a:off x="3377" y="2793388"/>
        <a:ext cx="2571674" cy="1172169"/>
      </dsp:txXfrm>
    </dsp:sp>
    <dsp:sp modelId="{93C1BFD0-85FE-4EC7-9961-58B517DDFF2D}">
      <dsp:nvSpPr>
        <dsp:cNvPr id="0" name=""/>
        <dsp:cNvSpPr/>
      </dsp:nvSpPr>
      <dsp:spPr>
        <a:xfrm>
          <a:off x="2678354" y="2979576"/>
          <a:ext cx="1278121" cy="12781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0000" b="-10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89C36-DA27-4FA6-9F21-B5E81EBC9955}">
      <dsp:nvSpPr>
        <dsp:cNvPr id="0" name=""/>
        <dsp:cNvSpPr/>
      </dsp:nvSpPr>
      <dsp:spPr>
        <a:xfrm>
          <a:off x="4273123" y="67413"/>
          <a:ext cx="3651777" cy="2725974"/>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solidFill>
                <a:schemeClr val="tx2"/>
              </a:solidFill>
            </a:rPr>
            <a:t>Demonstrate your knowledge of organizational need</a:t>
          </a:r>
          <a:endParaRPr lang="en-US" sz="2200" kern="1200" dirty="0">
            <a:solidFill>
              <a:schemeClr val="tx2"/>
            </a:solidFill>
          </a:endParaRPr>
        </a:p>
        <a:p>
          <a:pPr marL="228600" lvl="1" indent="-228600" algn="l" defTabSz="977900" rtl="0">
            <a:lnSpc>
              <a:spcPct val="90000"/>
            </a:lnSpc>
            <a:spcBef>
              <a:spcPct val="0"/>
            </a:spcBef>
            <a:spcAft>
              <a:spcPct val="15000"/>
            </a:spcAft>
            <a:buChar char="••"/>
          </a:pPr>
          <a:r>
            <a:rPr lang="en-US" sz="2200" kern="1200" dirty="0" smtClean="0">
              <a:solidFill>
                <a:schemeClr val="tx2"/>
              </a:solidFill>
            </a:rPr>
            <a:t>Provide an example of how you can deliver to meet their need to achieve success or meet organizational goal</a:t>
          </a:r>
          <a:endParaRPr lang="en-US" sz="2200" kern="1200" dirty="0">
            <a:solidFill>
              <a:schemeClr val="tx2"/>
            </a:solidFill>
          </a:endParaRPr>
        </a:p>
      </dsp:txBody>
      <dsp:txXfrm>
        <a:off x="4336996" y="131286"/>
        <a:ext cx="3524031" cy="2662101"/>
      </dsp:txXfrm>
    </dsp:sp>
    <dsp:sp modelId="{30962F81-85E5-4174-9EC8-F95058A0FD60}">
      <dsp:nvSpPr>
        <dsp:cNvPr id="0" name=""/>
        <dsp:cNvSpPr/>
      </dsp:nvSpPr>
      <dsp:spPr>
        <a:xfrm>
          <a:off x="4273123" y="2793388"/>
          <a:ext cx="3651777" cy="1172169"/>
        </a:xfrm>
        <a:prstGeom prst="rect">
          <a:avLst/>
        </a:prstGeom>
        <a:solidFill>
          <a:schemeClr val="tx2">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bg1"/>
              </a:solidFill>
            </a:rPr>
            <a:t>Value Added Letter</a:t>
          </a:r>
          <a:endParaRPr lang="en-US" sz="3500" kern="1200" dirty="0">
            <a:solidFill>
              <a:schemeClr val="bg1"/>
            </a:solidFill>
          </a:endParaRPr>
        </a:p>
      </dsp:txBody>
      <dsp:txXfrm>
        <a:off x="4273123" y="2793388"/>
        <a:ext cx="2571674" cy="1172169"/>
      </dsp:txXfrm>
    </dsp:sp>
    <dsp:sp modelId="{8C9240FE-8F10-4089-9EAA-8F919B2CA186}">
      <dsp:nvSpPr>
        <dsp:cNvPr id="0" name=""/>
        <dsp:cNvSpPr/>
      </dsp:nvSpPr>
      <dsp:spPr>
        <a:xfrm>
          <a:off x="6948100" y="2979576"/>
          <a:ext cx="1278121" cy="127812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16000" r="-16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C5DC-D3AD-4521-9572-E87442CFF39F}">
      <dsp:nvSpPr>
        <dsp:cNvPr id="0" name=""/>
        <dsp:cNvSpPr/>
      </dsp:nvSpPr>
      <dsp:spPr>
        <a:xfrm>
          <a:off x="0" y="4204"/>
          <a:ext cx="7964129" cy="88744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Resources to help you …</a:t>
          </a:r>
          <a:endParaRPr lang="en-US" sz="3700" kern="1200" dirty="0"/>
        </a:p>
      </dsp:txBody>
      <dsp:txXfrm>
        <a:off x="43321" y="47525"/>
        <a:ext cx="7877487"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28B0-7BEA-4F8B-B3F1-38CB2BF8722D}">
      <dsp:nvSpPr>
        <dsp:cNvPr id="0" name=""/>
        <dsp:cNvSpPr/>
      </dsp:nvSpPr>
      <dsp:spPr>
        <a:xfrm>
          <a:off x="0" y="373918"/>
          <a:ext cx="8229600"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8EBDE8-2229-4DBD-85BF-2709901D008E}">
      <dsp:nvSpPr>
        <dsp:cNvPr id="0" name=""/>
        <dsp:cNvSpPr/>
      </dsp:nvSpPr>
      <dsp:spPr>
        <a:xfrm>
          <a:off x="411480" y="78718"/>
          <a:ext cx="5760720" cy="59040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Resumes</a:t>
          </a:r>
          <a:endParaRPr lang="en-US" sz="2000" kern="1200" dirty="0"/>
        </a:p>
      </dsp:txBody>
      <dsp:txXfrm>
        <a:off x="440301" y="107539"/>
        <a:ext cx="5703078" cy="532758"/>
      </dsp:txXfrm>
    </dsp:sp>
    <dsp:sp modelId="{8C9F3561-D4B7-4695-BC28-1685C6428A44}">
      <dsp:nvSpPr>
        <dsp:cNvPr id="0" name=""/>
        <dsp:cNvSpPr/>
      </dsp:nvSpPr>
      <dsp:spPr>
        <a:xfrm>
          <a:off x="0" y="1281119"/>
          <a:ext cx="8229600"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770CA6-7C08-4713-9C49-684FA6C5BD16}">
      <dsp:nvSpPr>
        <dsp:cNvPr id="0" name=""/>
        <dsp:cNvSpPr/>
      </dsp:nvSpPr>
      <dsp:spPr>
        <a:xfrm>
          <a:off x="411480" y="985919"/>
          <a:ext cx="5760720" cy="59040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smtClean="0"/>
            <a:t>Job </a:t>
          </a:r>
          <a:r>
            <a:rPr lang="en-US" sz="2000" kern="1200" dirty="0" smtClean="0"/>
            <a:t>Search Strategies</a:t>
          </a:r>
          <a:endParaRPr lang="en-US" sz="2000" kern="1200" dirty="0"/>
        </a:p>
      </dsp:txBody>
      <dsp:txXfrm>
        <a:off x="440301" y="1014740"/>
        <a:ext cx="5703078" cy="532758"/>
      </dsp:txXfrm>
    </dsp:sp>
    <dsp:sp modelId="{9D816870-A0C7-43B6-A876-35E818E943C1}">
      <dsp:nvSpPr>
        <dsp:cNvPr id="0" name=""/>
        <dsp:cNvSpPr/>
      </dsp:nvSpPr>
      <dsp:spPr>
        <a:xfrm>
          <a:off x="0" y="2188319"/>
          <a:ext cx="8229600"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497E8A-35F0-4BA3-A417-1D6352C175F0}">
      <dsp:nvSpPr>
        <dsp:cNvPr id="0" name=""/>
        <dsp:cNvSpPr/>
      </dsp:nvSpPr>
      <dsp:spPr>
        <a:xfrm>
          <a:off x="411480" y="1893119"/>
          <a:ext cx="5760720" cy="59040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Interview Techniques</a:t>
          </a:r>
          <a:endParaRPr lang="en-US" sz="2000" kern="1200" dirty="0"/>
        </a:p>
      </dsp:txBody>
      <dsp:txXfrm>
        <a:off x="440301" y="1921940"/>
        <a:ext cx="5703078" cy="532758"/>
      </dsp:txXfrm>
    </dsp:sp>
    <dsp:sp modelId="{ED287BC6-AAA4-44E6-B2B4-B725FE1BB480}">
      <dsp:nvSpPr>
        <dsp:cNvPr id="0" name=""/>
        <dsp:cNvSpPr/>
      </dsp:nvSpPr>
      <dsp:spPr>
        <a:xfrm>
          <a:off x="0" y="3095519"/>
          <a:ext cx="8229600"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517D9C-A618-4D4A-B8EE-8981D07422EE}">
      <dsp:nvSpPr>
        <dsp:cNvPr id="0" name=""/>
        <dsp:cNvSpPr/>
      </dsp:nvSpPr>
      <dsp:spPr>
        <a:xfrm>
          <a:off x="411480" y="2800319"/>
          <a:ext cx="5760720" cy="590400"/>
        </a:xfrm>
        <a:prstGeom prst="roundRect">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Resources</a:t>
          </a:r>
          <a:endParaRPr lang="en-US" sz="2000" kern="1200" dirty="0"/>
        </a:p>
      </dsp:txBody>
      <dsp:txXfrm>
        <a:off x="440301" y="2829140"/>
        <a:ext cx="57030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5A1AE-75B2-4EA2-8EAF-CF88CD5ED417}">
      <dsp:nvSpPr>
        <dsp:cNvPr id="0" name=""/>
        <dsp:cNvSpPr/>
      </dsp:nvSpPr>
      <dsp:spPr>
        <a:xfrm>
          <a:off x="0" y="34255"/>
          <a:ext cx="8229600"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latin typeface="Britannic Bold" pitchFamily="34" charset="0"/>
            </a:rPr>
            <a:t>What </a:t>
          </a:r>
          <a:r>
            <a:rPr lang="en-US" sz="3300" kern="1200" dirty="0" smtClean="0">
              <a:solidFill>
                <a:schemeClr val="bg1"/>
              </a:solidFill>
              <a:latin typeface="Britannic Bold" pitchFamily="34" charset="0"/>
            </a:rPr>
            <a:t>is </a:t>
          </a:r>
          <a:r>
            <a:rPr lang="en-US" sz="3300" kern="1200" dirty="0" smtClean="0">
              <a:solidFill>
                <a:schemeClr val="bg1"/>
              </a:solidFill>
              <a:latin typeface="Britannic Bold" pitchFamily="34" charset="0"/>
              <a:hlinkClick xmlns:r="http://schemas.openxmlformats.org/officeDocument/2006/relationships" r:id="rId1"/>
            </a:rPr>
            <a:t>“</a:t>
          </a:r>
          <a:r>
            <a:rPr lang="en-US" sz="3300" i="1" kern="1200" dirty="0" smtClean="0">
              <a:solidFill>
                <a:schemeClr val="bg1"/>
              </a:solidFill>
              <a:hlinkClick xmlns:r="http://schemas.openxmlformats.org/officeDocument/2006/relationships" r:id="rId1"/>
            </a:rPr>
            <a:t>The Hidden Job Market?”</a:t>
          </a:r>
          <a:endParaRPr lang="en-US" sz="3300" kern="1200" dirty="0">
            <a:solidFill>
              <a:schemeClr val="bg1"/>
            </a:solidFill>
            <a:latin typeface="Britannic Bold" pitchFamily="34" charset="0"/>
          </a:endParaRPr>
        </a:p>
      </dsp:txBody>
      <dsp:txXfrm>
        <a:off x="38638" y="72893"/>
        <a:ext cx="8152324" cy="714229"/>
      </dsp:txXfrm>
    </dsp:sp>
    <dsp:sp modelId="{1DB27694-246B-4E2A-9CF8-A5CD4B745115}">
      <dsp:nvSpPr>
        <dsp:cNvPr id="0" name=""/>
        <dsp:cNvSpPr/>
      </dsp:nvSpPr>
      <dsp:spPr>
        <a:xfrm>
          <a:off x="0" y="825760"/>
          <a:ext cx="8229600"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solidFill>
                <a:schemeClr val="tx2"/>
              </a:solidFill>
            </a:rPr>
            <a:t>It is estimated that only 15-20% of all jobs are ever advertised, meaning 80-85% of jobs are filled by companies who never advertised the position. Instead these positions are filled by referral, the "who do you know" method of recruitment. So while keeping an eye advertised positions is important, the percentages are in your favor if you investigate the hidden job market. </a:t>
          </a:r>
          <a:endParaRPr lang="en-US" sz="2600" kern="1200" dirty="0">
            <a:solidFill>
              <a:schemeClr val="tx2"/>
            </a:solidFill>
            <a:latin typeface="Britannic Bold" pitchFamily="34" charset="0"/>
          </a:endParaRPr>
        </a:p>
      </dsp:txBody>
      <dsp:txXfrm>
        <a:off x="0" y="825760"/>
        <a:ext cx="8229600" cy="3005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BB417-1FBF-4B0F-AE38-35678D3F420A}">
      <dsp:nvSpPr>
        <dsp:cNvPr id="0" name=""/>
        <dsp:cNvSpPr/>
      </dsp:nvSpPr>
      <dsp:spPr>
        <a:xfrm>
          <a:off x="0" y="33939"/>
          <a:ext cx="8229600"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latin typeface="Britannic Bold" pitchFamily="34" charset="0"/>
            </a:rPr>
            <a:t>Don’t wait until the job is open!</a:t>
          </a:r>
          <a:endParaRPr lang="en-US" sz="3100" kern="1200" dirty="0">
            <a:latin typeface="Britannic Bold" pitchFamily="34" charset="0"/>
          </a:endParaRPr>
        </a:p>
      </dsp:txBody>
      <dsp:txXfrm>
        <a:off x="34526" y="68465"/>
        <a:ext cx="8160548" cy="638212"/>
      </dsp:txXfrm>
    </dsp:sp>
    <dsp:sp modelId="{1476EE7D-F956-404E-88A8-B9CB35B642B1}">
      <dsp:nvSpPr>
        <dsp:cNvPr id="0" name=""/>
        <dsp:cNvSpPr/>
      </dsp:nvSpPr>
      <dsp:spPr>
        <a:xfrm>
          <a:off x="0" y="741204"/>
          <a:ext cx="8229600" cy="32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solidFill>
                <a:schemeClr val="tx2"/>
              </a:solidFill>
            </a:rPr>
            <a:t>By following creative strategies such as: using personal contacts and contacting employers directly. </a:t>
          </a:r>
          <a:r>
            <a:rPr lang="en-US" sz="2400" kern="1200" baseline="0" dirty="0" smtClean="0">
              <a:solidFill>
                <a:schemeClr val="tx2"/>
              </a:solidFill>
            </a:rPr>
            <a:t>It is essential to develop effective tools and dynamic strategies for job searching so you stand out from other applicants. </a:t>
          </a:r>
          <a:endParaRPr lang="en-US" sz="2400" kern="1200" dirty="0">
            <a:solidFill>
              <a:schemeClr val="tx2"/>
            </a:solidFill>
            <a:latin typeface="Britannic Bold" pitchFamily="34" charset="0"/>
          </a:endParaRPr>
        </a:p>
        <a:p>
          <a:pPr marL="228600" lvl="1" indent="-228600" algn="l" defTabSz="1066800">
            <a:lnSpc>
              <a:spcPct val="90000"/>
            </a:lnSpc>
            <a:spcBef>
              <a:spcPct val="0"/>
            </a:spcBef>
            <a:spcAft>
              <a:spcPct val="20000"/>
            </a:spcAft>
            <a:buChar char="••"/>
          </a:pPr>
          <a:r>
            <a:rPr lang="en-US" sz="2400" kern="1200" dirty="0" smtClean="0">
              <a:solidFill>
                <a:schemeClr val="tx2"/>
              </a:solidFill>
              <a:latin typeface="Candara" panose="020E0502030303020204" pitchFamily="34" charset="0"/>
            </a:rPr>
            <a:t>Develop mentoring relationships.  When you establish professional working relationships with mentors, you enlist personal recruiters to help you find opportunities that may not be posted, and gain tips and insights from seasoned and experience professionals.</a:t>
          </a:r>
          <a:endParaRPr lang="en-US" sz="2400" kern="1200" dirty="0">
            <a:solidFill>
              <a:schemeClr val="tx2"/>
            </a:solidFill>
            <a:latin typeface="Candara" panose="020E0502030303020204" pitchFamily="34" charset="0"/>
          </a:endParaRPr>
        </a:p>
      </dsp:txBody>
      <dsp:txXfrm>
        <a:off x="0" y="741204"/>
        <a:ext cx="8229600" cy="3208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24F54-3F91-5C4D-8A63-7F5B06998B1E}">
      <dsp:nvSpPr>
        <dsp:cNvPr id="0" name=""/>
        <dsp:cNvSpPr/>
      </dsp:nvSpPr>
      <dsp:spPr>
        <a:xfrm>
          <a:off x="1728849" y="1228193"/>
          <a:ext cx="1173491" cy="1173491"/>
        </a:xfrm>
        <a:prstGeom prst="ellipse">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Job Seeker</a:t>
          </a:r>
          <a:endParaRPr lang="en-US" sz="2100" kern="1200" dirty="0"/>
        </a:p>
      </dsp:txBody>
      <dsp:txXfrm>
        <a:off x="1900703" y="1400047"/>
        <a:ext cx="829783" cy="829783"/>
      </dsp:txXfrm>
    </dsp:sp>
    <dsp:sp modelId="{E5301F7E-57AF-634B-A30F-6838307F144F}">
      <dsp:nvSpPr>
        <dsp:cNvPr id="0" name=""/>
        <dsp:cNvSpPr/>
      </dsp:nvSpPr>
      <dsp:spPr>
        <a:xfrm rot="11700000">
          <a:off x="842295" y="1369821"/>
          <a:ext cx="872366" cy="334445"/>
        </a:xfrm>
        <a:prstGeom prst="lef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EADEA07E-9C2B-F143-994C-7FCF7C63B4F9}">
      <dsp:nvSpPr>
        <dsp:cNvPr id="0" name=""/>
        <dsp:cNvSpPr/>
      </dsp:nvSpPr>
      <dsp:spPr>
        <a:xfrm>
          <a:off x="299749" y="978225"/>
          <a:ext cx="1114816" cy="891853"/>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Research</a:t>
          </a:r>
          <a:endParaRPr lang="en-US" sz="1900" kern="1200" dirty="0"/>
        </a:p>
      </dsp:txBody>
      <dsp:txXfrm>
        <a:off x="325870" y="1004346"/>
        <a:ext cx="1062574" cy="839611"/>
      </dsp:txXfrm>
    </dsp:sp>
    <dsp:sp modelId="{D75A9135-5AFE-D049-905E-8CA2283B84FF}">
      <dsp:nvSpPr>
        <dsp:cNvPr id="0" name=""/>
        <dsp:cNvSpPr/>
      </dsp:nvSpPr>
      <dsp:spPr>
        <a:xfrm rot="14700000">
          <a:off x="1425646" y="674612"/>
          <a:ext cx="872366" cy="334445"/>
        </a:xfrm>
        <a:prstGeom prst="lef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3AB37386-0E67-8D4C-9102-E246E516F5C6}">
      <dsp:nvSpPr>
        <dsp:cNvPr id="0" name=""/>
        <dsp:cNvSpPr/>
      </dsp:nvSpPr>
      <dsp:spPr>
        <a:xfrm>
          <a:off x="1120082" y="591"/>
          <a:ext cx="1114816" cy="891853"/>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Market Yourself</a:t>
          </a:r>
          <a:endParaRPr lang="en-US" sz="1900" kern="1200" dirty="0"/>
        </a:p>
      </dsp:txBody>
      <dsp:txXfrm>
        <a:off x="1146203" y="26712"/>
        <a:ext cx="1062574" cy="839611"/>
      </dsp:txXfrm>
    </dsp:sp>
    <dsp:sp modelId="{51F33D69-C24E-114C-9575-85799E23593C}">
      <dsp:nvSpPr>
        <dsp:cNvPr id="0" name=""/>
        <dsp:cNvSpPr/>
      </dsp:nvSpPr>
      <dsp:spPr>
        <a:xfrm rot="17700000">
          <a:off x="2333178" y="674612"/>
          <a:ext cx="872366" cy="334445"/>
        </a:xfrm>
        <a:prstGeom prst="lef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DFC5D575-ACA5-0C44-AF5E-BC03D827FBF3}">
      <dsp:nvSpPr>
        <dsp:cNvPr id="0" name=""/>
        <dsp:cNvSpPr/>
      </dsp:nvSpPr>
      <dsp:spPr>
        <a:xfrm>
          <a:off x="2396292" y="591"/>
          <a:ext cx="1114816" cy="891853"/>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Network</a:t>
          </a:r>
          <a:endParaRPr lang="en-US" sz="1900" kern="1200" dirty="0"/>
        </a:p>
      </dsp:txBody>
      <dsp:txXfrm>
        <a:off x="2422413" y="26712"/>
        <a:ext cx="1062574" cy="839611"/>
      </dsp:txXfrm>
    </dsp:sp>
    <dsp:sp modelId="{E2EF84B5-1A66-DF4E-8FE7-E9E226CE8A63}">
      <dsp:nvSpPr>
        <dsp:cNvPr id="0" name=""/>
        <dsp:cNvSpPr/>
      </dsp:nvSpPr>
      <dsp:spPr>
        <a:xfrm rot="20700000">
          <a:off x="2916528" y="1369821"/>
          <a:ext cx="872366" cy="334445"/>
        </a:xfrm>
        <a:prstGeom prst="lef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5675775D-9C32-754F-AEDF-935873DAFFE6}">
      <dsp:nvSpPr>
        <dsp:cNvPr id="0" name=""/>
        <dsp:cNvSpPr/>
      </dsp:nvSpPr>
      <dsp:spPr>
        <a:xfrm>
          <a:off x="3216624" y="978225"/>
          <a:ext cx="1114816" cy="891853"/>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Follow up</a:t>
          </a:r>
          <a:endParaRPr lang="en-US" sz="1900" kern="1200" dirty="0"/>
        </a:p>
      </dsp:txBody>
      <dsp:txXfrm>
        <a:off x="3242745" y="1004346"/>
        <a:ext cx="1062574" cy="839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36119-54F6-DC4C-9300-8B09249858C6}">
      <dsp:nvSpPr>
        <dsp:cNvPr id="0" name=""/>
        <dsp:cNvSpPr/>
      </dsp:nvSpPr>
      <dsp:spPr>
        <a:xfrm>
          <a:off x="1170152" y="119454"/>
          <a:ext cx="5722093" cy="1485766"/>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hlinkClick xmlns:r="http://schemas.openxmlformats.org/officeDocument/2006/relationships" r:id="rId1"/>
            </a:rPr>
            <a:t>Resume</a:t>
          </a:r>
          <a:endParaRPr lang="en-US" sz="2600" kern="1200" dirty="0"/>
        </a:p>
        <a:p>
          <a:pPr marL="228600" lvl="1" indent="-228600" algn="l" defTabSz="889000">
            <a:lnSpc>
              <a:spcPct val="90000"/>
            </a:lnSpc>
            <a:spcBef>
              <a:spcPct val="0"/>
            </a:spcBef>
            <a:spcAft>
              <a:spcPct val="15000"/>
            </a:spcAft>
            <a:buChar char="••"/>
          </a:pPr>
          <a:r>
            <a:rPr lang="en-US" sz="2000" kern="1200" baseline="0" dirty="0" smtClean="0"/>
            <a:t>Polished and accurately represents your skills, background, and preparedness for employment</a:t>
          </a:r>
          <a:endParaRPr lang="en-US" sz="2000" kern="1200" dirty="0"/>
        </a:p>
      </dsp:txBody>
      <dsp:txXfrm>
        <a:off x="1213669" y="162971"/>
        <a:ext cx="5635059" cy="1398732"/>
      </dsp:txXfrm>
    </dsp:sp>
    <dsp:sp modelId="{EE9923D1-0385-5D4C-9BC2-D4F87DA6108F}">
      <dsp:nvSpPr>
        <dsp:cNvPr id="0" name=""/>
        <dsp:cNvSpPr/>
      </dsp:nvSpPr>
      <dsp:spPr>
        <a:xfrm rot="2830807">
          <a:off x="4735085" y="1901631"/>
          <a:ext cx="896357" cy="407915"/>
        </a:xfrm>
        <a:prstGeom prst="leftRigh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857460" y="1983214"/>
        <a:ext cx="651608" cy="244749"/>
      </dsp:txXfrm>
    </dsp:sp>
    <dsp:sp modelId="{3C0D6ECC-E554-164D-B1D5-10E10D1DFAD1}">
      <dsp:nvSpPr>
        <dsp:cNvPr id="0" name=""/>
        <dsp:cNvSpPr/>
      </dsp:nvSpPr>
      <dsp:spPr>
        <a:xfrm>
          <a:off x="4538515" y="2605956"/>
          <a:ext cx="3953932" cy="1874591"/>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Interview Preparation</a:t>
          </a:r>
          <a:endParaRPr lang="en-US" sz="1600" kern="1200" dirty="0"/>
        </a:p>
        <a:p>
          <a:pPr marL="171450" lvl="1" indent="-171450" algn="l" defTabSz="711200">
            <a:lnSpc>
              <a:spcPct val="90000"/>
            </a:lnSpc>
            <a:spcBef>
              <a:spcPct val="0"/>
            </a:spcBef>
            <a:spcAft>
              <a:spcPct val="15000"/>
            </a:spcAft>
            <a:buChar char="••"/>
          </a:pPr>
          <a:r>
            <a:rPr lang="en-US" sz="1600" kern="1200" baseline="0" dirty="0" smtClean="0"/>
            <a:t>Practice mock interviews</a:t>
          </a:r>
          <a:endParaRPr lang="en-US" sz="1600" kern="1200" dirty="0"/>
        </a:p>
        <a:p>
          <a:pPr marL="171450" lvl="1" indent="-171450" algn="l" defTabSz="711200">
            <a:lnSpc>
              <a:spcPct val="90000"/>
            </a:lnSpc>
            <a:spcBef>
              <a:spcPct val="0"/>
            </a:spcBef>
            <a:spcAft>
              <a:spcPct val="15000"/>
            </a:spcAft>
            <a:buChar char="••"/>
          </a:pPr>
          <a:r>
            <a:rPr lang="en-US" sz="1600" kern="1200" baseline="0" dirty="0" smtClean="0"/>
            <a:t>Dolphin </a:t>
          </a:r>
          <a:r>
            <a:rPr lang="en-US" sz="1600" kern="1200" baseline="0" dirty="0" err="1" smtClean="0"/>
            <a:t>CareerLink</a:t>
          </a:r>
          <a:r>
            <a:rPr lang="en-US" sz="1600" kern="1200" baseline="0" dirty="0" smtClean="0"/>
            <a:t>  has an online mock-interview  system to help you prepare for potential questions</a:t>
          </a:r>
          <a:endParaRPr lang="en-US" sz="900" kern="1200" dirty="0"/>
        </a:p>
      </dsp:txBody>
      <dsp:txXfrm>
        <a:off x="4593420" y="2660861"/>
        <a:ext cx="3844122" cy="1764781"/>
      </dsp:txXfrm>
    </dsp:sp>
    <dsp:sp modelId="{90711F26-15AA-1545-BE1A-C9C585C23453}">
      <dsp:nvSpPr>
        <dsp:cNvPr id="0" name=""/>
        <dsp:cNvSpPr/>
      </dsp:nvSpPr>
      <dsp:spPr>
        <a:xfrm rot="10765173">
          <a:off x="3530142" y="3364999"/>
          <a:ext cx="896357" cy="407915"/>
        </a:xfrm>
        <a:prstGeom prst="leftRigh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652516" y="3446582"/>
        <a:ext cx="651608" cy="244749"/>
      </dsp:txXfrm>
    </dsp:sp>
    <dsp:sp modelId="{6A7E6059-C237-814D-9258-2B7CCEB4D6F5}">
      <dsp:nvSpPr>
        <dsp:cNvPr id="0" name=""/>
        <dsp:cNvSpPr/>
      </dsp:nvSpPr>
      <dsp:spPr>
        <a:xfrm>
          <a:off x="92522" y="2999302"/>
          <a:ext cx="3325603" cy="1184352"/>
        </a:xfrm>
        <a:prstGeom prst="roundRect">
          <a:avLst>
            <a:gd name="adj" fmla="val 10000"/>
          </a:avLst>
        </a:prstGeom>
        <a:solidFill>
          <a:schemeClr val="tx2">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Professionalism</a:t>
          </a:r>
          <a:endParaRPr lang="en-US" sz="1600" kern="1200" dirty="0"/>
        </a:p>
        <a:p>
          <a:pPr marL="171450" lvl="1" indent="-171450" algn="l" defTabSz="711200">
            <a:lnSpc>
              <a:spcPct val="90000"/>
            </a:lnSpc>
            <a:spcBef>
              <a:spcPct val="0"/>
            </a:spcBef>
            <a:spcAft>
              <a:spcPct val="15000"/>
            </a:spcAft>
            <a:buChar char="••"/>
          </a:pPr>
          <a:r>
            <a:rPr lang="en-US" sz="1600" kern="1200" baseline="0" dirty="0" smtClean="0"/>
            <a:t>Create professional business cards</a:t>
          </a:r>
          <a:endParaRPr lang="en-US" sz="1600" kern="1200" dirty="0"/>
        </a:p>
        <a:p>
          <a:pPr marL="171450" lvl="1" indent="-171450" algn="l" defTabSz="711200">
            <a:lnSpc>
              <a:spcPct val="90000"/>
            </a:lnSpc>
            <a:spcBef>
              <a:spcPct val="0"/>
            </a:spcBef>
            <a:spcAft>
              <a:spcPct val="15000"/>
            </a:spcAft>
            <a:buChar char="••"/>
          </a:pPr>
          <a:r>
            <a:rPr lang="en-US" sz="1600" kern="1200" baseline="0" dirty="0" smtClean="0">
              <a:hlinkClick xmlns:r="http://schemas.openxmlformats.org/officeDocument/2006/relationships" r:id="rId2"/>
            </a:rPr>
            <a:t>60 second elevator speech</a:t>
          </a:r>
          <a:endParaRPr lang="en-US" sz="1600" kern="1200" dirty="0"/>
        </a:p>
      </dsp:txBody>
      <dsp:txXfrm>
        <a:off x="127210" y="3033990"/>
        <a:ext cx="3256227" cy="1114976"/>
      </dsp:txXfrm>
    </dsp:sp>
    <dsp:sp modelId="{FEEFCBAE-B175-DC4F-AEF1-AD4C66146B6A}">
      <dsp:nvSpPr>
        <dsp:cNvPr id="0" name=""/>
        <dsp:cNvSpPr/>
      </dsp:nvSpPr>
      <dsp:spPr>
        <a:xfrm rot="18589516">
          <a:off x="2382244" y="2098304"/>
          <a:ext cx="896357" cy="407915"/>
        </a:xfrm>
        <a:prstGeom prst="leftRightArrow">
          <a:avLst>
            <a:gd name="adj1" fmla="val 60000"/>
            <a:gd name="adj2" fmla="val 50000"/>
          </a:avLst>
        </a:prstGeom>
        <a:solidFill>
          <a:schemeClr val="accent1"/>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04619" y="2179887"/>
        <a:ext cx="651608" cy="2447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3ADF3-7B76-4F34-8993-F534E13B63DD}">
      <dsp:nvSpPr>
        <dsp:cNvPr id="0" name=""/>
        <dsp:cNvSpPr/>
      </dsp:nvSpPr>
      <dsp:spPr>
        <a:xfrm>
          <a:off x="860430" y="848"/>
          <a:ext cx="1803537" cy="1082122"/>
        </a:xfrm>
        <a:prstGeom prst="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Mission</a:t>
          </a:r>
          <a:endParaRPr lang="en-US" sz="3000" kern="1200" dirty="0"/>
        </a:p>
      </dsp:txBody>
      <dsp:txXfrm>
        <a:off x="860430" y="848"/>
        <a:ext cx="1803537" cy="1082122"/>
      </dsp:txXfrm>
    </dsp:sp>
    <dsp:sp modelId="{A4C7774F-C231-4503-8915-F8398746B056}">
      <dsp:nvSpPr>
        <dsp:cNvPr id="0" name=""/>
        <dsp:cNvSpPr/>
      </dsp:nvSpPr>
      <dsp:spPr>
        <a:xfrm>
          <a:off x="2844321" y="848"/>
          <a:ext cx="1803537" cy="1082122"/>
        </a:xfrm>
        <a:prstGeom prst="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Public Relations </a:t>
          </a:r>
          <a:endParaRPr lang="en-US" sz="3000" kern="1200" dirty="0"/>
        </a:p>
      </dsp:txBody>
      <dsp:txXfrm>
        <a:off x="2844321" y="848"/>
        <a:ext cx="1803537" cy="1082122"/>
      </dsp:txXfrm>
    </dsp:sp>
    <dsp:sp modelId="{317FC81C-798D-4157-818F-6F8650006DA2}">
      <dsp:nvSpPr>
        <dsp:cNvPr id="0" name=""/>
        <dsp:cNvSpPr/>
      </dsp:nvSpPr>
      <dsp:spPr>
        <a:xfrm>
          <a:off x="4828213" y="848"/>
          <a:ext cx="1803537" cy="1082122"/>
        </a:xfrm>
        <a:prstGeom prst="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Company History</a:t>
          </a:r>
          <a:endParaRPr lang="en-US" sz="3000" kern="1200" dirty="0"/>
        </a:p>
      </dsp:txBody>
      <dsp:txXfrm>
        <a:off x="4828213" y="848"/>
        <a:ext cx="1803537" cy="1082122"/>
      </dsp:txXfrm>
    </dsp:sp>
    <dsp:sp modelId="{602EB619-5CB3-46C7-BC07-F874E5798AE3}">
      <dsp:nvSpPr>
        <dsp:cNvPr id="0" name=""/>
        <dsp:cNvSpPr/>
      </dsp:nvSpPr>
      <dsp:spPr>
        <a:xfrm>
          <a:off x="1852375" y="1263324"/>
          <a:ext cx="1803537" cy="1082122"/>
        </a:xfrm>
        <a:prstGeom prst="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Need</a:t>
          </a:r>
          <a:endParaRPr lang="en-US" sz="3000" kern="1200" dirty="0"/>
        </a:p>
      </dsp:txBody>
      <dsp:txXfrm>
        <a:off x="1852375" y="1263324"/>
        <a:ext cx="1803537" cy="1082122"/>
      </dsp:txXfrm>
    </dsp:sp>
    <dsp:sp modelId="{7E37689E-B159-470F-A8F1-03DDC227486A}">
      <dsp:nvSpPr>
        <dsp:cNvPr id="0" name=""/>
        <dsp:cNvSpPr/>
      </dsp:nvSpPr>
      <dsp:spPr>
        <a:xfrm>
          <a:off x="3836267" y="1263324"/>
          <a:ext cx="1803537" cy="1082122"/>
        </a:xfrm>
        <a:prstGeom prst="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Vision</a:t>
          </a:r>
          <a:endParaRPr lang="en-US" sz="3000" kern="1200" dirty="0"/>
        </a:p>
      </dsp:txBody>
      <dsp:txXfrm>
        <a:off x="3836267" y="1263324"/>
        <a:ext cx="1803537" cy="1082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D8441-4C8C-44AB-9E76-F8AE02355ED4}">
      <dsp:nvSpPr>
        <dsp:cNvPr id="0" name=""/>
        <dsp:cNvSpPr/>
      </dsp:nvSpPr>
      <dsp:spPr>
        <a:xfrm>
          <a:off x="0" y="733805"/>
          <a:ext cx="8229600" cy="3846150"/>
        </a:xfrm>
        <a:prstGeom prst="rect">
          <a:avLst/>
        </a:prstGeom>
        <a:solidFill>
          <a:schemeClr val="tx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87324" rIns="638708"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solidFill>
                <a:schemeClr val="tx2"/>
              </a:solidFill>
              <a:ea typeface="ＭＳ Ｐゴシック" pitchFamily="34" charset="-128"/>
            </a:rPr>
            <a:t>Be sure you can spell AND pronounce the interviewer's name and title</a:t>
          </a:r>
          <a:endParaRPr lang="en-US" sz="3300" kern="1200" dirty="0">
            <a:solidFill>
              <a:schemeClr val="tx2"/>
            </a:solidFill>
          </a:endParaRPr>
        </a:p>
        <a:p>
          <a:pPr marL="285750" lvl="1" indent="-285750" algn="l" defTabSz="1466850">
            <a:lnSpc>
              <a:spcPct val="90000"/>
            </a:lnSpc>
            <a:spcBef>
              <a:spcPct val="0"/>
            </a:spcBef>
            <a:spcAft>
              <a:spcPct val="15000"/>
            </a:spcAft>
            <a:buChar char="••"/>
          </a:pPr>
          <a:r>
            <a:rPr lang="en-US" sz="3300" kern="1200" dirty="0" smtClean="0">
              <a:solidFill>
                <a:schemeClr val="tx2"/>
              </a:solidFill>
              <a:ea typeface="ＭＳ Ｐゴシック" pitchFamily="34" charset="-128"/>
            </a:rPr>
            <a:t>If this person is a division head or manager, find out as much as you can about his/her area so you can ask pertinent questions</a:t>
          </a:r>
          <a:endParaRPr lang="en-US" sz="3300" kern="1200" dirty="0">
            <a:solidFill>
              <a:schemeClr val="tx2"/>
            </a:solidFill>
          </a:endParaRPr>
        </a:p>
      </dsp:txBody>
      <dsp:txXfrm>
        <a:off x="0" y="733805"/>
        <a:ext cx="8229600" cy="3846150"/>
      </dsp:txXfrm>
    </dsp:sp>
    <dsp:sp modelId="{146B8938-A5C3-4352-A5F0-A93817878BFB}">
      <dsp:nvSpPr>
        <dsp:cNvPr id="0" name=""/>
        <dsp:cNvSpPr/>
      </dsp:nvSpPr>
      <dsp:spPr>
        <a:xfrm>
          <a:off x="411480" y="246725"/>
          <a:ext cx="5760720" cy="974160"/>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66850">
            <a:lnSpc>
              <a:spcPct val="90000"/>
            </a:lnSpc>
            <a:spcBef>
              <a:spcPct val="0"/>
            </a:spcBef>
            <a:spcAft>
              <a:spcPct val="35000"/>
            </a:spcAft>
          </a:pPr>
          <a:r>
            <a:rPr lang="en-US" sz="3300" kern="1200" dirty="0" smtClean="0"/>
            <a:t>Who?</a:t>
          </a:r>
          <a:endParaRPr lang="en-US" sz="3300" kern="1200" dirty="0"/>
        </a:p>
      </dsp:txBody>
      <dsp:txXfrm>
        <a:off x="459035" y="294280"/>
        <a:ext cx="56656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36AC-C2BB-4315-BA43-9E12829F9427}">
      <dsp:nvSpPr>
        <dsp:cNvPr id="0" name=""/>
        <dsp:cNvSpPr/>
      </dsp:nvSpPr>
      <dsp:spPr>
        <a:xfrm>
          <a:off x="0" y="496700"/>
          <a:ext cx="8229600" cy="4158000"/>
        </a:xfrm>
        <a:prstGeom prst="rect">
          <a:avLst/>
        </a:prstGeom>
        <a:solidFill>
          <a:schemeClr val="bg1"/>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tx2"/>
              </a:solidFill>
              <a:ea typeface="ＭＳ Ｐゴシック" pitchFamily="34" charset="-128"/>
            </a:rPr>
            <a:t>Where is the interview?  </a:t>
          </a:r>
          <a:endParaRPr lang="en-US" sz="2200" kern="1200" dirty="0">
            <a:solidFill>
              <a:schemeClr val="tx2"/>
            </a:solidFill>
          </a:endParaRPr>
        </a:p>
        <a:p>
          <a:pPr marL="228600" lvl="1" indent="-228600" algn="l" defTabSz="977900">
            <a:lnSpc>
              <a:spcPct val="90000"/>
            </a:lnSpc>
            <a:spcBef>
              <a:spcPct val="0"/>
            </a:spcBef>
            <a:spcAft>
              <a:spcPct val="15000"/>
            </a:spcAft>
            <a:buChar char="••"/>
          </a:pPr>
          <a:r>
            <a:rPr lang="en-US" sz="2200" kern="1200" dirty="0" smtClean="0">
              <a:solidFill>
                <a:schemeClr val="tx2"/>
              </a:solidFill>
              <a:ea typeface="ＭＳ Ｐゴシック" pitchFamily="34" charset="-128"/>
            </a:rPr>
            <a:t>Do you know where to park?  Where is the entrance is to the building?  It can be helpful, if you're not familiar with the company, to make a 'dry run' before interview day to determine how long it will take you to get there and to familiarize yourself with the layout of the company. </a:t>
          </a:r>
        </a:p>
        <a:p>
          <a:pPr marL="228600" lvl="1" indent="-228600" algn="l" defTabSz="977900">
            <a:lnSpc>
              <a:spcPct val="90000"/>
            </a:lnSpc>
            <a:spcBef>
              <a:spcPct val="0"/>
            </a:spcBef>
            <a:spcAft>
              <a:spcPct val="15000"/>
            </a:spcAft>
            <a:buChar char="••"/>
          </a:pPr>
          <a:r>
            <a:rPr lang="en-US" sz="2200" b="1" kern="1200" dirty="0" smtClean="0">
              <a:solidFill>
                <a:schemeClr val="tx2"/>
              </a:solidFill>
              <a:ea typeface="ＭＳ Ｐゴシック" pitchFamily="34" charset="-128"/>
            </a:rPr>
            <a:t>What time is the interview?</a:t>
          </a:r>
          <a:endParaRPr lang="en-US" sz="2200" kern="1200" dirty="0" smtClean="0">
            <a:solidFill>
              <a:schemeClr val="tx2"/>
            </a:solidFill>
            <a:ea typeface="ＭＳ Ｐゴシック" pitchFamily="34" charset="-128"/>
          </a:endParaRPr>
        </a:p>
        <a:p>
          <a:pPr marL="228600" lvl="1" indent="-228600" algn="l" defTabSz="977900">
            <a:lnSpc>
              <a:spcPct val="90000"/>
            </a:lnSpc>
            <a:spcBef>
              <a:spcPct val="0"/>
            </a:spcBef>
            <a:spcAft>
              <a:spcPct val="15000"/>
            </a:spcAft>
            <a:buChar char="••"/>
          </a:pPr>
          <a:r>
            <a:rPr lang="en-US" sz="2200" kern="1200" dirty="0" smtClean="0">
              <a:solidFill>
                <a:schemeClr val="tx2"/>
              </a:solidFill>
              <a:ea typeface="ＭＳ Ｐゴシック" pitchFamily="34" charset="-128"/>
            </a:rPr>
            <a:t>Plan on getting there 15-20 minutes early so that even if something happens -traffic, you get lost, etc.- you'll still arrive in plenty of time.  It is NEVER acceptable to be late to an interview!!</a:t>
          </a:r>
          <a:endParaRPr lang="en-US" sz="2200" kern="1200" dirty="0">
            <a:solidFill>
              <a:schemeClr val="tx2"/>
            </a:solidFill>
          </a:endParaRPr>
        </a:p>
      </dsp:txBody>
      <dsp:txXfrm>
        <a:off x="0" y="496700"/>
        <a:ext cx="8229600" cy="4158000"/>
      </dsp:txXfrm>
    </dsp:sp>
    <dsp:sp modelId="{89816AFA-B1ED-463D-A14C-8CB19F1EBEF7}">
      <dsp:nvSpPr>
        <dsp:cNvPr id="0" name=""/>
        <dsp:cNvSpPr/>
      </dsp:nvSpPr>
      <dsp:spPr>
        <a:xfrm>
          <a:off x="411480" y="171980"/>
          <a:ext cx="5760720" cy="649440"/>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smtClean="0"/>
            <a:t>Details?</a:t>
          </a:r>
          <a:endParaRPr lang="en-US" sz="2200" kern="1200" dirty="0"/>
        </a:p>
      </dsp:txBody>
      <dsp:txXfrm>
        <a:off x="443183" y="203683"/>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DAA63-D2B2-4295-A179-4ED826ED429C}"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823B5-91D7-4B4B-A869-9A0D70BF6B8A}" type="slidenum">
              <a:rPr lang="en-US" smtClean="0"/>
              <a:t>‹#›</a:t>
            </a:fld>
            <a:endParaRPr lang="en-US"/>
          </a:p>
        </p:txBody>
      </p:sp>
    </p:spTree>
    <p:extLst>
      <p:ext uri="{BB962C8B-B14F-4D97-AF65-F5344CB8AC3E}">
        <p14:creationId xmlns:p14="http://schemas.microsoft.com/office/powerpoint/2010/main" val="62618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8C316-4522-4A40-89E8-A36632598452}" type="slidenum">
              <a:rPr lang="en-US" smtClean="0">
                <a:solidFill>
                  <a:prstClr val="black"/>
                </a:solidFill>
              </a:rPr>
              <a:pPr fontAlgn="base">
                <a:spcBef>
                  <a:spcPct val="0"/>
                </a:spcBef>
                <a:spcAft>
                  <a:spcPct val="0"/>
                </a:spcAft>
                <a:defRPr/>
              </a:pPr>
              <a:t>1</a:t>
            </a:fld>
            <a:endParaRPr lang="en-US" dirty="0" smtClean="0">
              <a:solidFill>
                <a:prstClr val="black"/>
              </a:solidFill>
            </a:endParaRPr>
          </a:p>
        </p:txBody>
      </p:sp>
    </p:spTree>
    <p:extLst>
      <p:ext uri="{BB962C8B-B14F-4D97-AF65-F5344CB8AC3E}">
        <p14:creationId xmlns:p14="http://schemas.microsoft.com/office/powerpoint/2010/main" val="250039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4316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4316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847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7028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6214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0295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0295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93073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8690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9099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8563">
              <a:defRPr/>
            </a:pPr>
            <a:endParaRPr lang="en-US" b="0" i="0"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61465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67">
              <a:defRPr/>
            </a:pPr>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19423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67">
              <a:defRPr/>
            </a:pPr>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19423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5154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37701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62810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B9E53-2CE0-B247-877C-817EFB7B1ED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3874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9D9CC7-A51B-42C6-902A-AA37A2F90C2E}" type="slidenum">
              <a:rPr lang="en-US" smtClean="0">
                <a:solidFill>
                  <a:prstClr val="black"/>
                </a:solidFill>
              </a:rPr>
              <a:pPr eaLnBrk="1" hangingPunct="1"/>
              <a:t>28</a:t>
            </a:fld>
            <a:endParaRPr lang="en-US" smtClean="0">
              <a:solidFill>
                <a:prstClr val="black"/>
              </a:solidFill>
            </a:endParaRPr>
          </a:p>
        </p:txBody>
      </p:sp>
    </p:spTree>
    <p:extLst>
      <p:ext uri="{BB962C8B-B14F-4D97-AF65-F5344CB8AC3E}">
        <p14:creationId xmlns:p14="http://schemas.microsoft.com/office/powerpoint/2010/main" val="303026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59D9CC7-A51B-42C6-902A-AA37A2F90C2E}" type="slidenum">
              <a:rPr lang="en-US" smtClean="0">
                <a:solidFill>
                  <a:prstClr val="black"/>
                </a:solidFill>
              </a:rPr>
              <a:pPr eaLnBrk="1" hangingPunct="1"/>
              <a:t>29</a:t>
            </a:fld>
            <a:endParaRPr lang="en-US" smtClean="0">
              <a:solidFill>
                <a:prstClr val="black"/>
              </a:solidFill>
            </a:endParaRPr>
          </a:p>
        </p:txBody>
      </p:sp>
    </p:spTree>
    <p:extLst>
      <p:ext uri="{BB962C8B-B14F-4D97-AF65-F5344CB8AC3E}">
        <p14:creationId xmlns:p14="http://schemas.microsoft.com/office/powerpoint/2010/main" val="357546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80309DD-9098-4DF9-9A19-EF56B8968F31}" type="slidenum">
              <a:rPr lang="en-US" smtClean="0">
                <a:solidFill>
                  <a:prstClr val="black"/>
                </a:solidFill>
              </a:rPr>
              <a:pPr eaLnBrk="1" hangingPunct="1"/>
              <a:t>30</a:t>
            </a:fld>
            <a:endParaRPr lang="en-US" smtClean="0">
              <a:solidFill>
                <a:prstClr val="black"/>
              </a:solidFill>
            </a:endParaRPr>
          </a:p>
        </p:txBody>
      </p:sp>
    </p:spTree>
    <p:extLst>
      <p:ext uri="{BB962C8B-B14F-4D97-AF65-F5344CB8AC3E}">
        <p14:creationId xmlns:p14="http://schemas.microsoft.com/office/powerpoint/2010/main" val="624620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256EA6E-80E4-47CD-906D-7BBF1C6942B7}" type="slidenum">
              <a:rPr lang="en-US" smtClean="0">
                <a:solidFill>
                  <a:prstClr val="black"/>
                </a:solidFill>
              </a:rPr>
              <a:pPr eaLnBrk="1" hangingPunct="1"/>
              <a:t>31</a:t>
            </a:fld>
            <a:endParaRPr lang="en-US" smtClean="0">
              <a:solidFill>
                <a:prstClr val="black"/>
              </a:solidFill>
            </a:endParaRPr>
          </a:p>
        </p:txBody>
      </p:sp>
    </p:spTree>
    <p:extLst>
      <p:ext uri="{BB962C8B-B14F-4D97-AF65-F5344CB8AC3E}">
        <p14:creationId xmlns:p14="http://schemas.microsoft.com/office/powerpoint/2010/main" val="348536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aseline="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3208F-C0DD-4652-B042-ACA3A4F54EE3}" type="slidenum">
              <a:rPr lang="en-US" smtClean="0">
                <a:solidFill>
                  <a:prstClr val="black"/>
                </a:solidFill>
              </a:rPr>
              <a:pPr fontAlgn="base">
                <a:spcBef>
                  <a:spcPct val="0"/>
                </a:spcBef>
                <a:spcAft>
                  <a:spcPct val="0"/>
                </a:spcAft>
                <a:defRPr/>
              </a:pPr>
              <a:t>3</a:t>
            </a:fld>
            <a:endParaRPr lang="en-US" dirty="0" smtClean="0">
              <a:solidFill>
                <a:prstClr val="black"/>
              </a:solidFill>
            </a:endParaRPr>
          </a:p>
        </p:txBody>
      </p:sp>
    </p:spTree>
    <p:extLst>
      <p:ext uri="{BB962C8B-B14F-4D97-AF65-F5344CB8AC3E}">
        <p14:creationId xmlns:p14="http://schemas.microsoft.com/office/powerpoint/2010/main" val="375877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256EA6E-80E4-47CD-906D-7BBF1C6942B7}" type="slidenum">
              <a:rPr lang="en-US" smtClean="0">
                <a:solidFill>
                  <a:prstClr val="black"/>
                </a:solidFill>
              </a:rPr>
              <a:pPr eaLnBrk="1" hangingPunct="1"/>
              <a:t>32</a:t>
            </a:fld>
            <a:endParaRPr lang="en-US" smtClean="0">
              <a:solidFill>
                <a:prstClr val="black"/>
              </a:solidFill>
            </a:endParaRPr>
          </a:p>
        </p:txBody>
      </p:sp>
    </p:spTree>
    <p:extLst>
      <p:ext uri="{BB962C8B-B14F-4D97-AF65-F5344CB8AC3E}">
        <p14:creationId xmlns:p14="http://schemas.microsoft.com/office/powerpoint/2010/main" val="3485367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026959E-23FE-49C5-9959-5092CD0CE1A2}" type="slidenum">
              <a:rPr lang="en-US" smtClean="0">
                <a:solidFill>
                  <a:prstClr val="black"/>
                </a:solidFill>
              </a:rPr>
              <a:pPr eaLnBrk="1" hangingPunct="1"/>
              <a:t>33</a:t>
            </a:fld>
            <a:endParaRPr lang="en-US" smtClean="0">
              <a:solidFill>
                <a:prstClr val="black"/>
              </a:solidFill>
            </a:endParaRPr>
          </a:p>
        </p:txBody>
      </p:sp>
    </p:spTree>
    <p:extLst>
      <p:ext uri="{BB962C8B-B14F-4D97-AF65-F5344CB8AC3E}">
        <p14:creationId xmlns:p14="http://schemas.microsoft.com/office/powerpoint/2010/main" val="363435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2087EB-FD1D-4079-A606-54324AFD1ADA}" type="slidenum">
              <a:rPr lang="en-US" smtClean="0">
                <a:solidFill>
                  <a:prstClr val="black"/>
                </a:solidFill>
              </a:rPr>
              <a:pPr eaLnBrk="1" hangingPunct="1"/>
              <a:t>34</a:t>
            </a:fld>
            <a:endParaRPr lang="en-US" smtClean="0">
              <a:solidFill>
                <a:prstClr val="black"/>
              </a:solidFill>
            </a:endParaRPr>
          </a:p>
        </p:txBody>
      </p:sp>
    </p:spTree>
    <p:extLst>
      <p:ext uri="{BB962C8B-B14F-4D97-AF65-F5344CB8AC3E}">
        <p14:creationId xmlns:p14="http://schemas.microsoft.com/office/powerpoint/2010/main" val="465474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2087EB-FD1D-4079-A606-54324AFD1ADA}" type="slidenum">
              <a:rPr lang="en-US" smtClean="0">
                <a:solidFill>
                  <a:prstClr val="black"/>
                </a:solidFill>
              </a:rPr>
              <a:pPr eaLnBrk="1" hangingPunct="1"/>
              <a:t>35</a:t>
            </a:fld>
            <a:endParaRPr lang="en-US" smtClean="0">
              <a:solidFill>
                <a:prstClr val="black"/>
              </a:solidFill>
            </a:endParaRPr>
          </a:p>
        </p:txBody>
      </p:sp>
    </p:spTree>
    <p:extLst>
      <p:ext uri="{BB962C8B-B14F-4D97-AF65-F5344CB8AC3E}">
        <p14:creationId xmlns:p14="http://schemas.microsoft.com/office/powerpoint/2010/main" val="465474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DD9F3A-2A37-4E47-BCCE-E88B2440E5AF}" type="slidenum">
              <a:rPr lang="en-US" smtClean="0">
                <a:solidFill>
                  <a:prstClr val="black"/>
                </a:solidFill>
              </a:rPr>
              <a:pPr eaLnBrk="1" hangingPunct="1"/>
              <a:t>36</a:t>
            </a:fld>
            <a:endParaRPr lang="en-US" smtClean="0">
              <a:solidFill>
                <a:prstClr val="black"/>
              </a:solidFill>
            </a:endParaRPr>
          </a:p>
        </p:txBody>
      </p:sp>
    </p:spTree>
    <p:extLst>
      <p:ext uri="{BB962C8B-B14F-4D97-AF65-F5344CB8AC3E}">
        <p14:creationId xmlns:p14="http://schemas.microsoft.com/office/powerpoint/2010/main" val="4140958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DD9F3A-2A37-4E47-BCCE-E88B2440E5AF}" type="slidenum">
              <a:rPr lang="en-US" smtClean="0">
                <a:solidFill>
                  <a:prstClr val="black"/>
                </a:solidFill>
              </a:rPr>
              <a:pPr eaLnBrk="1" hangingPunct="1"/>
              <a:t>37</a:t>
            </a:fld>
            <a:endParaRPr lang="en-US" smtClean="0">
              <a:solidFill>
                <a:prstClr val="black"/>
              </a:solidFill>
            </a:endParaRPr>
          </a:p>
        </p:txBody>
      </p:sp>
    </p:spTree>
    <p:extLst>
      <p:ext uri="{BB962C8B-B14F-4D97-AF65-F5344CB8AC3E}">
        <p14:creationId xmlns:p14="http://schemas.microsoft.com/office/powerpoint/2010/main" val="4140958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87BBF27-B0C7-4740-B774-514500339C2C}" type="slidenum">
              <a:rPr lang="en-US" smtClean="0">
                <a:solidFill>
                  <a:prstClr val="black"/>
                </a:solidFill>
              </a:rPr>
              <a:pPr eaLnBrk="1" hangingPunct="1"/>
              <a:t>38</a:t>
            </a:fld>
            <a:endParaRPr lang="en-US" smtClean="0">
              <a:solidFill>
                <a:prstClr val="black"/>
              </a:solidFill>
            </a:endParaRPr>
          </a:p>
        </p:txBody>
      </p:sp>
    </p:spTree>
    <p:extLst>
      <p:ext uri="{BB962C8B-B14F-4D97-AF65-F5344CB8AC3E}">
        <p14:creationId xmlns:p14="http://schemas.microsoft.com/office/powerpoint/2010/main" val="1213365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7EE021-60D9-46A9-BC00-BC58E02C0010}" type="slidenum">
              <a:rPr lang="en-US" smtClean="0">
                <a:solidFill>
                  <a:prstClr val="black"/>
                </a:solidFill>
              </a:rPr>
              <a:pPr eaLnBrk="1" hangingPunct="1"/>
              <a:t>39</a:t>
            </a:fld>
            <a:endParaRPr lang="en-US" smtClean="0">
              <a:solidFill>
                <a:prstClr val="black"/>
              </a:solidFill>
            </a:endParaRPr>
          </a:p>
        </p:txBody>
      </p:sp>
    </p:spTree>
    <p:extLst>
      <p:ext uri="{BB962C8B-B14F-4D97-AF65-F5344CB8AC3E}">
        <p14:creationId xmlns:p14="http://schemas.microsoft.com/office/powerpoint/2010/main" val="4233210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7EE021-60D9-46A9-BC00-BC58E02C0010}" type="slidenum">
              <a:rPr lang="en-US" smtClean="0">
                <a:solidFill>
                  <a:prstClr val="black"/>
                </a:solidFill>
              </a:rPr>
              <a:pPr eaLnBrk="1" hangingPunct="1"/>
              <a:t>40</a:t>
            </a:fld>
            <a:endParaRPr lang="en-US" smtClean="0">
              <a:solidFill>
                <a:prstClr val="black"/>
              </a:solidFill>
            </a:endParaRPr>
          </a:p>
        </p:txBody>
      </p:sp>
    </p:spTree>
    <p:extLst>
      <p:ext uri="{BB962C8B-B14F-4D97-AF65-F5344CB8AC3E}">
        <p14:creationId xmlns:p14="http://schemas.microsoft.com/office/powerpoint/2010/main" val="991618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FB53931-76BE-4BC2-B0FA-7EB7E14C2A6A}" type="slidenum">
              <a:rPr lang="en-US" smtClean="0">
                <a:solidFill>
                  <a:prstClr val="black"/>
                </a:solidFill>
              </a:rPr>
              <a:pPr eaLnBrk="1" hangingPunct="1"/>
              <a:t>41</a:t>
            </a:fld>
            <a:endParaRPr lang="en-US" smtClean="0">
              <a:solidFill>
                <a:prstClr val="black"/>
              </a:solidFill>
            </a:endParaRPr>
          </a:p>
        </p:txBody>
      </p:sp>
    </p:spTree>
    <p:extLst>
      <p:ext uri="{BB962C8B-B14F-4D97-AF65-F5344CB8AC3E}">
        <p14:creationId xmlns:p14="http://schemas.microsoft.com/office/powerpoint/2010/main" val="21016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68097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30766" indent="-281064" eaLnBrk="0" hangingPunct="0">
              <a:defRPr>
                <a:solidFill>
                  <a:schemeClr val="tx1"/>
                </a:solidFill>
                <a:latin typeface="Arial" charset="0"/>
                <a:ea typeface="ＭＳ Ｐゴシック" pitchFamily="34" charset="-128"/>
              </a:defRPr>
            </a:lvl2pPr>
            <a:lvl3pPr marL="1124255" indent="-224851" eaLnBrk="0" hangingPunct="0">
              <a:defRPr>
                <a:solidFill>
                  <a:schemeClr val="tx1"/>
                </a:solidFill>
                <a:latin typeface="Arial" charset="0"/>
                <a:ea typeface="ＭＳ Ｐゴシック" pitchFamily="34" charset="-128"/>
              </a:defRPr>
            </a:lvl3pPr>
            <a:lvl4pPr marL="1573957" indent="-224851" eaLnBrk="0" hangingPunct="0">
              <a:defRPr>
                <a:solidFill>
                  <a:schemeClr val="tx1"/>
                </a:solidFill>
                <a:latin typeface="Arial" charset="0"/>
                <a:ea typeface="ＭＳ Ｐゴシック" pitchFamily="34" charset="-128"/>
              </a:defRPr>
            </a:lvl4pPr>
            <a:lvl5pPr marL="2023659" indent="-224851" eaLnBrk="0" hangingPunct="0">
              <a:defRPr>
                <a:solidFill>
                  <a:schemeClr val="tx1"/>
                </a:solidFill>
                <a:latin typeface="Arial" charset="0"/>
                <a:ea typeface="ＭＳ Ｐゴシック" pitchFamily="34" charset="-128"/>
              </a:defRPr>
            </a:lvl5pPr>
            <a:lvl6pPr marL="2473361" indent="-224851"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CB890D7-59BA-49E4-9547-DABCEC6EE592}" type="slidenum">
              <a:rPr lang="en-US" smtClean="0">
                <a:solidFill>
                  <a:prstClr val="black"/>
                </a:solidFill>
              </a:rPr>
              <a:pPr eaLnBrk="1" hangingPunct="1"/>
              <a:t>42</a:t>
            </a:fld>
            <a:endParaRPr lang="en-US" smtClean="0">
              <a:solidFill>
                <a:prstClr val="black"/>
              </a:solidFill>
            </a:endParaRPr>
          </a:p>
        </p:txBody>
      </p:sp>
    </p:spTree>
    <p:extLst>
      <p:ext uri="{BB962C8B-B14F-4D97-AF65-F5344CB8AC3E}">
        <p14:creationId xmlns:p14="http://schemas.microsoft.com/office/powerpoint/2010/main" val="649593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8E42072-4A11-4A53-9D60-AC392F0DCB64}" type="slidenum">
              <a:rPr lang="en-US" smtClean="0">
                <a:solidFill>
                  <a:prstClr val="black"/>
                </a:solidFill>
              </a:rPr>
              <a:pPr>
                <a:defRPr/>
              </a:pPr>
              <a:t>43</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457112">
              <a:defRPr/>
            </a:pPr>
            <a:endParaRPr lang="en-US" baseline="0" dirty="0" smtClean="0"/>
          </a:p>
        </p:txBody>
      </p:sp>
      <p:sp>
        <p:nvSpPr>
          <p:cNvPr id="4" name="Slide Number Placeholder 3"/>
          <p:cNvSpPr>
            <a:spLocks noGrp="1"/>
          </p:cNvSpPr>
          <p:nvPr>
            <p:ph type="sldNum" sz="quarter" idx="5"/>
          </p:nvPr>
        </p:nvSpPr>
        <p:spPr/>
        <p:txBody>
          <a:bodyPr/>
          <a:lstStyle/>
          <a:p>
            <a:pPr>
              <a:defRPr/>
            </a:pPr>
            <a:fld id="{EC5EB90B-CFF2-4052-8E20-BAAA127E54F3}"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995776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0D87977-9EAD-48A9-9039-1D69104ABAA7}"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6809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6796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2842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2842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B6D6-6094-4747-BBEB-97E968E10A0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7975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E758B-0A46-40DF-AEDF-368A414509F7}"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78116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E758B-0A46-40DF-AEDF-368A414509F7}"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167710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E758B-0A46-40DF-AEDF-368A414509F7}"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3801537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11"/>
          </p:nvPr>
        </p:nvSpPr>
        <p:spPr/>
        <p:txBody>
          <a:bodyPr/>
          <a:lstStyle/>
          <a:p>
            <a:endParaRPr lang="en-US">
              <a:solidFill>
                <a:srgbClr val="303030"/>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1844909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11"/>
          </p:nvPr>
        </p:nvSpPr>
        <p:spPr/>
        <p:txBody>
          <a:bodyPr/>
          <a:lstStyle/>
          <a:p>
            <a:endParaRPr lang="en-US">
              <a:solidFill>
                <a:srgbClr val="303030"/>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615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11"/>
          </p:nvPr>
        </p:nvSpPr>
        <p:spPr/>
        <p:txBody>
          <a:bodyPr/>
          <a:lstStyle/>
          <a:p>
            <a:endParaRPr lang="en-US">
              <a:solidFill>
                <a:srgbClr val="303030"/>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25482560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6" name="Footer Placeholder 5"/>
          <p:cNvSpPr>
            <a:spLocks noGrp="1"/>
          </p:cNvSpPr>
          <p:nvPr>
            <p:ph type="ftr" sz="quarter" idx="11"/>
          </p:nvPr>
        </p:nvSpPr>
        <p:spPr/>
        <p:txBody>
          <a:bodyPr/>
          <a:lstStyle/>
          <a:p>
            <a:endParaRPr lang="en-US">
              <a:solidFill>
                <a:srgbClr val="303030"/>
              </a:solidFill>
            </a:endParaRPr>
          </a:p>
        </p:txBody>
      </p:sp>
      <p:sp>
        <p:nvSpPr>
          <p:cNvPr id="7" name="Slide Number Placeholder 6"/>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1541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8" name="Footer Placeholder 7"/>
          <p:cNvSpPr>
            <a:spLocks noGrp="1"/>
          </p:cNvSpPr>
          <p:nvPr>
            <p:ph type="ftr" sz="quarter" idx="11"/>
          </p:nvPr>
        </p:nvSpPr>
        <p:spPr/>
        <p:txBody>
          <a:bodyPr/>
          <a:lstStyle/>
          <a:p>
            <a:endParaRPr lang="en-US">
              <a:solidFill>
                <a:srgbClr val="303030"/>
              </a:solidFill>
            </a:endParaRPr>
          </a:p>
        </p:txBody>
      </p:sp>
      <p:sp>
        <p:nvSpPr>
          <p:cNvPr id="9" name="Slide Number Placeholder 8"/>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32835869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4" name="Footer Placeholder 3"/>
          <p:cNvSpPr>
            <a:spLocks noGrp="1"/>
          </p:cNvSpPr>
          <p:nvPr>
            <p:ph type="ftr" sz="quarter" idx="11"/>
          </p:nvPr>
        </p:nvSpPr>
        <p:spPr/>
        <p:txBody>
          <a:bodyPr/>
          <a:lstStyle/>
          <a:p>
            <a:endParaRPr lang="en-US">
              <a:solidFill>
                <a:srgbClr val="303030"/>
              </a:solidFill>
            </a:endParaRPr>
          </a:p>
        </p:txBody>
      </p:sp>
      <p:sp>
        <p:nvSpPr>
          <p:cNvPr id="5" name="Slide Number Placeholder 4"/>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2075265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Date Placeholder 1"/>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3" name="Footer Placeholder 2"/>
          <p:cNvSpPr>
            <a:spLocks noGrp="1"/>
          </p:cNvSpPr>
          <p:nvPr>
            <p:ph type="ftr" sz="quarter" idx="11"/>
          </p:nvPr>
        </p:nvSpPr>
        <p:spPr/>
        <p:txBody>
          <a:bodyPr/>
          <a:lstStyle/>
          <a:p>
            <a:endParaRPr lang="en-US">
              <a:solidFill>
                <a:srgbClr val="303030"/>
              </a:solidFill>
            </a:endParaRPr>
          </a:p>
        </p:txBody>
      </p:sp>
      <p:sp>
        <p:nvSpPr>
          <p:cNvPr id="4" name="Slide Number Placeholder 3"/>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15069780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6" name="Footer Placeholder 5"/>
          <p:cNvSpPr>
            <a:spLocks noGrp="1"/>
          </p:cNvSpPr>
          <p:nvPr>
            <p:ph type="ftr" sz="quarter" idx="11"/>
          </p:nvPr>
        </p:nvSpPr>
        <p:spPr/>
        <p:txBody>
          <a:bodyPr/>
          <a:lstStyle/>
          <a:p>
            <a:endParaRPr lang="en-US">
              <a:solidFill>
                <a:srgbClr val="303030"/>
              </a:solidFill>
            </a:endParaRPr>
          </a:p>
        </p:txBody>
      </p:sp>
      <p:sp>
        <p:nvSpPr>
          <p:cNvPr id="7" name="Slide Number Placeholder 6"/>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0181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E758B-0A46-40DF-AEDF-368A414509F7}"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3962633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6" name="Footer Placeholder 5"/>
          <p:cNvSpPr>
            <a:spLocks noGrp="1"/>
          </p:cNvSpPr>
          <p:nvPr>
            <p:ph type="ftr" sz="quarter" idx="11"/>
          </p:nvPr>
        </p:nvSpPr>
        <p:spPr/>
        <p:txBody>
          <a:bodyPr/>
          <a:lstStyle/>
          <a:p>
            <a:endParaRPr lang="en-US">
              <a:solidFill>
                <a:srgbClr val="303030"/>
              </a:solidFill>
            </a:endParaRPr>
          </a:p>
        </p:txBody>
      </p:sp>
      <p:sp>
        <p:nvSpPr>
          <p:cNvPr id="7" name="Slide Number Placeholder 6"/>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0436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11"/>
          </p:nvPr>
        </p:nvSpPr>
        <p:spPr/>
        <p:txBody>
          <a:bodyPr/>
          <a:lstStyle/>
          <a:p>
            <a:endParaRPr lang="en-US">
              <a:solidFill>
                <a:srgbClr val="303030"/>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spTree>
    <p:extLst>
      <p:ext uri="{BB962C8B-B14F-4D97-AF65-F5344CB8AC3E}">
        <p14:creationId xmlns:p14="http://schemas.microsoft.com/office/powerpoint/2010/main" val="24225310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11"/>
          </p:nvPr>
        </p:nvSpPr>
        <p:spPr/>
        <p:txBody>
          <a:bodyPr/>
          <a:lstStyle/>
          <a:p>
            <a:endParaRPr lang="en-US">
              <a:solidFill>
                <a:srgbClr val="303030"/>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solidFill>
                  <a:srgbClr val="303030"/>
                </a:solidFill>
              </a:rPr>
              <a:pPr/>
              <a:t>‹#›</a:t>
            </a:fld>
            <a:endParaRPr lang="en-US">
              <a:solidFill>
                <a:srgbClr val="303030"/>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1434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3900" y="1816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816100"/>
            <a:ext cx="3810000" cy="4114800"/>
          </a:xfrm>
        </p:spPr>
        <p:txBody>
          <a:bodyPr/>
          <a:lstStyle/>
          <a:p>
            <a:pPr lvl="0"/>
            <a:endParaRPr lang="en-US" noProof="0"/>
          </a:p>
        </p:txBody>
      </p:sp>
    </p:spTree>
    <p:extLst>
      <p:ext uri="{BB962C8B-B14F-4D97-AF65-F5344CB8AC3E}">
        <p14:creationId xmlns:p14="http://schemas.microsoft.com/office/powerpoint/2010/main" val="1597187044"/>
      </p:ext>
    </p:extLst>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E758B-0A46-40DF-AEDF-368A414509F7}"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150848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E758B-0A46-40DF-AEDF-368A414509F7}"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25078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E758B-0A46-40DF-AEDF-368A414509F7}" type="datetimeFigureOut">
              <a:rPr lang="en-US" smtClean="0"/>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251291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E758B-0A46-40DF-AEDF-368A414509F7}"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313931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E758B-0A46-40DF-AEDF-368A414509F7}" type="datetimeFigureOut">
              <a:rPr lang="en-US" smtClean="0"/>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417485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E758B-0A46-40DF-AEDF-368A414509F7}"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15876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E758B-0A46-40DF-AEDF-368A414509F7}"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EF30-5F28-48FF-9FB2-072EB2E10EBC}" type="slidenum">
              <a:rPr lang="en-US" smtClean="0"/>
              <a:t>‹#›</a:t>
            </a:fld>
            <a:endParaRPr lang="en-US"/>
          </a:p>
        </p:txBody>
      </p:sp>
    </p:spTree>
    <p:extLst>
      <p:ext uri="{BB962C8B-B14F-4D97-AF65-F5344CB8AC3E}">
        <p14:creationId xmlns:p14="http://schemas.microsoft.com/office/powerpoint/2010/main" val="22207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E758B-0A46-40DF-AEDF-368A414509F7}" type="datetimeFigureOut">
              <a:rPr lang="en-US" smtClean="0"/>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3EF30-5F28-48FF-9FB2-072EB2E10EBC}" type="slidenum">
              <a:rPr lang="en-US" smtClean="0"/>
              <a:t>‹#›</a:t>
            </a:fld>
            <a:endParaRPr lang="en-US"/>
          </a:p>
        </p:txBody>
      </p:sp>
    </p:spTree>
    <p:extLst>
      <p:ext uri="{BB962C8B-B14F-4D97-AF65-F5344CB8AC3E}">
        <p14:creationId xmlns:p14="http://schemas.microsoft.com/office/powerpoint/2010/main" val="23955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6BE1EF4-31ED-45C2-AC47-F2718A41336B}" type="datetimeFigureOut">
              <a:rPr lang="en-US" smtClean="0">
                <a:solidFill>
                  <a:srgbClr val="303030"/>
                </a:solidFill>
              </a:rPr>
              <a:pPr/>
              <a:t>8/20/2014</a:t>
            </a:fld>
            <a:endParaRPr lang="en-US">
              <a:solidFill>
                <a:srgbClr val="303030"/>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303030"/>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51EACD6-A525-4B49-8009-7F09B4461B46}" type="slidenum">
              <a:rPr lang="en-US" smtClean="0">
                <a:solidFill>
                  <a:srgbClr val="303030"/>
                </a:solidFill>
              </a:rPr>
              <a:pPr/>
              <a:t>‹#›</a:t>
            </a:fld>
            <a:endParaRPr lang="en-US">
              <a:solidFill>
                <a:srgbClr val="303030"/>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28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csuci.edu/careerdevelopment" TargetMode="External"/><Relationship Id="rId4" Type="http://schemas.openxmlformats.org/officeDocument/2006/relationships/hyperlink" Target="http://www.csuci.edu/careerdevelopment/services/workshops/workshopresource.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hyperlink" Target="http://jobsearch.about.com/cs/salarywages/a/salaryrequire.htm" TargetMode="External"/><Relationship Id="rId4" Type="http://schemas.openxmlformats.org/officeDocument/2006/relationships/hyperlink" Target="http://career-advice.monster.com/resumes-cover-letters/cover-letter-tips/cover-letter-point-counterpoint/article.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areer-advice.monster.com/resumes-cover-letters/Resume-Writing-Tips/Chronological-Resume-or-Functional-Resume/article.aspx"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career-advice.monster.com/resumes-cover-letters/Resume-Writing-Tips/Functional-Resume-Break-Tradition/article.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suci.edu/careerdevelopment/services/resumeclinic.ht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myci.csuci.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jobsearch.about.com/od/coverletters/a/aa030401a.ht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www.csuci.edu/careerdevelopment/services/counseling/drop-in-counseling.htm" TargetMode="External"/><Relationship Id="rId3" Type="http://schemas.openxmlformats.org/officeDocument/2006/relationships/image" Target="../media/image13.jpeg"/><Relationship Id="rId7" Type="http://schemas.openxmlformats.org/officeDocument/2006/relationships/hyperlink" Target="http://www.csuci.edu/careerdevelopment/services/resumeclinic.ht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csuci.edu/careerdevelopment/index.htm" TargetMode="External"/><Relationship Id="rId5" Type="http://schemas.openxmlformats.org/officeDocument/2006/relationships/hyperlink" Target="http://myci.csuci.edu/"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mashable.com/2013/12/21/job-search-tips-2/"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themuse.com/advice/35-surefire-ways-to-stand-out-during-your-job-search"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money.usnews.com/money/blogs/outside-voices-careers/2014/04/16/how-to-use-social-media-to-land-a-job"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www.forbes.com/sites/jacquelynsmith/2013/12/11/how-to-land-and-ace-an-informational-intervie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hyperlink" Target="http://www.naceweb.org/s10242012/skills-abilities-qualities-new-hires/#sthash.t0pZiW7K.dpuf"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forbes.com/sites/lisaquast/2014/01/27/8-tips-to-dress-for-interview-success/"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forbes.com/sites/jacquelynsmith/2013/01/11/how-to-ace-the-50-most-common-interview-questions/"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career-advice.monster.ca/resumes-cover-letters/resume-writing-tips/whats-the-difference-between-a-resume-and-a-cv-in-canada/article.asp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hyperlink" Target="http://www.greatoccupations.com/archives/4495"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mashable.com/2014/02/22/interview-follow-up/" TargetMode="External"/><Relationship Id="rId7" Type="http://schemas.openxmlformats.org/officeDocument/2006/relationships/diagramColors" Target="../diagrams/colors14.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1.png"/><Relationship Id="rId7" Type="http://schemas.openxmlformats.org/officeDocument/2006/relationships/diagramColors" Target="../diagrams/colors15.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11" Type="http://schemas.openxmlformats.org/officeDocument/2006/relationships/hyperlink" Target="http://go.csuci.edu/linkedingroup" TargetMode="External"/><Relationship Id="rId5" Type="http://schemas.openxmlformats.org/officeDocument/2006/relationships/diagramLayout" Target="../diagrams/layout15.xml"/><Relationship Id="rId10" Type="http://schemas.openxmlformats.org/officeDocument/2006/relationships/hyperlink" Target="http://go.csuci.edu/cdsFB" TargetMode="External"/><Relationship Id="rId4" Type="http://schemas.openxmlformats.org/officeDocument/2006/relationships/diagramData" Target="../diagrams/data15.xml"/><Relationship Id="rId9" Type="http://schemas.openxmlformats.org/officeDocument/2006/relationships/hyperlink" Target="http://www.csuci.edu/careerdevelopme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csuci.edu/careerdevelopment" TargetMode="External"/><Relationship Id="rId7" Type="http://schemas.openxmlformats.org/officeDocument/2006/relationships/hyperlink" Target="mailto:patty.dang@csuci.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career.services@csuci.edu" TargetMode="External"/><Relationship Id="rId5" Type="http://schemas.openxmlformats.org/officeDocument/2006/relationships/hyperlink" Target="mailto:amanda.carpenter@csuci.edu" TargetMode="External"/><Relationship Id="rId4" Type="http://schemas.openxmlformats.org/officeDocument/2006/relationships/hyperlink" Target="http://www.csuci.edu/careerdevelopment/services/counseling/drop-in-counseling.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suci.qualtrics.com/SE/?SID=SV_ebx61zOPEnDCA7j"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suci.edu/careerdevelopment/services/resumeclinic.ht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csuci.edu/careerdevelopment/services/counseling/drop-in-counseling.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9815" y="11723"/>
            <a:ext cx="3020989" cy="1981200"/>
          </a:xfrm>
        </p:spPr>
        <p:txBody>
          <a:bodyPr anchor="ctr">
            <a:noAutofit/>
          </a:bodyPr>
          <a:lstStyle/>
          <a:p>
            <a:r>
              <a:rPr lang="en-US" sz="4500" b="1" dirty="0" smtClean="0">
                <a:solidFill>
                  <a:schemeClr val="tx2"/>
                </a:solidFill>
              </a:rPr>
              <a:t>Career </a:t>
            </a:r>
            <a:r>
              <a:rPr lang="en-US" sz="4500" b="1" dirty="0" smtClean="0">
                <a:solidFill>
                  <a:schemeClr val="tx2"/>
                </a:solidFill>
              </a:rPr>
              <a:t>Boot Camp</a:t>
            </a:r>
            <a:endParaRPr lang="en-US" sz="4500" b="1" i="1" dirty="0">
              <a:solidFill>
                <a:schemeClr val="tx2"/>
              </a:solidFill>
              <a:latin typeface="Calibri" pitchFamily="34" charset="0"/>
            </a:endParaRPr>
          </a:p>
        </p:txBody>
      </p:sp>
      <p:sp>
        <p:nvSpPr>
          <p:cNvPr id="3" name="TextBox 2"/>
          <p:cNvSpPr txBox="1"/>
          <p:nvPr/>
        </p:nvSpPr>
        <p:spPr>
          <a:xfrm>
            <a:off x="6039835" y="4690533"/>
            <a:ext cx="2658533" cy="1938992"/>
          </a:xfrm>
          <a:prstGeom prst="rect">
            <a:avLst/>
          </a:prstGeom>
          <a:noFill/>
        </p:spPr>
        <p:txBody>
          <a:bodyPr wrap="square" rtlCol="0">
            <a:spAutoFit/>
          </a:bodyPr>
          <a:lstStyle/>
          <a:p>
            <a:pPr algn="ctr"/>
            <a:r>
              <a:rPr lang="en-US" sz="2400" b="1" dirty="0" smtClean="0">
                <a:solidFill>
                  <a:srgbClr val="303030"/>
                </a:solidFill>
              </a:rPr>
              <a:t> Presented by:</a:t>
            </a:r>
            <a:endParaRPr lang="en-US" sz="2400" b="1" dirty="0">
              <a:solidFill>
                <a:srgbClr val="303030"/>
              </a:solidFill>
            </a:endParaRPr>
          </a:p>
          <a:p>
            <a:pPr algn="ctr"/>
            <a:r>
              <a:rPr lang="en-US" sz="2400" b="1" dirty="0">
                <a:solidFill>
                  <a:srgbClr val="303030"/>
                </a:solidFill>
              </a:rPr>
              <a:t>Patty Dang M.S., Career Development Services Counselor</a:t>
            </a:r>
            <a:endParaRPr lang="en-US" sz="2400" dirty="0">
              <a:solidFill>
                <a:srgbClr val="30303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369" t="10424" r="20435" b="5620"/>
          <a:stretch/>
        </p:blipFill>
        <p:spPr>
          <a:xfrm>
            <a:off x="5867400" y="1905000"/>
            <a:ext cx="3003404"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1723" y="11723"/>
            <a:ext cx="5855677" cy="6846277"/>
          </a:xfrm>
          <a:prstGeom prst="rect">
            <a:avLst/>
          </a:prstGeom>
          <a:noFill/>
        </p:spPr>
        <p:txBody>
          <a:bodyPr wrap="square" rtlCol="0">
            <a:spAutoFit/>
          </a:bodyPr>
          <a:lstStyle/>
          <a:p>
            <a:pPr>
              <a:spcBef>
                <a:spcPct val="0"/>
              </a:spcBef>
            </a:pPr>
            <a:r>
              <a:rPr lang="en-US" dirty="0">
                <a:solidFill>
                  <a:schemeClr val="tx2"/>
                </a:solidFill>
              </a:rPr>
              <a:t>How to use this self-directed PowerPoint:</a:t>
            </a:r>
          </a:p>
          <a:p>
            <a:pPr>
              <a:spcBef>
                <a:spcPct val="0"/>
              </a:spcBef>
            </a:pPr>
            <a:endParaRPr lang="en-US" dirty="0">
              <a:solidFill>
                <a:schemeClr val="tx2"/>
              </a:solidFill>
            </a:endParaRPr>
          </a:p>
          <a:p>
            <a:pPr marL="342900" indent="-342900">
              <a:buFont typeface="Arial" pitchFamily="34" charset="0"/>
              <a:buChar char="•"/>
            </a:pPr>
            <a:r>
              <a:rPr lang="en-US" dirty="0">
                <a:solidFill>
                  <a:schemeClr val="tx2"/>
                </a:solidFill>
              </a:rPr>
              <a:t>Since this workshop does not have a presenter to go into detail about each subject or topic, there are many hyperlinks throughout the presentation that links to additional information and resources.  Please click and hold the control key to link to other sites and resources, as additional information and resources are provided to those interested in learning more information about the topics discussed in each slide.</a:t>
            </a:r>
          </a:p>
          <a:p>
            <a:pPr marL="342900" indent="-342900">
              <a:buFont typeface="Arial" pitchFamily="34" charset="0"/>
              <a:buChar char="•"/>
            </a:pPr>
            <a:r>
              <a:rPr lang="en-US" dirty="0">
                <a:solidFill>
                  <a:schemeClr val="tx2"/>
                </a:solidFill>
              </a:rPr>
              <a:t>Please make sure you print Exploring Career Pathways Guide found on </a:t>
            </a:r>
            <a:r>
              <a:rPr lang="en-US" dirty="0">
                <a:solidFill>
                  <a:schemeClr val="tx2"/>
                </a:solidFill>
                <a:hlinkClick r:id="rId4"/>
              </a:rPr>
              <a:t>the Career Development Services Website</a:t>
            </a:r>
            <a:r>
              <a:rPr lang="en-US" dirty="0">
                <a:solidFill>
                  <a:schemeClr val="tx2"/>
                </a:solidFill>
              </a:rPr>
              <a:t>. It is crucial you complete this guide to supplement the self-guided process.</a:t>
            </a:r>
          </a:p>
          <a:p>
            <a:pPr marL="342900" indent="-342900">
              <a:buFont typeface="Arial" pitchFamily="34" charset="0"/>
              <a:buChar char="•"/>
            </a:pPr>
            <a:r>
              <a:rPr lang="en-US" dirty="0">
                <a:solidFill>
                  <a:schemeClr val="tx2"/>
                </a:solidFill>
              </a:rPr>
              <a:t>This workshop is a quick overview of the job search process including necessary documents, preparation, tips and tools to help students successfully locate employment post-graduation. It is not intended to completely cover the topics thoroughly in the workshop, and additional support and assistance from Career Development Services is highly recommended.</a:t>
            </a:r>
          </a:p>
          <a:p>
            <a:pPr marL="342900" indent="-342900">
              <a:buFont typeface="Arial" pitchFamily="34" charset="0"/>
              <a:buChar char="•"/>
            </a:pPr>
            <a:r>
              <a:rPr lang="en-US" dirty="0">
                <a:solidFill>
                  <a:schemeClr val="tx2"/>
                </a:solidFill>
              </a:rPr>
              <a:t>For more information on other workshops online and in person, please visit our </a:t>
            </a:r>
            <a:r>
              <a:rPr lang="en-US" dirty="0">
                <a:solidFill>
                  <a:schemeClr val="tx2"/>
                </a:solidFill>
                <a:hlinkClick r:id="rId5"/>
              </a:rPr>
              <a:t>website</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588185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125362"/>
            <a:ext cx="8740877" cy="4625958"/>
          </a:xfrm>
        </p:spPr>
        <p:txBody>
          <a:bodyPr>
            <a:normAutofit fontScale="92500" lnSpcReduction="20000"/>
          </a:bodyPr>
          <a:lstStyle/>
          <a:p>
            <a:pPr marL="0" lvl="0" indent="0" algn="ctr">
              <a:buNone/>
            </a:pPr>
            <a:r>
              <a:rPr lang="en-US" b="1" dirty="0" smtClean="0"/>
              <a:t>Action Verb + Object + demonstration = results</a:t>
            </a:r>
          </a:p>
          <a:p>
            <a:pPr marL="0" indent="0" algn="ctr">
              <a:buNone/>
            </a:pPr>
            <a:r>
              <a:rPr lang="en-US" b="1" dirty="0" smtClean="0"/>
              <a:t>Results are not always possible</a:t>
            </a:r>
          </a:p>
          <a:p>
            <a:r>
              <a:rPr lang="en-US" b="1" dirty="0"/>
              <a:t>Secure</a:t>
            </a:r>
            <a:r>
              <a:rPr lang="en-US" dirty="0"/>
              <a:t> (action verb) </a:t>
            </a:r>
            <a:r>
              <a:rPr lang="en-US" b="1" dirty="0"/>
              <a:t>new clients </a:t>
            </a:r>
            <a:r>
              <a:rPr lang="en-US" dirty="0"/>
              <a:t>(object) by </a:t>
            </a:r>
            <a:r>
              <a:rPr lang="en-US" b="1" dirty="0"/>
              <a:t>cultivating and maintaining relationships</a:t>
            </a:r>
            <a:r>
              <a:rPr lang="en-US" dirty="0"/>
              <a:t> (demonstration) with high-profile studio agencies and network executives resulting in (results) </a:t>
            </a:r>
            <a:r>
              <a:rPr lang="en-US" b="1" dirty="0"/>
              <a:t>100K in new business revenue increase per year</a:t>
            </a:r>
            <a:r>
              <a:rPr lang="en-US" b="1" dirty="0" smtClean="0"/>
              <a:t>.</a:t>
            </a:r>
          </a:p>
          <a:p>
            <a:r>
              <a:rPr lang="en-US" dirty="0" smtClean="0"/>
              <a:t>Organized </a:t>
            </a:r>
            <a:r>
              <a:rPr lang="en-US" dirty="0"/>
              <a:t>blackboards in residence halls to create a clean and functional appearance.</a:t>
            </a:r>
          </a:p>
          <a:p>
            <a:r>
              <a:rPr lang="en-US" dirty="0" smtClean="0"/>
              <a:t>Assisted </a:t>
            </a:r>
            <a:r>
              <a:rPr lang="en-US" dirty="0"/>
              <a:t>with creating activities for California Lutheran University’s “Take Back the Night,” to help promote awareness of sexual assault and domestic violence.</a:t>
            </a:r>
          </a:p>
          <a:p>
            <a:r>
              <a:rPr lang="en-US" dirty="0" smtClean="0"/>
              <a:t>Worked </a:t>
            </a:r>
            <a:r>
              <a:rPr lang="en-US" dirty="0"/>
              <a:t>closely with staff, advisor, and publisher to meet strict </a:t>
            </a:r>
            <a:r>
              <a:rPr lang="en-US" dirty="0" smtClean="0"/>
              <a:t>deadlines.</a:t>
            </a:r>
          </a:p>
          <a:p>
            <a:r>
              <a:rPr lang="en-US" dirty="0"/>
              <a:t>Directed visitors to appropriate offices or resources in the Student Union </a:t>
            </a:r>
            <a:r>
              <a:rPr lang="en-US" dirty="0" smtClean="0"/>
              <a:t>Building</a:t>
            </a:r>
          </a:p>
        </p:txBody>
      </p:sp>
      <p:sp>
        <p:nvSpPr>
          <p:cNvPr id="2" name="Title 1"/>
          <p:cNvSpPr>
            <a:spLocks noGrp="1"/>
          </p:cNvSpPr>
          <p:nvPr>
            <p:ph type="title"/>
          </p:nvPr>
        </p:nvSpPr>
        <p:spPr/>
        <p:txBody>
          <a:bodyPr>
            <a:normAutofit fontScale="90000"/>
          </a:bodyPr>
          <a:lstStyle/>
          <a:p>
            <a:pPr algn="ctr"/>
            <a:r>
              <a:rPr lang="en-US" dirty="0" smtClean="0">
                <a:latin typeface="+mn-lt"/>
              </a:rPr>
              <a:t>Accomplishment Statement Samples</a:t>
            </a:r>
            <a:endParaRPr lang="en-US" dirty="0">
              <a:latin typeface="+mn-lt"/>
            </a:endParaRPr>
          </a:p>
        </p:txBody>
      </p:sp>
    </p:spTree>
    <p:extLst>
      <p:ext uri="{BB962C8B-B14F-4D97-AF65-F5344CB8AC3E}">
        <p14:creationId xmlns:p14="http://schemas.microsoft.com/office/powerpoint/2010/main" val="3648157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551470"/>
            <a:ext cx="8740877" cy="4154129"/>
          </a:xfrm>
        </p:spPr>
        <p:txBody>
          <a:bodyPr>
            <a:normAutofit fontScale="92500"/>
          </a:bodyPr>
          <a:lstStyle/>
          <a:p>
            <a:pPr marL="0" lvl="0" indent="0" algn="ctr">
              <a:buNone/>
            </a:pPr>
            <a:r>
              <a:rPr lang="en-US" b="1" dirty="0" smtClean="0"/>
              <a:t>Action Verb + Object = results</a:t>
            </a:r>
          </a:p>
          <a:p>
            <a:pPr marL="0" indent="0" algn="ctr">
              <a:buNone/>
            </a:pPr>
            <a:r>
              <a:rPr lang="en-US" b="1" dirty="0" smtClean="0"/>
              <a:t>Results are not always possible</a:t>
            </a:r>
          </a:p>
          <a:p>
            <a:pPr marL="0" indent="0">
              <a:buNone/>
            </a:pPr>
            <a:r>
              <a:rPr lang="en-US" dirty="0"/>
              <a:t>Create, edit, and post video blog series on YouTube and Channel Islands website</a:t>
            </a:r>
            <a:r>
              <a:rPr lang="en-US" dirty="0" smtClean="0"/>
              <a:t>.</a:t>
            </a:r>
          </a:p>
          <a:p>
            <a:pPr marL="0" indent="0">
              <a:buNone/>
            </a:pPr>
            <a:endParaRPr lang="en-US" dirty="0"/>
          </a:p>
          <a:p>
            <a:pPr marL="0" indent="0">
              <a:buNone/>
            </a:pPr>
            <a:r>
              <a:rPr lang="en-US" dirty="0" smtClean="0"/>
              <a:t>Action Word (s): Create</a:t>
            </a:r>
            <a:r>
              <a:rPr lang="en-US" dirty="0"/>
              <a:t>, edit, and post </a:t>
            </a:r>
            <a:endParaRPr lang="en-US" dirty="0" smtClean="0"/>
          </a:p>
          <a:p>
            <a:pPr marL="0" indent="0">
              <a:buNone/>
            </a:pPr>
            <a:r>
              <a:rPr lang="en-US" dirty="0" smtClean="0"/>
              <a:t>Object: video </a:t>
            </a:r>
            <a:r>
              <a:rPr lang="en-US" dirty="0"/>
              <a:t>blog series </a:t>
            </a:r>
            <a:endParaRPr lang="en-US" dirty="0" smtClean="0"/>
          </a:p>
          <a:p>
            <a:pPr marL="0" indent="0">
              <a:buNone/>
            </a:pPr>
            <a:r>
              <a:rPr lang="en-US" dirty="0" smtClean="0"/>
              <a:t>Results: on </a:t>
            </a:r>
            <a:r>
              <a:rPr lang="en-US" dirty="0"/>
              <a:t>YouTube and Channel Islands </a:t>
            </a:r>
            <a:r>
              <a:rPr lang="en-US" dirty="0" smtClean="0"/>
              <a:t>website</a:t>
            </a:r>
          </a:p>
          <a:p>
            <a:pPr marL="0" indent="0">
              <a:buNone/>
            </a:pPr>
            <a:endParaRPr lang="en-US" b="1" dirty="0" smtClean="0"/>
          </a:p>
          <a:p>
            <a:r>
              <a:rPr lang="en-US" b="1" dirty="0" smtClean="0"/>
              <a:t>Lets practice! </a:t>
            </a:r>
            <a:r>
              <a:rPr lang="en-US" dirty="0" smtClean="0"/>
              <a:t>develop 1-2 accomplishment statements in your guide.</a:t>
            </a:r>
          </a:p>
          <a:p>
            <a:endParaRPr lang="en-US" dirty="0"/>
          </a:p>
          <a:p>
            <a:endParaRPr lang="en-US" dirty="0" smtClean="0"/>
          </a:p>
        </p:txBody>
      </p:sp>
      <p:sp>
        <p:nvSpPr>
          <p:cNvPr id="2" name="Title 1"/>
          <p:cNvSpPr>
            <a:spLocks noGrp="1"/>
          </p:cNvSpPr>
          <p:nvPr>
            <p:ph type="title"/>
          </p:nvPr>
        </p:nvSpPr>
        <p:spPr/>
        <p:txBody>
          <a:bodyPr>
            <a:normAutofit fontScale="90000"/>
          </a:bodyPr>
          <a:lstStyle/>
          <a:p>
            <a:pPr algn="ctr"/>
            <a:r>
              <a:rPr lang="en-US" dirty="0" smtClean="0">
                <a:latin typeface="+mn-lt"/>
              </a:rPr>
              <a:t>Accomplishment Statement Samples</a:t>
            </a:r>
            <a:endParaRPr lang="en-US" dirty="0">
              <a:latin typeface="+mn-lt"/>
            </a:endParaRPr>
          </a:p>
        </p:txBody>
      </p:sp>
    </p:spTree>
    <p:extLst>
      <p:ext uri="{BB962C8B-B14F-4D97-AF65-F5344CB8AC3E}">
        <p14:creationId xmlns:p14="http://schemas.microsoft.com/office/powerpoint/2010/main" val="1779079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bsop.com/wp-content/uploads/2009/04/thumbs-dow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069" y="3429000"/>
            <a:ext cx="1546034" cy="231051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06324" y="1524001"/>
            <a:ext cx="7921752" cy="1774070"/>
          </a:xfrm>
        </p:spPr>
        <p:txBody>
          <a:bodyPr>
            <a:normAutofit/>
          </a:bodyPr>
          <a:lstStyle/>
          <a:p>
            <a:pPr lvl="1"/>
            <a:r>
              <a:rPr lang="en-US" b="1" dirty="0" smtClean="0"/>
              <a:t>Stay Consistent (bold, caps, and periods)</a:t>
            </a:r>
          </a:p>
          <a:p>
            <a:pPr lvl="1"/>
            <a:r>
              <a:rPr lang="en-US" b="1" dirty="0" smtClean="0"/>
              <a:t>Avoid templates</a:t>
            </a:r>
          </a:p>
          <a:p>
            <a:pPr lvl="1"/>
            <a:r>
              <a:rPr lang="en-US" b="1" dirty="0" smtClean="0"/>
              <a:t>One page is ideal</a:t>
            </a:r>
          </a:p>
          <a:p>
            <a:pPr lvl="1"/>
            <a:r>
              <a:rPr lang="en-US" b="1" dirty="0" smtClean="0">
                <a:hlinkClick r:id="rId4"/>
              </a:rPr>
              <a:t>Always send a cover letter</a:t>
            </a:r>
            <a:endParaRPr lang="en-US" b="1" dirty="0" smtClean="0"/>
          </a:p>
        </p:txBody>
      </p:sp>
      <p:sp>
        <p:nvSpPr>
          <p:cNvPr id="4" name="Title 3"/>
          <p:cNvSpPr>
            <a:spLocks noGrp="1"/>
          </p:cNvSpPr>
          <p:nvPr>
            <p:ph type="title"/>
          </p:nvPr>
        </p:nvSpPr>
        <p:spPr/>
        <p:txBody>
          <a:bodyPr>
            <a:normAutofit/>
          </a:bodyPr>
          <a:lstStyle/>
          <a:p>
            <a:pPr algn="ctr"/>
            <a:r>
              <a:rPr lang="en-US" dirty="0" smtClean="0"/>
              <a:t>Things to keep in mind:</a:t>
            </a:r>
            <a:endParaRPr lang="en-US" dirty="0"/>
          </a:p>
        </p:txBody>
      </p:sp>
      <p:sp>
        <p:nvSpPr>
          <p:cNvPr id="6" name="TextBox 5"/>
          <p:cNvSpPr txBox="1"/>
          <p:nvPr/>
        </p:nvSpPr>
        <p:spPr>
          <a:xfrm>
            <a:off x="1929790" y="3248257"/>
            <a:ext cx="4429623" cy="1631216"/>
          </a:xfrm>
          <a:prstGeom prst="rect">
            <a:avLst/>
          </a:prstGeom>
          <a:noFill/>
        </p:spPr>
        <p:txBody>
          <a:bodyPr wrap="square" rtlCol="0">
            <a:spAutoFit/>
          </a:bodyPr>
          <a:lstStyle/>
          <a:p>
            <a:pPr algn="ctr"/>
            <a:r>
              <a:rPr lang="en-US" sz="2000" b="1" u="sng" dirty="0">
                <a:solidFill>
                  <a:srgbClr val="303030"/>
                </a:solidFill>
              </a:rPr>
              <a:t>DOs</a:t>
            </a:r>
          </a:p>
          <a:p>
            <a:pPr>
              <a:buClr>
                <a:srgbClr val="D26900"/>
              </a:buClr>
              <a:buFont typeface="Arial" pitchFamily="34" charset="0"/>
              <a:buChar char="•"/>
            </a:pPr>
            <a:r>
              <a:rPr lang="en-US" sz="2000" dirty="0">
                <a:solidFill>
                  <a:srgbClr val="303030"/>
                </a:solidFill>
              </a:rPr>
              <a:t>Be specific on duties, skills, and tasks</a:t>
            </a:r>
          </a:p>
          <a:p>
            <a:pPr>
              <a:buClr>
                <a:srgbClr val="D26900"/>
              </a:buClr>
              <a:buFont typeface="Arial" pitchFamily="34" charset="0"/>
              <a:buChar char="•"/>
            </a:pPr>
            <a:r>
              <a:rPr lang="en-US" sz="2000" dirty="0">
                <a:solidFill>
                  <a:srgbClr val="303030"/>
                </a:solidFill>
              </a:rPr>
              <a:t>Use examples of accomplishments</a:t>
            </a:r>
          </a:p>
          <a:p>
            <a:pPr>
              <a:buClr>
                <a:srgbClr val="D26900"/>
              </a:buClr>
              <a:buFont typeface="Arial" pitchFamily="34" charset="0"/>
              <a:buChar char="•"/>
            </a:pPr>
            <a:r>
              <a:rPr lang="en-US" sz="2000" dirty="0">
                <a:solidFill>
                  <a:srgbClr val="303030"/>
                </a:solidFill>
              </a:rPr>
              <a:t>Use more than 5 words per line</a:t>
            </a:r>
          </a:p>
          <a:p>
            <a:pPr>
              <a:buClr>
                <a:srgbClr val="D26900"/>
              </a:buClr>
              <a:buFont typeface="Arial" pitchFamily="34" charset="0"/>
              <a:buChar char="•"/>
            </a:pPr>
            <a:r>
              <a:rPr lang="en-US" sz="2000" dirty="0">
                <a:solidFill>
                  <a:srgbClr val="303030"/>
                </a:solidFill>
              </a:rPr>
              <a:t>Use bullets to be concise</a:t>
            </a:r>
          </a:p>
        </p:txBody>
      </p:sp>
      <p:sp>
        <p:nvSpPr>
          <p:cNvPr id="7" name="TextBox 6"/>
          <p:cNvSpPr txBox="1"/>
          <p:nvPr/>
        </p:nvSpPr>
        <p:spPr>
          <a:xfrm>
            <a:off x="1929790" y="4998184"/>
            <a:ext cx="4429623" cy="1631216"/>
          </a:xfrm>
          <a:prstGeom prst="rect">
            <a:avLst/>
          </a:prstGeom>
          <a:noFill/>
        </p:spPr>
        <p:txBody>
          <a:bodyPr wrap="square" rtlCol="0">
            <a:spAutoFit/>
          </a:bodyPr>
          <a:lstStyle/>
          <a:p>
            <a:pPr algn="ctr"/>
            <a:r>
              <a:rPr lang="en-US" sz="2000" b="1" u="sng" dirty="0">
                <a:solidFill>
                  <a:srgbClr val="FF0000"/>
                </a:solidFill>
              </a:rPr>
              <a:t>DON’Ts</a:t>
            </a:r>
            <a:endParaRPr lang="en-US" sz="2000" dirty="0">
              <a:solidFill>
                <a:srgbClr val="FFFFFF"/>
              </a:solidFill>
            </a:endParaRPr>
          </a:p>
          <a:p>
            <a:pPr>
              <a:buClr>
                <a:srgbClr val="D26900"/>
              </a:buClr>
              <a:buFont typeface="Arial" pitchFamily="34" charset="0"/>
              <a:buChar char="•"/>
            </a:pPr>
            <a:r>
              <a:rPr lang="en-US" sz="2000" dirty="0">
                <a:solidFill>
                  <a:srgbClr val="303030"/>
                </a:solidFill>
              </a:rPr>
              <a:t>Change fonts or sizes throughout</a:t>
            </a:r>
          </a:p>
          <a:p>
            <a:pPr>
              <a:buClr>
                <a:srgbClr val="D26900"/>
              </a:buClr>
              <a:buFont typeface="Arial" pitchFamily="34" charset="0"/>
              <a:buChar char="•"/>
            </a:pPr>
            <a:r>
              <a:rPr lang="en-US" sz="2000" dirty="0">
                <a:solidFill>
                  <a:srgbClr val="303030"/>
                </a:solidFill>
                <a:hlinkClick r:id="rId5"/>
              </a:rPr>
              <a:t>Include salary history or requirements</a:t>
            </a:r>
            <a:endParaRPr lang="en-US" sz="2000" dirty="0">
              <a:solidFill>
                <a:srgbClr val="303030"/>
              </a:solidFill>
            </a:endParaRPr>
          </a:p>
          <a:p>
            <a:pPr>
              <a:buClr>
                <a:srgbClr val="D26900"/>
              </a:buClr>
              <a:buFont typeface="Arial" pitchFamily="34" charset="0"/>
              <a:buChar char="•"/>
            </a:pPr>
            <a:r>
              <a:rPr lang="en-US" sz="2000" dirty="0">
                <a:solidFill>
                  <a:srgbClr val="303030"/>
                </a:solidFill>
              </a:rPr>
              <a:t>Personal pronouns (I or We)</a:t>
            </a:r>
          </a:p>
          <a:p>
            <a:pPr>
              <a:buClr>
                <a:srgbClr val="D26900"/>
              </a:buClr>
              <a:buFont typeface="Arial" pitchFamily="34" charset="0"/>
              <a:buChar char="•"/>
            </a:pPr>
            <a:r>
              <a:rPr lang="en-US" sz="2000" dirty="0">
                <a:solidFill>
                  <a:srgbClr val="303030"/>
                </a:solidFill>
              </a:rPr>
              <a:t>Include References on Resume</a:t>
            </a:r>
          </a:p>
        </p:txBody>
      </p:sp>
      <p:pic>
        <p:nvPicPr>
          <p:cNvPr id="8" name="Picture 7" descr="thumbsup.jpg"/>
          <p:cNvPicPr>
            <a:picLocks noChangeAspect="1"/>
          </p:cNvPicPr>
          <p:nvPr/>
        </p:nvPicPr>
        <p:blipFill rotWithShape="1">
          <a:blip r:embed="rId6" cstate="print"/>
          <a:srcRect r="9991" b="49871"/>
          <a:stretch/>
        </p:blipFill>
        <p:spPr>
          <a:xfrm>
            <a:off x="6026984" y="2625213"/>
            <a:ext cx="2659816" cy="1919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60693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5788152" cy="4495800"/>
          </a:xfrm>
        </p:spPr>
        <p:txBody>
          <a:bodyPr>
            <a:normAutofit/>
          </a:bodyPr>
          <a:lstStyle/>
          <a:p>
            <a:pPr>
              <a:buNone/>
            </a:pPr>
            <a:r>
              <a:rPr lang="en-US" b="1" dirty="0" smtClean="0">
                <a:hlinkClick r:id="rId3"/>
              </a:rPr>
              <a:t>Chronological</a:t>
            </a:r>
            <a:endParaRPr lang="en-US" b="1" dirty="0" smtClean="0"/>
          </a:p>
          <a:p>
            <a:pPr lvl="1"/>
            <a:r>
              <a:rPr lang="en-US" sz="1800" dirty="0" smtClean="0"/>
              <a:t>Order by most recent professional work experience then reverse date order</a:t>
            </a:r>
          </a:p>
          <a:p>
            <a:pPr lvl="1"/>
            <a:r>
              <a:rPr lang="en-US" sz="1800" dirty="0" smtClean="0"/>
              <a:t>Structure is determined by recent work experience</a:t>
            </a:r>
          </a:p>
          <a:p>
            <a:pPr lvl="1"/>
            <a:r>
              <a:rPr lang="en-US" sz="1800" dirty="0" smtClean="0"/>
              <a:t>It is the most popular, easy to understand and read format.</a:t>
            </a:r>
          </a:p>
          <a:p>
            <a:pPr lvl="1"/>
            <a:endParaRPr lang="en-US" sz="1800" dirty="0" smtClean="0"/>
          </a:p>
          <a:p>
            <a:pPr>
              <a:buNone/>
            </a:pPr>
            <a:r>
              <a:rPr lang="en-US" b="1" dirty="0" smtClean="0">
                <a:hlinkClick r:id="rId4"/>
              </a:rPr>
              <a:t>Skills/Functional</a:t>
            </a:r>
            <a:endParaRPr lang="en-US" b="1" dirty="0" smtClean="0"/>
          </a:p>
          <a:p>
            <a:pPr lvl="1"/>
            <a:r>
              <a:rPr lang="en-US" sz="1800" dirty="0" smtClean="0"/>
              <a:t>Employers prefer chronological </a:t>
            </a:r>
          </a:p>
          <a:p>
            <a:pPr lvl="1"/>
            <a:r>
              <a:rPr lang="en-US" sz="1800" dirty="0" smtClean="0"/>
              <a:t>Helpful for people in a recent career change or who have been in the same job for years</a:t>
            </a:r>
          </a:p>
          <a:p>
            <a:pPr lvl="1"/>
            <a:r>
              <a:rPr lang="en-US" sz="1800" dirty="0" smtClean="0"/>
              <a:t>Combined chronological with functional skill areas under each job is another option</a:t>
            </a:r>
          </a:p>
          <a:p>
            <a:pPr lvl="1"/>
            <a:endParaRPr lang="en-US" sz="1800" dirty="0"/>
          </a:p>
        </p:txBody>
      </p:sp>
      <p:sp>
        <p:nvSpPr>
          <p:cNvPr id="2" name="Title 1"/>
          <p:cNvSpPr>
            <a:spLocks noGrp="1"/>
          </p:cNvSpPr>
          <p:nvPr>
            <p:ph type="title"/>
          </p:nvPr>
        </p:nvSpPr>
        <p:spPr/>
        <p:txBody>
          <a:bodyPr/>
          <a:lstStyle/>
          <a:p>
            <a:pPr algn="ctr"/>
            <a:r>
              <a:rPr lang="en-US" dirty="0" smtClean="0"/>
              <a:t>Resume Structure</a:t>
            </a:r>
            <a:endParaRPr lang="en-US" dirty="0"/>
          </a:p>
        </p:txBody>
      </p:sp>
      <p:pic>
        <p:nvPicPr>
          <p:cNvPr id="4" name="Picture 3" descr="arrowdownexpericence.jpg"/>
          <p:cNvPicPr>
            <a:picLocks noChangeAspect="1"/>
          </p:cNvPicPr>
          <p:nvPr/>
        </p:nvPicPr>
        <p:blipFill>
          <a:blip r:embed="rId5" cstate="print"/>
          <a:stretch>
            <a:fillRect/>
          </a:stretch>
        </p:blipFill>
        <p:spPr>
          <a:xfrm>
            <a:off x="6299600" y="2654710"/>
            <a:ext cx="2229269" cy="3821604"/>
          </a:xfrm>
          <a:prstGeom prst="rect">
            <a:avLst/>
          </a:prstGeom>
        </p:spPr>
      </p:pic>
    </p:spTree>
    <p:extLst>
      <p:ext uri="{BB962C8B-B14F-4D97-AF65-F5344CB8AC3E}">
        <p14:creationId xmlns:p14="http://schemas.microsoft.com/office/powerpoint/2010/main" val="40173352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2418734"/>
            <a:ext cx="8153400" cy="4210665"/>
          </a:xfrm>
        </p:spPr>
        <p:txBody>
          <a:bodyPr>
            <a:normAutofit lnSpcReduction="10000"/>
          </a:bodyPr>
          <a:lstStyle/>
          <a:p>
            <a:r>
              <a:rPr lang="en-US" b="1" dirty="0" smtClean="0"/>
              <a:t>Need Resume Samples? Resume Handbook</a:t>
            </a:r>
          </a:p>
          <a:p>
            <a:pPr lvl="1"/>
            <a:r>
              <a:rPr lang="en-US" dirty="0" smtClean="0">
                <a:hlinkClick r:id="rId3"/>
              </a:rPr>
              <a:t>Career Development Services Website</a:t>
            </a:r>
            <a:endParaRPr lang="en-US" dirty="0" smtClean="0"/>
          </a:p>
          <a:p>
            <a:pPr lvl="1"/>
            <a:r>
              <a:rPr lang="en-US" dirty="0" smtClean="0"/>
              <a:t>Dolphin </a:t>
            </a:r>
            <a:r>
              <a:rPr lang="en-US" dirty="0" err="1" smtClean="0"/>
              <a:t>CareerLink</a:t>
            </a:r>
            <a:r>
              <a:rPr lang="en-US" dirty="0" smtClean="0"/>
              <a:t> (sign into your </a:t>
            </a:r>
            <a:r>
              <a:rPr lang="en-US" dirty="0" smtClean="0">
                <a:hlinkClick r:id="rId4"/>
              </a:rPr>
              <a:t>myCI</a:t>
            </a:r>
            <a:r>
              <a:rPr lang="en-US" dirty="0" smtClean="0"/>
              <a:t>)</a:t>
            </a:r>
            <a:endParaRPr lang="en-US" dirty="0"/>
          </a:p>
          <a:p>
            <a:r>
              <a:rPr lang="en-US" b="1" dirty="0" smtClean="0"/>
              <a:t>Before submitting resumes the document should be reviewed by a CDS staff member and or several others</a:t>
            </a:r>
          </a:p>
          <a:p>
            <a:pPr marL="0" indent="0">
              <a:buNone/>
            </a:pPr>
            <a:r>
              <a:rPr lang="en-US" b="1" dirty="0" smtClean="0"/>
              <a:t>Tips:</a:t>
            </a:r>
          </a:p>
          <a:p>
            <a:r>
              <a:rPr lang="en-US" b="1" dirty="0" smtClean="0"/>
              <a:t>Please follow </a:t>
            </a:r>
            <a:r>
              <a:rPr lang="en-US" b="1" dirty="0"/>
              <a:t>the directions on HOW TO </a:t>
            </a:r>
            <a:r>
              <a:rPr lang="en-US" b="1" dirty="0" smtClean="0"/>
              <a:t>APPLY</a:t>
            </a:r>
          </a:p>
          <a:p>
            <a:r>
              <a:rPr lang="en-US" b="1" dirty="0" smtClean="0"/>
              <a:t>Don’t criticize the application process</a:t>
            </a:r>
          </a:p>
          <a:p>
            <a:r>
              <a:rPr lang="en-US" b="1" dirty="0" smtClean="0"/>
              <a:t>Do not have someone else complete the process for you</a:t>
            </a:r>
          </a:p>
          <a:p>
            <a:r>
              <a:rPr lang="en-US" b="1" dirty="0" smtClean="0"/>
              <a:t>Always send a cover letter.  Always! Even if they didn’t ask</a:t>
            </a:r>
            <a:endParaRPr lang="en-US" b="1" dirty="0"/>
          </a:p>
          <a:p>
            <a:endParaRPr lang="en-US" b="1" dirty="0" smtClean="0"/>
          </a:p>
        </p:txBody>
      </p:sp>
      <p:sp>
        <p:nvSpPr>
          <p:cNvPr id="2" name="Title 1"/>
          <p:cNvSpPr>
            <a:spLocks noGrp="1"/>
          </p:cNvSpPr>
          <p:nvPr>
            <p:ph type="title"/>
          </p:nvPr>
        </p:nvSpPr>
        <p:spPr/>
        <p:txBody>
          <a:bodyPr/>
          <a:lstStyle/>
          <a:p>
            <a:pPr algn="ctr"/>
            <a:r>
              <a:rPr lang="en-US" dirty="0" smtClean="0">
                <a:latin typeface="+mn-lt"/>
              </a:rPr>
              <a:t>Resumes Samples, Reviews, Tips</a:t>
            </a:r>
            <a:endParaRPr lang="en-US" dirty="0">
              <a:latin typeface="+mn-lt"/>
            </a:endParaRPr>
          </a:p>
        </p:txBody>
      </p:sp>
    </p:spTree>
    <p:extLst>
      <p:ext uri="{BB962C8B-B14F-4D97-AF65-F5344CB8AC3E}">
        <p14:creationId xmlns:p14="http://schemas.microsoft.com/office/powerpoint/2010/main" val="2844053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58297"/>
            <a:ext cx="8302752" cy="4763730"/>
          </a:xfrm>
        </p:spPr>
        <p:txBody>
          <a:bodyPr>
            <a:normAutofit/>
          </a:bodyPr>
          <a:lstStyle/>
          <a:p>
            <a:pPr>
              <a:buNone/>
            </a:pPr>
            <a:r>
              <a:rPr lang="en-US" b="1" dirty="0" smtClean="0">
                <a:hlinkClick r:id="rId3"/>
              </a:rPr>
              <a:t>Basic Format</a:t>
            </a:r>
            <a:endParaRPr lang="en-US" b="1" dirty="0" smtClean="0"/>
          </a:p>
          <a:p>
            <a:pPr lvl="1"/>
            <a:r>
              <a:rPr lang="en-US" sz="2400" dirty="0" smtClean="0"/>
              <a:t>3 paragraph email (resume is attached)</a:t>
            </a:r>
          </a:p>
          <a:p>
            <a:pPr lvl="1"/>
            <a:r>
              <a:rPr lang="en-US" sz="2400" dirty="0" smtClean="0"/>
              <a:t>Personalize it after dissecting the job/intern description</a:t>
            </a:r>
          </a:p>
          <a:p>
            <a:pPr lvl="1"/>
            <a:r>
              <a:rPr lang="en-US" sz="2400" dirty="0" smtClean="0"/>
              <a:t>Select only 2 stand out Key Qualifications</a:t>
            </a:r>
          </a:p>
          <a:p>
            <a:pPr lvl="1"/>
            <a:r>
              <a:rPr lang="en-US" sz="2400" dirty="0" smtClean="0"/>
              <a:t>Keep it short and simple</a:t>
            </a:r>
          </a:p>
          <a:p>
            <a:pPr lvl="1"/>
            <a:r>
              <a:rPr lang="en-US" sz="2400" dirty="0" smtClean="0"/>
              <a:t>Your resume is a detailed list of your qualifications, </a:t>
            </a:r>
          </a:p>
          <a:p>
            <a:pPr lvl="1"/>
            <a:r>
              <a:rPr lang="en-US" sz="2400" dirty="0"/>
              <a:t>A</a:t>
            </a:r>
            <a:r>
              <a:rPr lang="en-US" sz="2400" dirty="0" smtClean="0"/>
              <a:t> Cover Letter is your INTENT (why this job at this organization?)</a:t>
            </a:r>
          </a:p>
          <a:p>
            <a:pPr lvl="1">
              <a:buNone/>
            </a:pPr>
            <a:endParaRPr lang="en-US" sz="1800" dirty="0" smtClean="0"/>
          </a:p>
        </p:txBody>
      </p:sp>
      <p:sp>
        <p:nvSpPr>
          <p:cNvPr id="2" name="Title 1"/>
          <p:cNvSpPr>
            <a:spLocks noGrp="1"/>
          </p:cNvSpPr>
          <p:nvPr>
            <p:ph type="title"/>
          </p:nvPr>
        </p:nvSpPr>
        <p:spPr/>
        <p:txBody>
          <a:bodyPr/>
          <a:lstStyle/>
          <a:p>
            <a:pPr algn="ctr"/>
            <a:r>
              <a:rPr lang="en-US" dirty="0" smtClean="0"/>
              <a:t>Cover Letter</a:t>
            </a:r>
            <a:endParaRPr lang="en-US" dirty="0"/>
          </a:p>
        </p:txBody>
      </p:sp>
      <p:pic>
        <p:nvPicPr>
          <p:cNvPr id="3074" name="Picture 2" descr="http://www.debttherapyexplained.com/images/one-hand-typing.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6064" r="20255"/>
          <a:stretch/>
        </p:blipFill>
        <p:spPr bwMode="auto">
          <a:xfrm>
            <a:off x="6094963" y="2438049"/>
            <a:ext cx="2686280" cy="144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21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bttherapyexplained.com/images/one-hand-typing.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064" r="20255"/>
          <a:stretch/>
        </p:blipFill>
        <p:spPr bwMode="auto">
          <a:xfrm>
            <a:off x="5652511" y="4923756"/>
            <a:ext cx="2686280" cy="14497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887794"/>
            <a:ext cx="8302752" cy="4734233"/>
          </a:xfrm>
        </p:spPr>
        <p:txBody>
          <a:bodyPr>
            <a:noAutofit/>
          </a:bodyPr>
          <a:lstStyle/>
          <a:p>
            <a:pPr>
              <a:buNone/>
            </a:pPr>
            <a:r>
              <a:rPr lang="en-US" b="1" dirty="0" smtClean="0"/>
              <a:t>Keep In Mind:</a:t>
            </a:r>
          </a:p>
          <a:p>
            <a:r>
              <a:rPr lang="en-US" sz="2200" dirty="0" smtClean="0"/>
              <a:t>Research </a:t>
            </a:r>
            <a:r>
              <a:rPr lang="en-US" sz="2200" dirty="0"/>
              <a:t>the company. Find out what they are working on, what their mission statement is, and directly relate it to you personally and your professional </a:t>
            </a:r>
            <a:r>
              <a:rPr lang="en-US" sz="2200" dirty="0" smtClean="0"/>
              <a:t>aspirations.</a:t>
            </a:r>
          </a:p>
          <a:p>
            <a:r>
              <a:rPr lang="en-US" sz="2200" dirty="0" smtClean="0"/>
              <a:t>Talk about why you are interested in their organization</a:t>
            </a:r>
          </a:p>
          <a:p>
            <a:r>
              <a:rPr lang="en-US" sz="2200" dirty="0" smtClean="0"/>
              <a:t>Please don’t use self–serving statements! Don’t explain why this position is good for YOU but how your skills can help THEM </a:t>
            </a:r>
          </a:p>
          <a:p>
            <a:r>
              <a:rPr lang="en-US" sz="2200" dirty="0" smtClean="0"/>
              <a:t>In closing, suggest that they contact you for a phone or in-person interview</a:t>
            </a:r>
          </a:p>
          <a:p>
            <a:r>
              <a:rPr lang="en-US" sz="2200" dirty="0" smtClean="0"/>
              <a:t>Proofread, Proofread, Proofread!</a:t>
            </a:r>
          </a:p>
          <a:p>
            <a:r>
              <a:rPr lang="en-US" sz="2200" dirty="0" smtClean="0"/>
              <a:t>Email </a:t>
            </a:r>
            <a:r>
              <a:rPr lang="en-US" sz="2200" dirty="0"/>
              <a:t>can be the cover letter, when one is not requested.  You want to keep it related but not </a:t>
            </a:r>
            <a:r>
              <a:rPr lang="en-US" sz="2200" dirty="0" smtClean="0"/>
              <a:t>lengthy</a:t>
            </a:r>
            <a:r>
              <a:rPr lang="en-US" sz="2200" dirty="0"/>
              <a:t>.</a:t>
            </a:r>
          </a:p>
        </p:txBody>
      </p:sp>
      <p:sp>
        <p:nvSpPr>
          <p:cNvPr id="2" name="Title 1"/>
          <p:cNvSpPr>
            <a:spLocks noGrp="1"/>
          </p:cNvSpPr>
          <p:nvPr>
            <p:ph type="title"/>
          </p:nvPr>
        </p:nvSpPr>
        <p:spPr/>
        <p:txBody>
          <a:bodyPr/>
          <a:lstStyle/>
          <a:p>
            <a:pPr algn="ctr"/>
            <a:r>
              <a:rPr lang="en-US" dirty="0" smtClean="0"/>
              <a:t>Cover Letter</a:t>
            </a:r>
            <a:endParaRPr lang="en-US" dirty="0"/>
          </a:p>
        </p:txBody>
      </p:sp>
    </p:spTree>
    <p:extLst>
      <p:ext uri="{BB962C8B-B14F-4D97-AF65-F5344CB8AC3E}">
        <p14:creationId xmlns:p14="http://schemas.microsoft.com/office/powerpoint/2010/main" val="22177646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4" y="2256503"/>
            <a:ext cx="7955526" cy="4409767"/>
          </a:xfrm>
        </p:spPr>
        <p:txBody>
          <a:bodyPr>
            <a:normAutofit/>
          </a:bodyPr>
          <a:lstStyle/>
          <a:p>
            <a:pPr>
              <a:buNone/>
            </a:pPr>
            <a:r>
              <a:rPr lang="en-US" b="1" dirty="0" smtClean="0"/>
              <a:t>  References</a:t>
            </a:r>
          </a:p>
          <a:p>
            <a:pPr lvl="1"/>
            <a:r>
              <a:rPr lang="en-US" dirty="0"/>
              <a:t>Include Name, Title, Company, phone and or </a:t>
            </a:r>
            <a:r>
              <a:rPr lang="en-US" dirty="0" smtClean="0"/>
              <a:t>email</a:t>
            </a:r>
          </a:p>
          <a:p>
            <a:pPr lvl="1"/>
            <a:r>
              <a:rPr lang="en-US" dirty="0" smtClean="0"/>
              <a:t>Do not need full mailing address</a:t>
            </a:r>
          </a:p>
          <a:p>
            <a:pPr lvl="1"/>
            <a:r>
              <a:rPr lang="en-US" dirty="0" smtClean="0"/>
              <a:t>2-3 references are good, no more than 4</a:t>
            </a:r>
          </a:p>
          <a:p>
            <a:pPr lvl="1"/>
            <a:r>
              <a:rPr lang="en-US" dirty="0" smtClean="0"/>
              <a:t>Be sure to let your references know IN ADVANCE </a:t>
            </a:r>
          </a:p>
          <a:p>
            <a:pPr>
              <a:buNone/>
            </a:pPr>
            <a:r>
              <a:rPr lang="en-US" dirty="0" smtClean="0"/>
              <a:t>  </a:t>
            </a:r>
          </a:p>
          <a:p>
            <a:pPr>
              <a:buNone/>
            </a:pPr>
            <a:r>
              <a:rPr lang="en-US" b="1" dirty="0" smtClean="0"/>
              <a:t>Letters of Recommendation</a:t>
            </a:r>
          </a:p>
          <a:p>
            <a:pPr lvl="1"/>
            <a:r>
              <a:rPr lang="en-US" dirty="0" smtClean="0"/>
              <a:t>Have a printed copy available at the interview</a:t>
            </a:r>
          </a:p>
          <a:p>
            <a:pPr lvl="1"/>
            <a:r>
              <a:rPr lang="en-US" dirty="0" smtClean="0"/>
              <a:t>You will want references as well – </a:t>
            </a:r>
            <a:br>
              <a:rPr lang="en-US" dirty="0" smtClean="0"/>
            </a:br>
            <a:r>
              <a:rPr lang="en-US" dirty="0" smtClean="0"/>
              <a:t>not just letters of recommendation</a:t>
            </a:r>
          </a:p>
          <a:p>
            <a:pPr lvl="1"/>
            <a:endParaRPr lang="en-US" dirty="0"/>
          </a:p>
        </p:txBody>
      </p:sp>
      <p:sp>
        <p:nvSpPr>
          <p:cNvPr id="4" name="Title 3"/>
          <p:cNvSpPr txBox="1">
            <a:spLocks noGrp="1"/>
          </p:cNvSpPr>
          <p:nvPr>
            <p:ph type="title"/>
          </p:nvPr>
        </p:nvSpPr>
        <p:spPr>
          <a:xfrm>
            <a:off x="0" y="92957"/>
            <a:ext cx="9144000" cy="1261884"/>
          </a:xfrm>
          <a:prstGeom prst="rect">
            <a:avLst/>
          </a:prstGeom>
          <a:noFill/>
        </p:spPr>
        <p:txBody>
          <a:bodyPr wrap="square" rtlCol="0">
            <a:spAutoFit/>
          </a:bodyPr>
          <a:lstStyle/>
          <a:p>
            <a:pPr algn="ctr"/>
            <a:r>
              <a:rPr lang="en-US" sz="3800" b="1" dirty="0" smtClean="0"/>
              <a:t>References &amp; </a:t>
            </a:r>
            <a:br>
              <a:rPr lang="en-US" sz="3800" b="1" dirty="0" smtClean="0"/>
            </a:br>
            <a:r>
              <a:rPr lang="en-US" sz="3800" b="1" dirty="0" smtClean="0"/>
              <a:t>Letters of Recommendation</a:t>
            </a:r>
          </a:p>
        </p:txBody>
      </p:sp>
      <p:pic>
        <p:nvPicPr>
          <p:cNvPr id="7170" name="Picture 2" descr="http://www.longislandpress.com/wp-content/uploads/2010/05/referenc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8954"/>
          <a:stretch/>
        </p:blipFill>
        <p:spPr bwMode="auto">
          <a:xfrm>
            <a:off x="7467600" y="2667000"/>
            <a:ext cx="1464325" cy="1470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http://www.careerealism.com/home/jtodonnell/careerealism.com/wp-content/uploads/2011/04/04.20.11-4-No-fail-Tricks-to-Capturing-Awesome-Letters-of-Recommendation-Article-300x265.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4638674"/>
            <a:ext cx="2512444"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06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7"/>
            <a:ext cx="7772400" cy="1686509"/>
          </a:xfrm>
        </p:spPr>
        <p:txBody>
          <a:bodyPr>
            <a:normAutofit/>
          </a:bodyPr>
          <a:lstStyle/>
          <a:p>
            <a:r>
              <a:rPr lang="en-US" dirty="0" smtClean="0"/>
              <a:t>Basic Job Search:</a:t>
            </a:r>
            <a:br>
              <a:rPr lang="en-US" dirty="0" smtClean="0"/>
            </a:br>
            <a:r>
              <a:rPr lang="en-US" sz="3600" i="1" dirty="0" smtClean="0"/>
              <a:t>Advertised Listing</a:t>
            </a:r>
            <a:endParaRPr lang="en-US" sz="36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913087"/>
            <a:ext cx="3657600" cy="1744888"/>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19200" y="5072224"/>
            <a:ext cx="2619375" cy="1743075"/>
          </a:xfrm>
          <a:prstGeom prst="ellipse">
            <a:avLst/>
          </a:prstGeom>
          <a:ln>
            <a:noFill/>
          </a:ln>
          <a:effectLst>
            <a:softEdge rad="112500"/>
          </a:effectLst>
        </p:spPr>
      </p:pic>
      <p:sp>
        <p:nvSpPr>
          <p:cNvPr id="6" name="Content Placeholder 2"/>
          <p:cNvSpPr txBox="1">
            <a:spLocks/>
          </p:cNvSpPr>
          <p:nvPr/>
        </p:nvSpPr>
        <p:spPr>
          <a:xfrm>
            <a:off x="685800" y="2636512"/>
            <a:ext cx="7772400" cy="314901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Clr>
                <a:srgbClr val="AD0101"/>
              </a:buClr>
              <a:buFont typeface="+mj-lt"/>
              <a:buAutoNum type="arabicPeriod"/>
            </a:pPr>
            <a:r>
              <a:rPr lang="en-US" b="1" dirty="0" smtClean="0">
                <a:solidFill>
                  <a:srgbClr val="303030"/>
                </a:solidFill>
              </a:rPr>
              <a:t>Create a </a:t>
            </a:r>
            <a:r>
              <a:rPr lang="en-US" b="1" dirty="0" smtClean="0">
                <a:solidFill>
                  <a:srgbClr val="303030"/>
                </a:solidFill>
                <a:hlinkClick r:id="rId5"/>
              </a:rPr>
              <a:t>Dolphin </a:t>
            </a:r>
            <a:r>
              <a:rPr lang="en-US" b="1" dirty="0" err="1" smtClean="0">
                <a:solidFill>
                  <a:srgbClr val="303030"/>
                </a:solidFill>
                <a:hlinkClick r:id="rId5"/>
              </a:rPr>
              <a:t>CareerLink</a:t>
            </a:r>
            <a:r>
              <a:rPr lang="en-US" b="1" dirty="0" smtClean="0">
                <a:solidFill>
                  <a:srgbClr val="303030"/>
                </a:solidFill>
                <a:hlinkClick r:id="rId5"/>
              </a:rPr>
              <a:t> Profile</a:t>
            </a:r>
            <a:endParaRPr lang="en-US" b="1" dirty="0" smtClean="0">
              <a:solidFill>
                <a:srgbClr val="303030"/>
              </a:solidFill>
            </a:endParaRPr>
          </a:p>
          <a:p>
            <a:pPr marL="457200" indent="-457200">
              <a:buClr>
                <a:srgbClr val="AD0101"/>
              </a:buClr>
              <a:buFont typeface="+mj-lt"/>
              <a:buAutoNum type="arabicPeriod"/>
            </a:pPr>
            <a:r>
              <a:rPr lang="en-US" b="1" dirty="0" smtClean="0">
                <a:solidFill>
                  <a:srgbClr val="303030"/>
                </a:solidFill>
              </a:rPr>
              <a:t>Review Resources (</a:t>
            </a:r>
            <a:r>
              <a:rPr lang="en-US" b="1" dirty="0" smtClean="0">
                <a:solidFill>
                  <a:srgbClr val="303030"/>
                </a:solidFill>
                <a:hlinkClick r:id="rId6"/>
              </a:rPr>
              <a:t>CDS website</a:t>
            </a:r>
            <a:r>
              <a:rPr lang="en-US" b="1" dirty="0" smtClean="0">
                <a:solidFill>
                  <a:srgbClr val="303030"/>
                </a:solidFill>
              </a:rPr>
              <a:t>, Dolphin </a:t>
            </a:r>
            <a:r>
              <a:rPr lang="en-US" b="1" dirty="0" err="1" smtClean="0">
                <a:solidFill>
                  <a:srgbClr val="303030"/>
                </a:solidFill>
              </a:rPr>
              <a:t>CareerLink</a:t>
            </a:r>
            <a:r>
              <a:rPr lang="en-US" b="1" dirty="0" smtClean="0">
                <a:solidFill>
                  <a:srgbClr val="303030"/>
                </a:solidFill>
              </a:rPr>
              <a:t>)</a:t>
            </a:r>
          </a:p>
          <a:p>
            <a:pPr marL="457200" indent="-457200">
              <a:buClr>
                <a:srgbClr val="AD0101"/>
              </a:buClr>
              <a:buFont typeface="+mj-lt"/>
              <a:buAutoNum type="arabicPeriod"/>
            </a:pPr>
            <a:r>
              <a:rPr lang="en-US" b="1" dirty="0" smtClean="0">
                <a:solidFill>
                  <a:srgbClr val="303030"/>
                </a:solidFill>
              </a:rPr>
              <a:t>Create a </a:t>
            </a:r>
            <a:r>
              <a:rPr lang="en-US" b="1" dirty="0" smtClean="0">
                <a:solidFill>
                  <a:srgbClr val="303030"/>
                </a:solidFill>
                <a:hlinkClick r:id="rId7"/>
              </a:rPr>
              <a:t>Resume, Cover Letter &amp; References </a:t>
            </a:r>
            <a:endParaRPr lang="en-US" b="1" dirty="0" smtClean="0">
              <a:solidFill>
                <a:srgbClr val="303030"/>
              </a:solidFill>
            </a:endParaRPr>
          </a:p>
          <a:p>
            <a:pPr marL="457200" indent="-457200">
              <a:buClr>
                <a:srgbClr val="AD0101"/>
              </a:buClr>
              <a:buFont typeface="+mj-lt"/>
              <a:buAutoNum type="arabicPeriod"/>
            </a:pPr>
            <a:r>
              <a:rPr lang="en-US" b="1" dirty="0" smtClean="0">
                <a:solidFill>
                  <a:srgbClr val="303030"/>
                </a:solidFill>
              </a:rPr>
              <a:t>Have Career Development Services, Faculty, Staff Friends, and Family </a:t>
            </a:r>
            <a:r>
              <a:rPr lang="en-US" b="1" dirty="0" smtClean="0">
                <a:solidFill>
                  <a:srgbClr val="303030"/>
                </a:solidFill>
                <a:hlinkClick r:id="rId8"/>
              </a:rPr>
              <a:t>review your documents</a:t>
            </a:r>
            <a:endParaRPr lang="en-US" b="1" dirty="0" smtClean="0">
              <a:solidFill>
                <a:srgbClr val="303030"/>
              </a:solidFill>
            </a:endParaRPr>
          </a:p>
        </p:txBody>
      </p:sp>
    </p:spTree>
    <p:extLst>
      <p:ext uri="{BB962C8B-B14F-4D97-AF65-F5344CB8AC3E}">
        <p14:creationId xmlns:p14="http://schemas.microsoft.com/office/powerpoint/2010/main" val="22900850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268913" y="1831568"/>
            <a:ext cx="5955093" cy="2748641"/>
          </a:xfrm>
        </p:spPr>
        <p:txBody>
          <a:bodyPr>
            <a:normAutofit/>
          </a:bodyPr>
          <a:lstStyle/>
          <a:p>
            <a:pPr marL="0" indent="0">
              <a:buNone/>
            </a:pPr>
            <a:r>
              <a:rPr lang="en-US" b="1" u="sng" dirty="0"/>
              <a:t>Candidates with Experience</a:t>
            </a:r>
          </a:p>
          <a:p>
            <a:r>
              <a:rPr lang="en-US" sz="2000" dirty="0" smtClean="0"/>
              <a:t>What </a:t>
            </a:r>
            <a:r>
              <a:rPr lang="en-US" sz="2000" dirty="0"/>
              <a:t>types of employers interest you? Make a target list of employers to call or </a:t>
            </a:r>
            <a:r>
              <a:rPr lang="en-US" sz="2000" dirty="0" smtClean="0"/>
              <a:t>email</a:t>
            </a:r>
          </a:p>
          <a:p>
            <a:r>
              <a:rPr lang="en-US" sz="2000" dirty="0" smtClean="0"/>
              <a:t>Know </a:t>
            </a:r>
            <a:r>
              <a:rPr lang="en-US" sz="2000" dirty="0"/>
              <a:t>department’s needs and challenges and include that in email or phone script </a:t>
            </a:r>
            <a:endParaRPr lang="en-US" sz="2000" dirty="0" smtClean="0"/>
          </a:p>
          <a:p>
            <a:r>
              <a:rPr lang="en-US" sz="2000" dirty="0" smtClean="0"/>
              <a:t>Know </a:t>
            </a:r>
            <a:r>
              <a:rPr lang="en-US" sz="2000" dirty="0"/>
              <a:t>your skills – in your industry’s </a:t>
            </a:r>
            <a:r>
              <a:rPr lang="en-US" sz="2000" dirty="0" smtClean="0"/>
              <a:t>terms</a:t>
            </a:r>
          </a:p>
          <a:p>
            <a:r>
              <a:rPr lang="en-US" sz="2000" dirty="0" smtClean="0"/>
              <a:t>Bookmark </a:t>
            </a:r>
            <a:r>
              <a:rPr lang="en-US" sz="2000" dirty="0"/>
              <a:t>20 employers – BE PICKY</a:t>
            </a:r>
            <a:endParaRPr lang="en-US" sz="2000" b="1" u="sng" dirty="0"/>
          </a:p>
          <a:p>
            <a:endParaRPr lang="en-US" sz="2000" dirty="0"/>
          </a:p>
        </p:txBody>
      </p:sp>
      <p:sp>
        <p:nvSpPr>
          <p:cNvPr id="2" name="Title 1"/>
          <p:cNvSpPr>
            <a:spLocks noGrp="1"/>
          </p:cNvSpPr>
          <p:nvPr>
            <p:ph type="title"/>
          </p:nvPr>
        </p:nvSpPr>
        <p:spPr>
          <a:xfrm>
            <a:off x="609600" y="586581"/>
            <a:ext cx="7772400" cy="715962"/>
          </a:xfrm>
        </p:spPr>
        <p:txBody>
          <a:bodyPr>
            <a:noAutofit/>
          </a:bodyPr>
          <a:lstStyle/>
          <a:p>
            <a:pPr algn="ctr"/>
            <a:r>
              <a:rPr lang="en-US" sz="3600" dirty="0" smtClean="0"/>
              <a:t>Research Companies:</a:t>
            </a:r>
            <a:br>
              <a:rPr lang="en-US" sz="3600" dirty="0" smtClean="0"/>
            </a:br>
            <a:r>
              <a:rPr lang="en-US" sz="3600" dirty="0" smtClean="0"/>
              <a:t>Access the Job Market</a:t>
            </a:r>
            <a:endParaRPr lang="en-US" sz="3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4476818"/>
            <a:ext cx="2535069" cy="2268887"/>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006" y="2570745"/>
            <a:ext cx="2619048" cy="1742857"/>
          </a:xfrm>
          <a:prstGeom prst="rect">
            <a:avLst/>
          </a:prstGeom>
          <a:ln>
            <a:noFill/>
          </a:ln>
          <a:effectLst>
            <a:softEdge rad="112500"/>
          </a:effectLst>
        </p:spPr>
      </p:pic>
      <p:sp>
        <p:nvSpPr>
          <p:cNvPr id="11" name="Content Placeholder 2"/>
          <p:cNvSpPr txBox="1">
            <a:spLocks/>
          </p:cNvSpPr>
          <p:nvPr/>
        </p:nvSpPr>
        <p:spPr>
          <a:xfrm>
            <a:off x="2763669" y="4580209"/>
            <a:ext cx="5955093" cy="1899472"/>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AD0101"/>
              </a:buClr>
              <a:buFont typeface="Symbol" pitchFamily="18" charset="2"/>
              <a:buNone/>
            </a:pPr>
            <a:r>
              <a:rPr lang="en-US" b="1" u="sng" dirty="0" smtClean="0">
                <a:solidFill>
                  <a:srgbClr val="303030"/>
                </a:solidFill>
              </a:rPr>
              <a:t>Candidates with little or experience</a:t>
            </a:r>
          </a:p>
          <a:p>
            <a:pPr>
              <a:buClr>
                <a:srgbClr val="AD0101"/>
              </a:buClr>
            </a:pPr>
            <a:r>
              <a:rPr lang="en-US" sz="2000" dirty="0" smtClean="0">
                <a:solidFill>
                  <a:srgbClr val="303030"/>
                </a:solidFill>
              </a:rPr>
              <a:t>Informational Interviews</a:t>
            </a:r>
          </a:p>
          <a:p>
            <a:pPr>
              <a:buClr>
                <a:srgbClr val="AD0101"/>
              </a:buClr>
            </a:pPr>
            <a:r>
              <a:rPr lang="en-US" sz="2000" dirty="0" smtClean="0">
                <a:solidFill>
                  <a:srgbClr val="303030"/>
                </a:solidFill>
              </a:rPr>
              <a:t>Volunteer/Internships </a:t>
            </a:r>
            <a:r>
              <a:rPr lang="en-US" sz="2000" dirty="0">
                <a:solidFill>
                  <a:srgbClr val="303030"/>
                </a:solidFill>
              </a:rPr>
              <a:t>that lead to </a:t>
            </a:r>
            <a:r>
              <a:rPr lang="en-US" sz="2000" dirty="0" smtClean="0">
                <a:solidFill>
                  <a:srgbClr val="303030"/>
                </a:solidFill>
              </a:rPr>
              <a:t>jobs</a:t>
            </a:r>
          </a:p>
          <a:p>
            <a:pPr>
              <a:buClr>
                <a:srgbClr val="AD0101"/>
              </a:buClr>
            </a:pPr>
            <a:r>
              <a:rPr lang="en-US" sz="2000" dirty="0" smtClean="0">
                <a:solidFill>
                  <a:srgbClr val="303030"/>
                </a:solidFill>
              </a:rPr>
              <a:t>Supplemental Income?</a:t>
            </a:r>
          </a:p>
          <a:p>
            <a:pPr>
              <a:buClr>
                <a:srgbClr val="AD0101"/>
              </a:buClr>
            </a:pPr>
            <a:r>
              <a:rPr lang="en-US" sz="2000" dirty="0" smtClean="0">
                <a:solidFill>
                  <a:srgbClr val="303030"/>
                </a:solidFill>
              </a:rPr>
              <a:t>What are jobs you can do right now? Foot in the door?</a:t>
            </a:r>
            <a:endParaRPr lang="en-US" sz="2000" dirty="0">
              <a:solidFill>
                <a:srgbClr val="303030"/>
              </a:solidFill>
            </a:endParaRPr>
          </a:p>
        </p:txBody>
      </p:sp>
    </p:spTree>
    <p:extLst>
      <p:ext uri="{BB962C8B-B14F-4D97-AF65-F5344CB8AC3E}">
        <p14:creationId xmlns:p14="http://schemas.microsoft.com/office/powerpoint/2010/main" val="27643505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7507561"/>
              </p:ext>
            </p:extLst>
          </p:nvPr>
        </p:nvGraphicFramePr>
        <p:xfrm>
          <a:off x="457200" y="2499360"/>
          <a:ext cx="8229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5460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562" y="2418346"/>
            <a:ext cx="7772400" cy="3221209"/>
          </a:xfrm>
        </p:spPr>
        <p:txBody>
          <a:bodyPr>
            <a:normAutofit/>
          </a:bodyPr>
          <a:lstStyle/>
          <a:p>
            <a:r>
              <a:rPr lang="en-US" dirty="0" smtClean="0"/>
              <a:t>Apply for 5 positions  a day for 3 weeks to get job search off to a great start</a:t>
            </a:r>
          </a:p>
          <a:p>
            <a:r>
              <a:rPr lang="en-US" dirty="0" smtClean="0"/>
              <a:t>For each position BE SURE to change Objective, Highlights, and Cover letter for each individual opportunity</a:t>
            </a:r>
          </a:p>
          <a:p>
            <a:r>
              <a:rPr lang="en-US" dirty="0" smtClean="0"/>
              <a:t>Follow-up after 1 week of waiting to ask when they are starting to interview</a:t>
            </a:r>
          </a:p>
          <a:p>
            <a:endParaRPr lang="en-US" dirty="0"/>
          </a:p>
        </p:txBody>
      </p:sp>
      <p:sp>
        <p:nvSpPr>
          <p:cNvPr id="2" name="Title 1"/>
          <p:cNvSpPr>
            <a:spLocks noGrp="1"/>
          </p:cNvSpPr>
          <p:nvPr>
            <p:ph type="title"/>
          </p:nvPr>
        </p:nvSpPr>
        <p:spPr>
          <a:xfrm>
            <a:off x="914400" y="274637"/>
            <a:ext cx="7772400" cy="1686509"/>
          </a:xfrm>
        </p:spPr>
        <p:txBody>
          <a:bodyPr>
            <a:normAutofit/>
          </a:bodyPr>
          <a:lstStyle/>
          <a:p>
            <a:r>
              <a:rPr lang="en-US" dirty="0" smtClean="0"/>
              <a:t>Search Plan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4913087"/>
            <a:ext cx="3657600" cy="174488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9200" y="5072224"/>
            <a:ext cx="2619375" cy="1743075"/>
          </a:xfrm>
          <a:prstGeom prst="ellipse">
            <a:avLst/>
          </a:prstGeom>
          <a:ln>
            <a:noFill/>
          </a:ln>
          <a:effectLst>
            <a:softEdge rad="112500"/>
          </a:effectLst>
        </p:spPr>
      </p:pic>
    </p:spTree>
    <p:extLst>
      <p:ext uri="{BB962C8B-B14F-4D97-AF65-F5344CB8AC3E}">
        <p14:creationId xmlns:p14="http://schemas.microsoft.com/office/powerpoint/2010/main" val="35012027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latin typeface="Britannic Bold" pitchFamily="34" charset="0"/>
              </a:rPr>
              <a:t>Research, research, research</a:t>
            </a:r>
          </a:p>
          <a:p>
            <a:r>
              <a:rPr lang="en-US" sz="3200" dirty="0" smtClean="0">
                <a:latin typeface="Britannic Bold" pitchFamily="34" charset="0"/>
                <a:hlinkClick r:id="rId3"/>
              </a:rPr>
              <a:t>Be prepared for your interview</a:t>
            </a:r>
            <a:endParaRPr lang="en-US" sz="3200" dirty="0" smtClean="0">
              <a:latin typeface="Britannic Bold" pitchFamily="34" charset="0"/>
            </a:endParaRPr>
          </a:p>
          <a:p>
            <a:r>
              <a:rPr lang="en-US" sz="3200" dirty="0" smtClean="0">
                <a:latin typeface="Britannic Bold" pitchFamily="34" charset="0"/>
              </a:rPr>
              <a:t>Gain relevant work experience</a:t>
            </a:r>
          </a:p>
          <a:p>
            <a:r>
              <a:rPr lang="en-US" sz="3200" dirty="0" smtClean="0">
                <a:latin typeface="Britannic Bold" pitchFamily="34" charset="0"/>
                <a:hlinkClick r:id="rId4"/>
              </a:rPr>
              <a:t>Stand out - demonstrate</a:t>
            </a:r>
            <a:endParaRPr lang="en-US" sz="3200" dirty="0" smtClean="0">
              <a:latin typeface="Britannic Bold" pitchFamily="34" charset="0"/>
            </a:endParaRPr>
          </a:p>
          <a:p>
            <a:pPr lvl="1"/>
            <a:r>
              <a:rPr lang="en-US" dirty="0" smtClean="0">
                <a:latin typeface="Britannic Bold" pitchFamily="34" charset="0"/>
              </a:rPr>
              <a:t>Communication skills</a:t>
            </a:r>
          </a:p>
          <a:p>
            <a:pPr lvl="1"/>
            <a:r>
              <a:rPr lang="en-US" dirty="0" smtClean="0">
                <a:latin typeface="Britannic Bold" pitchFamily="34" charset="0"/>
              </a:rPr>
              <a:t>Maturity/business etiquette</a:t>
            </a:r>
          </a:p>
          <a:p>
            <a:pPr lvl="1"/>
            <a:r>
              <a:rPr lang="en-US" dirty="0" smtClean="0">
                <a:latin typeface="Britannic Bold" pitchFamily="34" charset="0"/>
              </a:rPr>
              <a:t>Work ethic</a:t>
            </a:r>
          </a:p>
          <a:p>
            <a:endParaRPr lang="en-US" dirty="0"/>
          </a:p>
        </p:txBody>
      </p:sp>
      <p:sp>
        <p:nvSpPr>
          <p:cNvPr id="2" name="Title 1"/>
          <p:cNvSpPr>
            <a:spLocks noGrp="1"/>
          </p:cNvSpPr>
          <p:nvPr>
            <p:ph type="title"/>
          </p:nvPr>
        </p:nvSpPr>
        <p:spPr/>
        <p:txBody>
          <a:bodyPr/>
          <a:lstStyle/>
          <a:p>
            <a:r>
              <a:rPr lang="en-US" i="1" dirty="0" smtClean="0">
                <a:solidFill>
                  <a:schemeClr val="bg1"/>
                </a:solidFill>
              </a:rPr>
              <a:t>Employer Advice</a:t>
            </a:r>
            <a:endParaRPr lang="en-US" i="1" dirty="0">
              <a:solidFill>
                <a:schemeClr val="bg1"/>
              </a:solidFill>
            </a:endParaRPr>
          </a:p>
        </p:txBody>
      </p:sp>
    </p:spTree>
    <p:extLst>
      <p:ext uri="{BB962C8B-B14F-4D97-AF65-F5344CB8AC3E}">
        <p14:creationId xmlns:p14="http://schemas.microsoft.com/office/powerpoint/2010/main" val="420281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5256206"/>
              </p:ext>
            </p:extLst>
          </p:nvPr>
        </p:nvGraphicFramePr>
        <p:xfrm>
          <a:off x="457200" y="2551470"/>
          <a:ext cx="8229600" cy="3865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i="1" dirty="0" smtClean="0">
                <a:solidFill>
                  <a:schemeClr val="bg1"/>
                </a:solidFill>
              </a:rPr>
              <a:t>Proactive Job Search</a:t>
            </a:r>
            <a:endParaRPr lang="en-US" i="1" dirty="0">
              <a:solidFill>
                <a:schemeClr val="bg1"/>
              </a:solidFill>
            </a:endParaRPr>
          </a:p>
        </p:txBody>
      </p:sp>
    </p:spTree>
    <p:extLst>
      <p:ext uri="{BB962C8B-B14F-4D97-AF65-F5344CB8AC3E}">
        <p14:creationId xmlns:p14="http://schemas.microsoft.com/office/powerpoint/2010/main" val="14445346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9313995"/>
              </p:ext>
            </p:extLst>
          </p:nvPr>
        </p:nvGraphicFramePr>
        <p:xfrm>
          <a:off x="457200" y="2433484"/>
          <a:ext cx="8229600" cy="398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i="1" dirty="0" smtClean="0">
                <a:solidFill>
                  <a:schemeClr val="bg1"/>
                </a:solidFill>
              </a:rPr>
              <a:t>Proactive Job Search</a:t>
            </a:r>
            <a:endParaRPr lang="en-US" i="1" dirty="0">
              <a:solidFill>
                <a:schemeClr val="bg1"/>
              </a:solidFill>
            </a:endParaRPr>
          </a:p>
        </p:txBody>
      </p:sp>
    </p:spTree>
    <p:extLst>
      <p:ext uri="{BB962C8B-B14F-4D97-AF65-F5344CB8AC3E}">
        <p14:creationId xmlns:p14="http://schemas.microsoft.com/office/powerpoint/2010/main" val="38958967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8131185"/>
              </p:ext>
            </p:extLst>
          </p:nvPr>
        </p:nvGraphicFramePr>
        <p:xfrm>
          <a:off x="4218895" y="3496025"/>
          <a:ext cx="4631191" cy="240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i="1" dirty="0" smtClean="0">
                <a:solidFill>
                  <a:schemeClr val="bg1"/>
                </a:solidFill>
              </a:rPr>
              <a:t>1. Active Engagement</a:t>
            </a:r>
            <a:endParaRPr lang="en-US" i="1" dirty="0">
              <a:solidFill>
                <a:schemeClr val="bg1"/>
              </a:solidFill>
            </a:endParaRPr>
          </a:p>
        </p:txBody>
      </p:sp>
      <p:sp>
        <p:nvSpPr>
          <p:cNvPr id="3" name="TextBox 2"/>
          <p:cNvSpPr txBox="1"/>
          <p:nvPr/>
        </p:nvSpPr>
        <p:spPr>
          <a:xfrm>
            <a:off x="457200" y="2481227"/>
            <a:ext cx="3761695" cy="3785652"/>
          </a:xfrm>
          <a:prstGeom prst="rect">
            <a:avLst/>
          </a:prstGeom>
          <a:noFill/>
        </p:spPr>
        <p:txBody>
          <a:bodyPr wrap="square" rtlCol="0">
            <a:spAutoFit/>
          </a:bodyPr>
          <a:lstStyle/>
          <a:p>
            <a:r>
              <a:rPr lang="en-US" sz="2000" dirty="0">
                <a:solidFill>
                  <a:srgbClr val="303030"/>
                </a:solidFill>
              </a:rPr>
              <a:t>Designing a plan to conduct a proactive job search requires that you are actively engaged in the search process entirely. This type of strategic job hunting is critical to implement in today’s current career trends. </a:t>
            </a:r>
          </a:p>
          <a:p>
            <a:endParaRPr lang="en-US" sz="2000" dirty="0">
              <a:solidFill>
                <a:srgbClr val="303030"/>
              </a:solidFill>
            </a:endParaRPr>
          </a:p>
          <a:p>
            <a:r>
              <a:rPr lang="en-US" sz="2000" dirty="0">
                <a:solidFill>
                  <a:srgbClr val="303030"/>
                </a:solidFill>
              </a:rPr>
              <a:t>First, By utilizing the following components, you will engage in a more targeted approach to your job search.</a:t>
            </a:r>
          </a:p>
        </p:txBody>
      </p:sp>
    </p:spTree>
    <p:extLst>
      <p:ext uri="{BB962C8B-B14F-4D97-AF65-F5344CB8AC3E}">
        <p14:creationId xmlns:p14="http://schemas.microsoft.com/office/powerpoint/2010/main" val="273694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8411435"/>
              </p:ext>
            </p:extLst>
          </p:nvPr>
        </p:nvGraphicFramePr>
        <p:xfrm>
          <a:off x="326571" y="2223977"/>
          <a:ext cx="8539843" cy="450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i="1" dirty="0" smtClean="0">
                <a:solidFill>
                  <a:schemeClr val="bg1"/>
                </a:solidFill>
              </a:rPr>
              <a:t>2. Market Yourself</a:t>
            </a:r>
            <a:endParaRPr lang="en-US" i="1" dirty="0">
              <a:solidFill>
                <a:schemeClr val="bg1"/>
              </a:solidFill>
            </a:endParaRPr>
          </a:p>
        </p:txBody>
      </p:sp>
      <p:sp>
        <p:nvSpPr>
          <p:cNvPr id="3" name="TextBox 2"/>
          <p:cNvSpPr txBox="1"/>
          <p:nvPr/>
        </p:nvSpPr>
        <p:spPr>
          <a:xfrm>
            <a:off x="871538" y="1208314"/>
            <a:ext cx="7815262" cy="1015663"/>
          </a:xfrm>
          <a:prstGeom prst="rect">
            <a:avLst/>
          </a:prstGeom>
          <a:noFill/>
        </p:spPr>
        <p:txBody>
          <a:bodyPr wrap="square" rtlCol="0">
            <a:spAutoFit/>
          </a:bodyPr>
          <a:lstStyle/>
          <a:p>
            <a:pPr algn="ctr"/>
            <a:r>
              <a:rPr lang="en-US" sz="2000" b="1" dirty="0">
                <a:solidFill>
                  <a:srgbClr val="303030"/>
                </a:solidFill>
              </a:rPr>
              <a:t>Looking for a job or internship is similar to selling a new product. Although in this case, you are the product. You will need to appeal to your potential customers or employers. </a:t>
            </a:r>
          </a:p>
        </p:txBody>
      </p:sp>
    </p:spTree>
    <p:extLst>
      <p:ext uri="{BB962C8B-B14F-4D97-AF65-F5344CB8AC3E}">
        <p14:creationId xmlns:p14="http://schemas.microsoft.com/office/powerpoint/2010/main" val="678468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0713" y="1736825"/>
            <a:ext cx="8436087" cy="5933001"/>
            <a:chOff x="250723" y="1878663"/>
            <a:chExt cx="8436087" cy="5933001"/>
          </a:xfrm>
        </p:grpSpPr>
        <p:sp>
          <p:nvSpPr>
            <p:cNvPr id="5" name="Freeform 4"/>
            <p:cNvSpPr/>
            <p:nvPr/>
          </p:nvSpPr>
          <p:spPr>
            <a:xfrm>
              <a:off x="1866779" y="1878663"/>
              <a:ext cx="5205241" cy="1718187"/>
            </a:xfrm>
            <a:custGeom>
              <a:avLst/>
              <a:gdLst>
                <a:gd name="connsiteX0" fmla="*/ 0 w 5247711"/>
                <a:gd name="connsiteY0" fmla="*/ 409273 h 2455591"/>
                <a:gd name="connsiteX1" fmla="*/ 409273 w 5247711"/>
                <a:gd name="connsiteY1" fmla="*/ 0 h 2455591"/>
                <a:gd name="connsiteX2" fmla="*/ 4838438 w 5247711"/>
                <a:gd name="connsiteY2" fmla="*/ 0 h 2455591"/>
                <a:gd name="connsiteX3" fmla="*/ 5247711 w 5247711"/>
                <a:gd name="connsiteY3" fmla="*/ 409273 h 2455591"/>
                <a:gd name="connsiteX4" fmla="*/ 5247711 w 5247711"/>
                <a:gd name="connsiteY4" fmla="*/ 2046318 h 2455591"/>
                <a:gd name="connsiteX5" fmla="*/ 4838438 w 5247711"/>
                <a:gd name="connsiteY5" fmla="*/ 2455591 h 2455591"/>
                <a:gd name="connsiteX6" fmla="*/ 409273 w 5247711"/>
                <a:gd name="connsiteY6" fmla="*/ 2455591 h 2455591"/>
                <a:gd name="connsiteX7" fmla="*/ 0 w 5247711"/>
                <a:gd name="connsiteY7" fmla="*/ 2046318 h 2455591"/>
                <a:gd name="connsiteX8" fmla="*/ 0 w 5247711"/>
                <a:gd name="connsiteY8" fmla="*/ 409273 h 245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7711" h="2455591">
                  <a:moveTo>
                    <a:pt x="0" y="409273"/>
                  </a:moveTo>
                  <a:cubicBezTo>
                    <a:pt x="0" y="183238"/>
                    <a:pt x="183238" y="0"/>
                    <a:pt x="409273" y="0"/>
                  </a:cubicBezTo>
                  <a:lnTo>
                    <a:pt x="4838438" y="0"/>
                  </a:lnTo>
                  <a:cubicBezTo>
                    <a:pt x="5064473" y="0"/>
                    <a:pt x="5247711" y="183238"/>
                    <a:pt x="5247711" y="409273"/>
                  </a:cubicBezTo>
                  <a:lnTo>
                    <a:pt x="5247711" y="2046318"/>
                  </a:lnTo>
                  <a:cubicBezTo>
                    <a:pt x="5247711" y="2272353"/>
                    <a:pt x="5064473" y="2455591"/>
                    <a:pt x="4838438" y="2455591"/>
                  </a:cubicBezTo>
                  <a:lnTo>
                    <a:pt x="409273" y="2455591"/>
                  </a:lnTo>
                  <a:cubicBezTo>
                    <a:pt x="183238" y="2455591"/>
                    <a:pt x="0" y="2272353"/>
                    <a:pt x="0" y="2046318"/>
                  </a:cubicBezTo>
                  <a:lnTo>
                    <a:pt x="0" y="40927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3212" tIns="173212" rIns="173212" bIns="173212" numCol="1" spcCol="1270" anchor="t" anchorCtr="0">
              <a:noAutofit/>
            </a:bodyPr>
            <a:lstStyle/>
            <a:p>
              <a:pPr defTabSz="622300">
                <a:lnSpc>
                  <a:spcPct val="90000"/>
                </a:lnSpc>
                <a:spcBef>
                  <a:spcPct val="0"/>
                </a:spcBef>
                <a:spcAft>
                  <a:spcPct val="35000"/>
                </a:spcAft>
              </a:pPr>
              <a:r>
                <a:rPr lang="en-US" sz="1400" dirty="0">
                  <a:solidFill>
                    <a:prstClr val="white"/>
                  </a:solidFill>
                </a:rPr>
                <a:t>Professional Organizations</a:t>
              </a:r>
            </a:p>
            <a:p>
              <a:pPr marL="114300" lvl="1" indent="-114300" defTabSz="622300">
                <a:lnSpc>
                  <a:spcPct val="90000"/>
                </a:lnSpc>
                <a:spcBef>
                  <a:spcPct val="0"/>
                </a:spcBef>
                <a:spcAft>
                  <a:spcPct val="15000"/>
                </a:spcAft>
                <a:buFontTx/>
                <a:buChar char="••"/>
              </a:pPr>
              <a:r>
                <a:rPr lang="en-US" sz="1400" dirty="0">
                  <a:solidFill>
                    <a:prstClr val="white"/>
                  </a:solidFill>
                </a:rPr>
                <a:t>Connect with skilled and experienced mentors and professionals in your career</a:t>
              </a:r>
            </a:p>
            <a:p>
              <a:pPr marL="114300" lvl="1" indent="-114300" defTabSz="622300">
                <a:lnSpc>
                  <a:spcPct val="90000"/>
                </a:lnSpc>
                <a:spcBef>
                  <a:spcPct val="0"/>
                </a:spcBef>
                <a:spcAft>
                  <a:spcPct val="15000"/>
                </a:spcAft>
                <a:buFontTx/>
                <a:buChar char="••"/>
              </a:pPr>
              <a:r>
                <a:rPr lang="en-US" sz="1400" dirty="0">
                  <a:solidFill>
                    <a:prstClr val="white"/>
                  </a:solidFill>
                </a:rPr>
                <a:t>Engage in opportunities to build networks and gain professional development at conferences</a:t>
              </a:r>
            </a:p>
            <a:p>
              <a:pPr marL="114300" lvl="1" indent="-114300" defTabSz="622300">
                <a:lnSpc>
                  <a:spcPct val="90000"/>
                </a:lnSpc>
                <a:spcBef>
                  <a:spcPct val="0"/>
                </a:spcBef>
                <a:spcAft>
                  <a:spcPct val="15000"/>
                </a:spcAft>
                <a:buFontTx/>
                <a:buChar char="••"/>
              </a:pPr>
              <a:r>
                <a:rPr lang="en-US" sz="1400" dirty="0">
                  <a:solidFill>
                    <a:prstClr val="white"/>
                  </a:solidFill>
                </a:rPr>
                <a:t>Student membership rates typically much lower compared to professional rates after graduation. </a:t>
              </a:r>
            </a:p>
          </p:txBody>
        </p:sp>
        <p:sp>
          <p:nvSpPr>
            <p:cNvPr id="6" name="Freeform 5"/>
            <p:cNvSpPr/>
            <p:nvPr/>
          </p:nvSpPr>
          <p:spPr>
            <a:xfrm>
              <a:off x="3824531" y="3611681"/>
              <a:ext cx="4199983" cy="4199983"/>
            </a:xfrm>
            <a:custGeom>
              <a:avLst/>
              <a:gdLst/>
              <a:ahLst/>
              <a:cxnLst/>
              <a:rect l="0" t="0" r="0" b="0"/>
              <a:pathLst>
                <a:path>
                  <a:moveTo>
                    <a:pt x="2959232" y="183831"/>
                  </a:moveTo>
                  <a:arcTo wR="2099991" hR="2099991" stAng="17649139" swAng="53277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6497190" y="3672268"/>
              <a:ext cx="2189620" cy="1441423"/>
            </a:xfrm>
            <a:custGeom>
              <a:avLst/>
              <a:gdLst>
                <a:gd name="connsiteX0" fmla="*/ 0 w 1614789"/>
                <a:gd name="connsiteY0" fmla="*/ 240242 h 1441423"/>
                <a:gd name="connsiteX1" fmla="*/ 240242 w 1614789"/>
                <a:gd name="connsiteY1" fmla="*/ 0 h 1441423"/>
                <a:gd name="connsiteX2" fmla="*/ 1374547 w 1614789"/>
                <a:gd name="connsiteY2" fmla="*/ 0 h 1441423"/>
                <a:gd name="connsiteX3" fmla="*/ 1614789 w 1614789"/>
                <a:gd name="connsiteY3" fmla="*/ 240242 h 1441423"/>
                <a:gd name="connsiteX4" fmla="*/ 1614789 w 1614789"/>
                <a:gd name="connsiteY4" fmla="*/ 1201181 h 1441423"/>
                <a:gd name="connsiteX5" fmla="*/ 1374547 w 1614789"/>
                <a:gd name="connsiteY5" fmla="*/ 1441423 h 1441423"/>
                <a:gd name="connsiteX6" fmla="*/ 240242 w 1614789"/>
                <a:gd name="connsiteY6" fmla="*/ 1441423 h 1441423"/>
                <a:gd name="connsiteX7" fmla="*/ 0 w 1614789"/>
                <a:gd name="connsiteY7" fmla="*/ 1201181 h 1441423"/>
                <a:gd name="connsiteX8" fmla="*/ 0 w 1614789"/>
                <a:gd name="connsiteY8" fmla="*/ 240242 h 144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789" h="1441423">
                  <a:moveTo>
                    <a:pt x="0" y="240242"/>
                  </a:moveTo>
                  <a:cubicBezTo>
                    <a:pt x="0" y="107560"/>
                    <a:pt x="107560" y="0"/>
                    <a:pt x="240242" y="0"/>
                  </a:cubicBezTo>
                  <a:lnTo>
                    <a:pt x="1374547" y="0"/>
                  </a:lnTo>
                  <a:cubicBezTo>
                    <a:pt x="1507229" y="0"/>
                    <a:pt x="1614789" y="107560"/>
                    <a:pt x="1614789" y="240242"/>
                  </a:cubicBezTo>
                  <a:lnTo>
                    <a:pt x="1614789" y="1201181"/>
                  </a:lnTo>
                  <a:cubicBezTo>
                    <a:pt x="1614789" y="1333863"/>
                    <a:pt x="1507229" y="1441423"/>
                    <a:pt x="1374547" y="1441423"/>
                  </a:cubicBezTo>
                  <a:lnTo>
                    <a:pt x="240242" y="1441423"/>
                  </a:lnTo>
                  <a:cubicBezTo>
                    <a:pt x="107560" y="1441423"/>
                    <a:pt x="0" y="1333863"/>
                    <a:pt x="0" y="1201181"/>
                  </a:cubicBezTo>
                  <a:lnTo>
                    <a:pt x="0" y="2402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3704" tIns="123704" rIns="123704" bIns="123704" numCol="1" spcCol="1270" anchor="t" anchorCtr="0">
              <a:noAutofit/>
            </a:bodyPr>
            <a:lstStyle/>
            <a:p>
              <a:pPr defTabSz="622300">
                <a:lnSpc>
                  <a:spcPct val="90000"/>
                </a:lnSpc>
                <a:spcBef>
                  <a:spcPct val="0"/>
                </a:spcBef>
                <a:spcAft>
                  <a:spcPct val="35000"/>
                </a:spcAft>
              </a:pPr>
              <a:r>
                <a:rPr lang="en-US" sz="1400" dirty="0">
                  <a:solidFill>
                    <a:prstClr val="white"/>
                  </a:solidFill>
                  <a:hlinkClick r:id="rId3"/>
                </a:rPr>
                <a:t>Social Media</a:t>
              </a:r>
              <a:endParaRPr lang="en-US" sz="1400" dirty="0">
                <a:solidFill>
                  <a:prstClr val="white"/>
                </a:solidFill>
              </a:endParaRPr>
            </a:p>
            <a:p>
              <a:pPr marL="114300" lvl="1" indent="-114300" defTabSz="622300">
                <a:lnSpc>
                  <a:spcPct val="90000"/>
                </a:lnSpc>
                <a:spcBef>
                  <a:spcPct val="0"/>
                </a:spcBef>
                <a:spcAft>
                  <a:spcPct val="15000"/>
                </a:spcAft>
                <a:buFontTx/>
                <a:buChar char="••"/>
              </a:pPr>
              <a:r>
                <a:rPr lang="en-US" sz="1400" dirty="0">
                  <a:solidFill>
                    <a:prstClr val="white"/>
                  </a:solidFill>
                </a:rPr>
                <a:t>Job search tool</a:t>
              </a:r>
            </a:p>
            <a:p>
              <a:pPr marL="114300" lvl="1" indent="-114300" defTabSz="622300">
                <a:lnSpc>
                  <a:spcPct val="90000"/>
                </a:lnSpc>
                <a:spcBef>
                  <a:spcPct val="0"/>
                </a:spcBef>
                <a:spcAft>
                  <a:spcPct val="15000"/>
                </a:spcAft>
                <a:buFontTx/>
                <a:buChar char="••"/>
              </a:pPr>
              <a:r>
                <a:rPr lang="en-US" sz="1400" dirty="0">
                  <a:solidFill>
                    <a:prstClr val="white"/>
                  </a:solidFill>
                </a:rPr>
                <a:t>Support groups to improve your job search and interview skills</a:t>
              </a:r>
            </a:p>
            <a:p>
              <a:pPr marL="114300" lvl="1" indent="-114300" defTabSz="622300">
                <a:lnSpc>
                  <a:spcPct val="90000"/>
                </a:lnSpc>
                <a:spcBef>
                  <a:spcPct val="0"/>
                </a:spcBef>
                <a:spcAft>
                  <a:spcPct val="15000"/>
                </a:spcAft>
                <a:buFontTx/>
                <a:buChar char="••"/>
              </a:pPr>
              <a:r>
                <a:rPr lang="en-US" sz="1400" dirty="0">
                  <a:solidFill>
                    <a:prstClr val="white"/>
                  </a:solidFill>
                </a:rPr>
                <a:t>LinkedIn</a:t>
              </a:r>
            </a:p>
          </p:txBody>
        </p:sp>
        <p:sp>
          <p:nvSpPr>
            <p:cNvPr id="8" name="Freeform 7"/>
            <p:cNvSpPr/>
            <p:nvPr/>
          </p:nvSpPr>
          <p:spPr>
            <a:xfrm rot="19376373">
              <a:off x="3794350" y="2261763"/>
              <a:ext cx="3846611" cy="3385086"/>
            </a:xfrm>
            <a:custGeom>
              <a:avLst/>
              <a:gdLst/>
              <a:ahLst/>
              <a:cxnLst/>
              <a:rect l="0" t="0" r="0" b="0"/>
              <a:pathLst>
                <a:path>
                  <a:moveTo>
                    <a:pt x="2978879" y="4007220"/>
                  </a:moveTo>
                  <a:arcTo wR="2099991" hR="2099991" stAng="3915531" swAng="169981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5689795" y="5306064"/>
              <a:ext cx="1614789" cy="1360204"/>
            </a:xfrm>
            <a:custGeom>
              <a:avLst/>
              <a:gdLst>
                <a:gd name="connsiteX0" fmla="*/ 0 w 1614789"/>
                <a:gd name="connsiteY0" fmla="*/ 226705 h 1360204"/>
                <a:gd name="connsiteX1" fmla="*/ 226705 w 1614789"/>
                <a:gd name="connsiteY1" fmla="*/ 0 h 1360204"/>
                <a:gd name="connsiteX2" fmla="*/ 1388084 w 1614789"/>
                <a:gd name="connsiteY2" fmla="*/ 0 h 1360204"/>
                <a:gd name="connsiteX3" fmla="*/ 1614789 w 1614789"/>
                <a:gd name="connsiteY3" fmla="*/ 226705 h 1360204"/>
                <a:gd name="connsiteX4" fmla="*/ 1614789 w 1614789"/>
                <a:gd name="connsiteY4" fmla="*/ 1133499 h 1360204"/>
                <a:gd name="connsiteX5" fmla="*/ 1388084 w 1614789"/>
                <a:gd name="connsiteY5" fmla="*/ 1360204 h 1360204"/>
                <a:gd name="connsiteX6" fmla="*/ 226705 w 1614789"/>
                <a:gd name="connsiteY6" fmla="*/ 1360204 h 1360204"/>
                <a:gd name="connsiteX7" fmla="*/ 0 w 1614789"/>
                <a:gd name="connsiteY7" fmla="*/ 1133499 h 1360204"/>
                <a:gd name="connsiteX8" fmla="*/ 0 w 1614789"/>
                <a:gd name="connsiteY8" fmla="*/ 226705 h 13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789" h="1360204">
                  <a:moveTo>
                    <a:pt x="0" y="226705"/>
                  </a:moveTo>
                  <a:cubicBezTo>
                    <a:pt x="0" y="101499"/>
                    <a:pt x="101499" y="0"/>
                    <a:pt x="226705" y="0"/>
                  </a:cubicBezTo>
                  <a:lnTo>
                    <a:pt x="1388084" y="0"/>
                  </a:lnTo>
                  <a:cubicBezTo>
                    <a:pt x="1513290" y="0"/>
                    <a:pt x="1614789" y="101499"/>
                    <a:pt x="1614789" y="226705"/>
                  </a:cubicBezTo>
                  <a:lnTo>
                    <a:pt x="1614789" y="1133499"/>
                  </a:lnTo>
                  <a:cubicBezTo>
                    <a:pt x="1614789" y="1258705"/>
                    <a:pt x="1513290" y="1360204"/>
                    <a:pt x="1388084" y="1360204"/>
                  </a:cubicBezTo>
                  <a:lnTo>
                    <a:pt x="226705" y="1360204"/>
                  </a:lnTo>
                  <a:cubicBezTo>
                    <a:pt x="101499" y="1360204"/>
                    <a:pt x="0" y="1258705"/>
                    <a:pt x="0" y="1133499"/>
                  </a:cubicBezTo>
                  <a:lnTo>
                    <a:pt x="0" y="22670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9740" tIns="119740" rIns="119740" bIns="119740" numCol="1" spcCol="1270" anchor="t" anchorCtr="0">
              <a:noAutofit/>
            </a:bodyPr>
            <a:lstStyle/>
            <a:p>
              <a:pPr defTabSz="622300">
                <a:lnSpc>
                  <a:spcPct val="90000"/>
                </a:lnSpc>
                <a:spcBef>
                  <a:spcPct val="0"/>
                </a:spcBef>
                <a:spcAft>
                  <a:spcPct val="35000"/>
                </a:spcAft>
              </a:pPr>
              <a:r>
                <a:rPr lang="en-US" sz="1400" dirty="0">
                  <a:solidFill>
                    <a:prstClr val="white"/>
                  </a:solidFill>
                </a:rPr>
                <a:t>Alumni </a:t>
              </a:r>
            </a:p>
            <a:p>
              <a:pPr marL="114300" lvl="1" indent="-114300" defTabSz="622300">
                <a:lnSpc>
                  <a:spcPct val="90000"/>
                </a:lnSpc>
                <a:spcBef>
                  <a:spcPct val="0"/>
                </a:spcBef>
                <a:spcAft>
                  <a:spcPct val="15000"/>
                </a:spcAft>
                <a:buFontTx/>
                <a:buChar char="••"/>
              </a:pPr>
              <a:r>
                <a:rPr lang="en-US" sz="1400" dirty="0">
                  <a:solidFill>
                    <a:prstClr val="white"/>
                  </a:solidFill>
                </a:rPr>
                <a:t>Gain opportunities for  networking</a:t>
              </a:r>
            </a:p>
          </p:txBody>
        </p:sp>
        <p:sp>
          <p:nvSpPr>
            <p:cNvPr id="10" name="Freeform 9"/>
            <p:cNvSpPr/>
            <p:nvPr/>
          </p:nvSpPr>
          <p:spPr>
            <a:xfrm rot="20962604">
              <a:off x="2939356" y="2602891"/>
              <a:ext cx="4199983" cy="4199983"/>
            </a:xfrm>
            <a:custGeom>
              <a:avLst/>
              <a:gdLst/>
              <a:ahLst/>
              <a:cxnLst/>
              <a:rect l="0" t="0" r="0" b="0"/>
              <a:pathLst>
                <a:path>
                  <a:moveTo>
                    <a:pt x="2419005" y="4175611"/>
                  </a:moveTo>
                  <a:arcTo wR="2099991" hR="2099991" stAng="4875736" swAng="213224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812908" y="5438833"/>
              <a:ext cx="1614789" cy="1419161"/>
            </a:xfrm>
            <a:custGeom>
              <a:avLst/>
              <a:gdLst>
                <a:gd name="connsiteX0" fmla="*/ 0 w 1614789"/>
                <a:gd name="connsiteY0" fmla="*/ 236532 h 1419161"/>
                <a:gd name="connsiteX1" fmla="*/ 236532 w 1614789"/>
                <a:gd name="connsiteY1" fmla="*/ 0 h 1419161"/>
                <a:gd name="connsiteX2" fmla="*/ 1378257 w 1614789"/>
                <a:gd name="connsiteY2" fmla="*/ 0 h 1419161"/>
                <a:gd name="connsiteX3" fmla="*/ 1614789 w 1614789"/>
                <a:gd name="connsiteY3" fmla="*/ 236532 h 1419161"/>
                <a:gd name="connsiteX4" fmla="*/ 1614789 w 1614789"/>
                <a:gd name="connsiteY4" fmla="*/ 1182629 h 1419161"/>
                <a:gd name="connsiteX5" fmla="*/ 1378257 w 1614789"/>
                <a:gd name="connsiteY5" fmla="*/ 1419161 h 1419161"/>
                <a:gd name="connsiteX6" fmla="*/ 236532 w 1614789"/>
                <a:gd name="connsiteY6" fmla="*/ 1419161 h 1419161"/>
                <a:gd name="connsiteX7" fmla="*/ 0 w 1614789"/>
                <a:gd name="connsiteY7" fmla="*/ 1182629 h 1419161"/>
                <a:gd name="connsiteX8" fmla="*/ 0 w 1614789"/>
                <a:gd name="connsiteY8" fmla="*/ 236532 h 141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789" h="1419161">
                  <a:moveTo>
                    <a:pt x="0" y="236532"/>
                  </a:moveTo>
                  <a:cubicBezTo>
                    <a:pt x="0" y="105899"/>
                    <a:pt x="105899" y="0"/>
                    <a:pt x="236532" y="0"/>
                  </a:cubicBezTo>
                  <a:lnTo>
                    <a:pt x="1378257" y="0"/>
                  </a:lnTo>
                  <a:cubicBezTo>
                    <a:pt x="1508890" y="0"/>
                    <a:pt x="1614789" y="105899"/>
                    <a:pt x="1614789" y="236532"/>
                  </a:cubicBezTo>
                  <a:lnTo>
                    <a:pt x="1614789" y="1182629"/>
                  </a:lnTo>
                  <a:cubicBezTo>
                    <a:pt x="1614789" y="1313262"/>
                    <a:pt x="1508890" y="1419161"/>
                    <a:pt x="1378257" y="1419161"/>
                  </a:cubicBezTo>
                  <a:lnTo>
                    <a:pt x="236532" y="1419161"/>
                  </a:lnTo>
                  <a:cubicBezTo>
                    <a:pt x="105899" y="1419161"/>
                    <a:pt x="0" y="1313262"/>
                    <a:pt x="0" y="1182629"/>
                  </a:cubicBezTo>
                  <a:lnTo>
                    <a:pt x="0" y="23653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2618" tIns="122618" rIns="122618" bIns="122618" numCol="1" spcCol="1270" anchor="t" anchorCtr="0">
              <a:noAutofit/>
            </a:bodyPr>
            <a:lstStyle/>
            <a:p>
              <a:pPr defTabSz="622300">
                <a:lnSpc>
                  <a:spcPct val="90000"/>
                </a:lnSpc>
                <a:spcBef>
                  <a:spcPct val="0"/>
                </a:spcBef>
                <a:spcAft>
                  <a:spcPct val="35000"/>
                </a:spcAft>
              </a:pPr>
              <a:r>
                <a:rPr lang="en-US" sz="1400" dirty="0">
                  <a:solidFill>
                    <a:prstClr val="white"/>
                  </a:solidFill>
                </a:rPr>
                <a:t>Mentors</a:t>
              </a:r>
            </a:p>
            <a:p>
              <a:pPr marL="114300" lvl="1" indent="-114300" defTabSz="622300">
                <a:lnSpc>
                  <a:spcPct val="90000"/>
                </a:lnSpc>
                <a:spcBef>
                  <a:spcPct val="0"/>
                </a:spcBef>
                <a:spcAft>
                  <a:spcPct val="15000"/>
                </a:spcAft>
                <a:buFontTx/>
                <a:buChar char="••"/>
              </a:pPr>
              <a:r>
                <a:rPr lang="en-US" sz="1400" dirty="0">
                  <a:solidFill>
                    <a:prstClr val="white"/>
                  </a:solidFill>
                </a:rPr>
                <a:t>Get involved in a mentorship program</a:t>
              </a:r>
            </a:p>
            <a:p>
              <a:pPr marL="114300" lvl="1" indent="-114300" defTabSz="622300">
                <a:lnSpc>
                  <a:spcPct val="90000"/>
                </a:lnSpc>
                <a:spcBef>
                  <a:spcPct val="0"/>
                </a:spcBef>
                <a:spcAft>
                  <a:spcPct val="15000"/>
                </a:spcAft>
                <a:buFontTx/>
                <a:buChar char="••"/>
              </a:pPr>
              <a:r>
                <a:rPr lang="en-US" sz="1400" dirty="0">
                  <a:solidFill>
                    <a:prstClr val="white"/>
                  </a:solidFill>
                </a:rPr>
                <a:t>Talk to faculty members</a:t>
              </a:r>
            </a:p>
          </p:txBody>
        </p:sp>
        <p:sp>
          <p:nvSpPr>
            <p:cNvPr id="12" name="Freeform 11"/>
            <p:cNvSpPr/>
            <p:nvPr/>
          </p:nvSpPr>
          <p:spPr>
            <a:xfrm rot="2893894">
              <a:off x="848928" y="2467112"/>
              <a:ext cx="4199983" cy="4199983"/>
            </a:xfrm>
            <a:custGeom>
              <a:avLst/>
              <a:gdLst/>
              <a:ahLst/>
              <a:cxnLst/>
              <a:rect l="0" t="0" r="0" b="0"/>
              <a:pathLst>
                <a:path>
                  <a:moveTo>
                    <a:pt x="3612143" y="3557168"/>
                  </a:moveTo>
                  <a:arcTo wR="2099991" hR="2099991" stAng="2636360" swAng="272230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50723" y="3933359"/>
              <a:ext cx="1932047" cy="2160198"/>
            </a:xfrm>
            <a:custGeom>
              <a:avLst/>
              <a:gdLst>
                <a:gd name="connsiteX0" fmla="*/ 0 w 1932047"/>
                <a:gd name="connsiteY0" fmla="*/ 322014 h 2160198"/>
                <a:gd name="connsiteX1" fmla="*/ 322014 w 1932047"/>
                <a:gd name="connsiteY1" fmla="*/ 0 h 2160198"/>
                <a:gd name="connsiteX2" fmla="*/ 1610033 w 1932047"/>
                <a:gd name="connsiteY2" fmla="*/ 0 h 2160198"/>
                <a:gd name="connsiteX3" fmla="*/ 1932047 w 1932047"/>
                <a:gd name="connsiteY3" fmla="*/ 322014 h 2160198"/>
                <a:gd name="connsiteX4" fmla="*/ 1932047 w 1932047"/>
                <a:gd name="connsiteY4" fmla="*/ 1838184 h 2160198"/>
                <a:gd name="connsiteX5" fmla="*/ 1610033 w 1932047"/>
                <a:gd name="connsiteY5" fmla="*/ 2160198 h 2160198"/>
                <a:gd name="connsiteX6" fmla="*/ 322014 w 1932047"/>
                <a:gd name="connsiteY6" fmla="*/ 2160198 h 2160198"/>
                <a:gd name="connsiteX7" fmla="*/ 0 w 1932047"/>
                <a:gd name="connsiteY7" fmla="*/ 1838184 h 2160198"/>
                <a:gd name="connsiteX8" fmla="*/ 0 w 1932047"/>
                <a:gd name="connsiteY8" fmla="*/ 322014 h 216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047" h="2160198">
                  <a:moveTo>
                    <a:pt x="0" y="322014"/>
                  </a:moveTo>
                  <a:cubicBezTo>
                    <a:pt x="0" y="144171"/>
                    <a:pt x="144171" y="0"/>
                    <a:pt x="322014" y="0"/>
                  </a:cubicBezTo>
                  <a:lnTo>
                    <a:pt x="1610033" y="0"/>
                  </a:lnTo>
                  <a:cubicBezTo>
                    <a:pt x="1787876" y="0"/>
                    <a:pt x="1932047" y="144171"/>
                    <a:pt x="1932047" y="322014"/>
                  </a:cubicBezTo>
                  <a:lnTo>
                    <a:pt x="1932047" y="1838184"/>
                  </a:lnTo>
                  <a:cubicBezTo>
                    <a:pt x="1932047" y="2016027"/>
                    <a:pt x="1787876" y="2160198"/>
                    <a:pt x="1610033" y="2160198"/>
                  </a:cubicBezTo>
                  <a:lnTo>
                    <a:pt x="322014" y="2160198"/>
                  </a:lnTo>
                  <a:cubicBezTo>
                    <a:pt x="144171" y="2160198"/>
                    <a:pt x="0" y="2016027"/>
                    <a:pt x="0" y="1838184"/>
                  </a:cubicBezTo>
                  <a:lnTo>
                    <a:pt x="0" y="32201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7655" tIns="147655" rIns="147655" bIns="147655" numCol="1" spcCol="1270" anchor="t" anchorCtr="0">
              <a:noAutofit/>
            </a:bodyPr>
            <a:lstStyle/>
            <a:p>
              <a:pPr defTabSz="622300">
                <a:lnSpc>
                  <a:spcPct val="90000"/>
                </a:lnSpc>
                <a:spcBef>
                  <a:spcPct val="0"/>
                </a:spcBef>
                <a:spcAft>
                  <a:spcPct val="35000"/>
                </a:spcAft>
              </a:pPr>
              <a:r>
                <a:rPr lang="en-US" sz="1400" dirty="0">
                  <a:solidFill>
                    <a:prstClr val="white"/>
                  </a:solidFill>
                  <a:hlinkClick r:id="rId4"/>
                </a:rPr>
                <a:t>Informational Interviews</a:t>
              </a:r>
              <a:endParaRPr lang="en-US" sz="1400" dirty="0">
                <a:solidFill>
                  <a:prstClr val="white"/>
                </a:solidFill>
              </a:endParaRPr>
            </a:p>
            <a:p>
              <a:pPr marL="114300" lvl="1" indent="-114300" defTabSz="622300">
                <a:lnSpc>
                  <a:spcPct val="90000"/>
                </a:lnSpc>
                <a:spcBef>
                  <a:spcPct val="0"/>
                </a:spcBef>
                <a:spcAft>
                  <a:spcPct val="15000"/>
                </a:spcAft>
                <a:buFontTx/>
                <a:buChar char="••"/>
              </a:pPr>
              <a:r>
                <a:rPr lang="en-US" sz="1400" dirty="0">
                  <a:solidFill>
                    <a:prstClr val="white"/>
                  </a:solidFill>
                </a:rPr>
                <a:t>Brief meeting with someone who works in an industry that you may be considering for future employment</a:t>
              </a:r>
            </a:p>
            <a:p>
              <a:pPr marL="114300" lvl="1" indent="-114300" defTabSz="622300">
                <a:lnSpc>
                  <a:spcPct val="90000"/>
                </a:lnSpc>
                <a:spcBef>
                  <a:spcPct val="0"/>
                </a:spcBef>
                <a:spcAft>
                  <a:spcPct val="15000"/>
                </a:spcAft>
                <a:buFontTx/>
                <a:buChar char="••"/>
              </a:pPr>
              <a:r>
                <a:rPr lang="en-US" sz="1400" dirty="0">
                  <a:solidFill>
                    <a:prstClr val="white"/>
                  </a:solidFill>
                </a:rPr>
                <a:t>Job shadow</a:t>
              </a:r>
            </a:p>
          </p:txBody>
        </p:sp>
        <p:sp>
          <p:nvSpPr>
            <p:cNvPr id="14" name="Freeform 13"/>
            <p:cNvSpPr/>
            <p:nvPr/>
          </p:nvSpPr>
          <p:spPr>
            <a:xfrm>
              <a:off x="866952" y="3280474"/>
              <a:ext cx="4199983" cy="4199983"/>
            </a:xfrm>
            <a:custGeom>
              <a:avLst/>
              <a:gdLst/>
              <a:ahLst/>
              <a:cxnLst/>
              <a:rect l="0" t="0" r="0" b="0"/>
              <a:pathLst>
                <a:path>
                  <a:moveTo>
                    <a:pt x="541499" y="692487"/>
                  </a:moveTo>
                  <a:arcTo wR="2099991" hR="2099991" stAng="13325148" swAng="1373928"/>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2" name="Title 1"/>
          <p:cNvSpPr>
            <a:spLocks noGrp="1"/>
          </p:cNvSpPr>
          <p:nvPr>
            <p:ph type="title"/>
          </p:nvPr>
        </p:nvSpPr>
        <p:spPr/>
        <p:txBody>
          <a:bodyPr/>
          <a:lstStyle/>
          <a:p>
            <a:r>
              <a:rPr lang="en-US" i="1" dirty="0" smtClean="0">
                <a:solidFill>
                  <a:schemeClr val="bg1"/>
                </a:solidFill>
              </a:rPr>
              <a:t>3. Networking</a:t>
            </a:r>
            <a:endParaRPr lang="en-US" i="1" dirty="0">
              <a:solidFill>
                <a:schemeClr val="bg1"/>
              </a:solidFill>
            </a:endParaRPr>
          </a:p>
        </p:txBody>
      </p:sp>
    </p:spTree>
    <p:extLst>
      <p:ext uri="{BB962C8B-B14F-4D97-AF65-F5344CB8AC3E}">
        <p14:creationId xmlns:p14="http://schemas.microsoft.com/office/powerpoint/2010/main" val="28468234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200" dirty="0" smtClean="0">
                <a:latin typeface="Britannic Bold" pitchFamily="34" charset="0"/>
              </a:rPr>
              <a:t>Be focused, yet flexible</a:t>
            </a:r>
          </a:p>
          <a:p>
            <a:r>
              <a:rPr lang="en-US" sz="3200" dirty="0" smtClean="0">
                <a:latin typeface="Britannic Bold" pitchFamily="34" charset="0"/>
              </a:rPr>
              <a:t>Revise, update, and tailor your resume, cover letter, and applications</a:t>
            </a:r>
          </a:p>
          <a:p>
            <a:r>
              <a:rPr lang="en-US" sz="3200" dirty="0" smtClean="0">
                <a:latin typeface="Britannic Bold" pitchFamily="34" charset="0"/>
              </a:rPr>
              <a:t>Perfect your interviewing skills</a:t>
            </a:r>
          </a:p>
          <a:p>
            <a:r>
              <a:rPr lang="en-US" sz="3200" dirty="0" smtClean="0">
                <a:latin typeface="Britannic Bold" pitchFamily="34" charset="0"/>
              </a:rPr>
              <a:t>Set short-term and long-term goals</a:t>
            </a:r>
          </a:p>
          <a:p>
            <a:r>
              <a:rPr lang="en-US" sz="3200" dirty="0" smtClean="0">
                <a:latin typeface="Britannic Bold" pitchFamily="34" charset="0"/>
              </a:rPr>
              <a:t>Be realistic about investment in time</a:t>
            </a:r>
          </a:p>
          <a:p>
            <a:r>
              <a:rPr lang="en-US" sz="3200" dirty="0" smtClean="0">
                <a:latin typeface="Britannic Bold" pitchFamily="34" charset="0"/>
              </a:rPr>
              <a:t>Be persistent and patient – follow-up</a:t>
            </a:r>
          </a:p>
          <a:p>
            <a:r>
              <a:rPr lang="en-US" sz="3200" dirty="0" smtClean="0">
                <a:latin typeface="Britannic Bold" pitchFamily="34" charset="0"/>
              </a:rPr>
              <a:t>Maintain a positive attitude</a:t>
            </a:r>
            <a:endParaRPr lang="en-US" dirty="0" smtClean="0">
              <a:latin typeface="Britannic Bold" pitchFamily="34" charset="0"/>
            </a:endParaRPr>
          </a:p>
          <a:p>
            <a:endParaRPr lang="en-US" dirty="0"/>
          </a:p>
        </p:txBody>
      </p:sp>
      <p:sp>
        <p:nvSpPr>
          <p:cNvPr id="2" name="Title 1"/>
          <p:cNvSpPr>
            <a:spLocks noGrp="1"/>
          </p:cNvSpPr>
          <p:nvPr>
            <p:ph type="title"/>
          </p:nvPr>
        </p:nvSpPr>
        <p:spPr/>
        <p:txBody>
          <a:bodyPr/>
          <a:lstStyle/>
          <a:p>
            <a:r>
              <a:rPr lang="en-US" i="1" dirty="0" smtClean="0">
                <a:solidFill>
                  <a:schemeClr val="bg1"/>
                </a:solidFill>
              </a:rPr>
              <a:t>Tips for Success</a:t>
            </a:r>
            <a:endParaRPr lang="en-US" i="1" dirty="0">
              <a:solidFill>
                <a:schemeClr val="bg1"/>
              </a:solidFill>
            </a:endParaRPr>
          </a:p>
        </p:txBody>
      </p:sp>
    </p:spTree>
    <p:extLst>
      <p:ext uri="{BB962C8B-B14F-4D97-AF65-F5344CB8AC3E}">
        <p14:creationId xmlns:p14="http://schemas.microsoft.com/office/powerpoint/2010/main" val="3526639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ea typeface="ＭＳ Ｐゴシック" pitchFamily="34" charset="-128"/>
              </a:rPr>
              <a:t>Preparing For Your Interview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0406433"/>
              </p:ext>
            </p:extLst>
          </p:nvPr>
        </p:nvGraphicFramePr>
        <p:xfrm>
          <a:off x="457200" y="2858583"/>
          <a:ext cx="7492181" cy="234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116840" y="2198806"/>
            <a:ext cx="4910319" cy="646331"/>
          </a:xfrm>
          <a:prstGeom prst="rect">
            <a:avLst/>
          </a:prstGeom>
          <a:noFill/>
        </p:spPr>
        <p:txBody>
          <a:bodyPr wrap="none" rtlCol="0">
            <a:spAutoFit/>
          </a:bodyPr>
          <a:lstStyle/>
          <a:p>
            <a:r>
              <a:rPr lang="en-US" sz="3600" b="1" dirty="0">
                <a:solidFill>
                  <a:srgbClr val="303030"/>
                </a:solidFill>
              </a:rPr>
              <a:t>Know the organization! </a:t>
            </a:r>
          </a:p>
        </p:txBody>
      </p:sp>
      <p:sp>
        <p:nvSpPr>
          <p:cNvPr id="3" name="TextBox 2"/>
          <p:cNvSpPr txBox="1"/>
          <p:nvPr/>
        </p:nvSpPr>
        <p:spPr>
          <a:xfrm>
            <a:off x="353961" y="5589638"/>
            <a:ext cx="8332839" cy="923330"/>
          </a:xfrm>
          <a:prstGeom prst="rect">
            <a:avLst/>
          </a:prstGeom>
          <a:noFill/>
        </p:spPr>
        <p:txBody>
          <a:bodyPr wrap="square" rtlCol="0">
            <a:spAutoFit/>
          </a:bodyPr>
          <a:lstStyle/>
          <a:p>
            <a:r>
              <a:rPr lang="en-US" dirty="0">
                <a:solidFill>
                  <a:srgbClr val="303030"/>
                </a:solidFill>
              </a:rPr>
              <a:t>Understanding the position is only 50% of the interview.  It is equally important to learn about the organization, because it is critical that an employee  is the right “fit” into their company culture and organization need.</a:t>
            </a:r>
          </a:p>
        </p:txBody>
      </p:sp>
    </p:spTree>
    <p:extLst>
      <p:ext uri="{BB962C8B-B14F-4D97-AF65-F5344CB8AC3E}">
        <p14:creationId xmlns:p14="http://schemas.microsoft.com/office/powerpoint/2010/main" val="2716492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ea typeface="ＭＳ Ｐゴシック" pitchFamily="34" charset="-128"/>
              </a:rPr>
              <a:t>Preparing For Your Interview</a:t>
            </a:r>
          </a:p>
        </p:txBody>
      </p:sp>
      <p:sp>
        <p:nvSpPr>
          <p:cNvPr id="3" name="Content Placeholder 2"/>
          <p:cNvSpPr>
            <a:spLocks noGrp="1"/>
          </p:cNvSpPr>
          <p:nvPr>
            <p:ph sz="half" idx="2"/>
          </p:nvPr>
        </p:nvSpPr>
        <p:spPr>
          <a:xfrm>
            <a:off x="657904" y="2952523"/>
            <a:ext cx="3820055" cy="3905477"/>
          </a:xfrm>
        </p:spPr>
        <p:txBody>
          <a:bodyPr>
            <a:noAutofit/>
          </a:bodyPr>
          <a:lstStyle/>
          <a:p>
            <a:pPr>
              <a:defRPr/>
            </a:pPr>
            <a:r>
              <a:rPr lang="en-US" sz="1400" dirty="0" smtClean="0"/>
              <a:t>Company/Organization </a:t>
            </a:r>
            <a:r>
              <a:rPr lang="en-US" sz="1400" dirty="0"/>
              <a:t>Information - General Knowledge</a:t>
            </a:r>
          </a:p>
          <a:p>
            <a:pPr>
              <a:defRPr/>
            </a:pPr>
            <a:r>
              <a:rPr lang="en-US" sz="1400" dirty="0"/>
              <a:t>Name of company</a:t>
            </a:r>
          </a:p>
          <a:p>
            <a:pPr>
              <a:defRPr/>
            </a:pPr>
            <a:r>
              <a:rPr lang="en-US" sz="1400" dirty="0"/>
              <a:t>Age of company</a:t>
            </a:r>
          </a:p>
          <a:p>
            <a:pPr>
              <a:defRPr/>
            </a:pPr>
            <a:r>
              <a:rPr lang="en-US" sz="1400" dirty="0"/>
              <a:t>Products or services of company</a:t>
            </a:r>
          </a:p>
          <a:p>
            <a:pPr>
              <a:defRPr/>
            </a:pPr>
            <a:r>
              <a:rPr lang="en-US" sz="1400" dirty="0"/>
              <a:t>Growth history of company</a:t>
            </a:r>
          </a:p>
          <a:p>
            <a:pPr>
              <a:defRPr/>
            </a:pPr>
            <a:r>
              <a:rPr lang="en-US" sz="1400" dirty="0"/>
              <a:t>Anticipated growth of company Where do they rank in the industry in size and sales?</a:t>
            </a:r>
          </a:p>
          <a:p>
            <a:pPr>
              <a:defRPr/>
            </a:pPr>
            <a:r>
              <a:rPr lang="en-US" sz="1400" dirty="0"/>
              <a:t>Current problems of company Chief Competitors)</a:t>
            </a:r>
          </a:p>
          <a:p>
            <a:pPr>
              <a:defRPr/>
            </a:pPr>
            <a:r>
              <a:rPr lang="en-US" sz="1400" dirty="0"/>
              <a:t>Location and number of plants, offices, and stores of company</a:t>
            </a:r>
          </a:p>
          <a:p>
            <a:pPr>
              <a:defRPr/>
            </a:pPr>
            <a:r>
              <a:rPr lang="en-US" sz="1400" dirty="0"/>
              <a:t>Parent company</a:t>
            </a:r>
          </a:p>
          <a:p>
            <a:pPr>
              <a:defRPr/>
            </a:pPr>
            <a:r>
              <a:rPr lang="en-US" sz="1400" dirty="0"/>
              <a:t>Subsidiaries</a:t>
            </a:r>
          </a:p>
          <a:p>
            <a:pPr>
              <a:defRPr/>
            </a:pPr>
            <a:r>
              <a:rPr lang="en-US" sz="1400" dirty="0"/>
              <a:t>Major activity of </a:t>
            </a:r>
            <a:r>
              <a:rPr lang="en-US" sz="1400" dirty="0" smtClean="0"/>
              <a:t>company</a:t>
            </a:r>
            <a:endParaRPr lang="en-US" sz="1400" dirty="0"/>
          </a:p>
        </p:txBody>
      </p:sp>
      <p:sp>
        <p:nvSpPr>
          <p:cNvPr id="7" name="Content Placeholder 6"/>
          <p:cNvSpPr>
            <a:spLocks noGrp="1"/>
          </p:cNvSpPr>
          <p:nvPr>
            <p:ph sz="quarter" idx="4"/>
          </p:nvPr>
        </p:nvSpPr>
        <p:spPr>
          <a:xfrm>
            <a:off x="4645025" y="2952522"/>
            <a:ext cx="3822192" cy="3905477"/>
          </a:xfrm>
        </p:spPr>
        <p:txBody>
          <a:bodyPr>
            <a:normAutofit fontScale="70000" lnSpcReduction="20000"/>
          </a:bodyPr>
          <a:lstStyle/>
          <a:p>
            <a:pPr>
              <a:defRPr/>
            </a:pPr>
            <a:r>
              <a:rPr lang="en-US" dirty="0"/>
              <a:t>How many employees do they have? </a:t>
            </a:r>
          </a:p>
          <a:p>
            <a:pPr>
              <a:defRPr/>
            </a:pPr>
            <a:r>
              <a:rPr lang="en-US" dirty="0"/>
              <a:t>What are their sales figures from last year?  Projections for this year?</a:t>
            </a:r>
          </a:p>
          <a:p>
            <a:pPr>
              <a:defRPr/>
            </a:pPr>
            <a:r>
              <a:rPr lang="en-US" dirty="0"/>
              <a:t>Description of position for which I am applying</a:t>
            </a:r>
          </a:p>
          <a:p>
            <a:pPr>
              <a:defRPr/>
            </a:pPr>
            <a:r>
              <a:rPr lang="en-US" dirty="0"/>
              <a:t>Major duties of the position</a:t>
            </a:r>
          </a:p>
          <a:p>
            <a:pPr>
              <a:defRPr/>
            </a:pPr>
            <a:r>
              <a:rPr lang="en-US" dirty="0"/>
              <a:t>Geographical location of position</a:t>
            </a:r>
          </a:p>
          <a:p>
            <a:pPr>
              <a:defRPr/>
            </a:pPr>
            <a:r>
              <a:rPr lang="en-US" dirty="0"/>
              <a:t>Minimum requirements for the position</a:t>
            </a:r>
          </a:p>
          <a:p>
            <a:pPr>
              <a:defRPr/>
            </a:pPr>
            <a:r>
              <a:rPr lang="en-US" dirty="0"/>
              <a:t>Deadline for application and starting date of position</a:t>
            </a:r>
          </a:p>
          <a:p>
            <a:pPr>
              <a:defRPr/>
            </a:pPr>
            <a:r>
              <a:rPr lang="en-US" dirty="0"/>
              <a:t>Salary range</a:t>
            </a:r>
          </a:p>
          <a:p>
            <a:pPr>
              <a:defRPr/>
            </a:pPr>
            <a:r>
              <a:rPr lang="en-US" dirty="0"/>
              <a:t>Recent items in the news</a:t>
            </a:r>
          </a:p>
          <a:p>
            <a:pPr>
              <a:defRPr/>
            </a:pPr>
            <a:r>
              <a:rPr lang="en-US" dirty="0"/>
              <a:t>H</a:t>
            </a:r>
            <a:r>
              <a:rPr lang="en-US" dirty="0" smtClean="0"/>
              <a:t>ow </a:t>
            </a:r>
            <a:r>
              <a:rPr lang="en-US" dirty="0"/>
              <a:t>do you match up with the company based on this research</a:t>
            </a:r>
          </a:p>
          <a:p>
            <a:pPr>
              <a:defRPr/>
            </a:pPr>
            <a:r>
              <a:rPr lang="en-US" dirty="0"/>
              <a:t>My related experience</a:t>
            </a:r>
          </a:p>
          <a:p>
            <a:pPr>
              <a:defRPr/>
            </a:pPr>
            <a:r>
              <a:rPr lang="en-US" dirty="0"/>
              <a:t>My indirectly related experience</a:t>
            </a:r>
          </a:p>
          <a:p>
            <a:pPr>
              <a:defRPr/>
            </a:pPr>
            <a:r>
              <a:rPr lang="en-US" dirty="0"/>
              <a:t>My community or school activities as they relate to the position</a:t>
            </a:r>
          </a:p>
          <a:p>
            <a:endParaRPr lang="en-US" dirty="0"/>
          </a:p>
        </p:txBody>
      </p:sp>
      <p:sp>
        <p:nvSpPr>
          <p:cNvPr id="2" name="TextBox 1"/>
          <p:cNvSpPr txBox="1"/>
          <p:nvPr/>
        </p:nvSpPr>
        <p:spPr>
          <a:xfrm>
            <a:off x="2116840" y="1163765"/>
            <a:ext cx="4910319" cy="646331"/>
          </a:xfrm>
          <a:prstGeom prst="rect">
            <a:avLst/>
          </a:prstGeom>
          <a:noFill/>
        </p:spPr>
        <p:txBody>
          <a:bodyPr wrap="none" rtlCol="0">
            <a:spAutoFit/>
          </a:bodyPr>
          <a:lstStyle/>
          <a:p>
            <a:r>
              <a:rPr lang="en-US" sz="3600" b="1" dirty="0">
                <a:solidFill>
                  <a:srgbClr val="303030"/>
                </a:solidFill>
              </a:rPr>
              <a:t>Know the organization! </a:t>
            </a:r>
          </a:p>
        </p:txBody>
      </p:sp>
      <p:sp>
        <p:nvSpPr>
          <p:cNvPr id="8" name="TextBox 7"/>
          <p:cNvSpPr txBox="1"/>
          <p:nvPr/>
        </p:nvSpPr>
        <p:spPr>
          <a:xfrm>
            <a:off x="277586" y="1926771"/>
            <a:ext cx="8637814" cy="923330"/>
          </a:xfrm>
          <a:prstGeom prst="rect">
            <a:avLst/>
          </a:prstGeom>
          <a:noFill/>
        </p:spPr>
        <p:txBody>
          <a:bodyPr wrap="square" rtlCol="0">
            <a:spAutoFit/>
          </a:bodyPr>
          <a:lstStyle/>
          <a:p>
            <a:r>
              <a:rPr lang="en-US" dirty="0">
                <a:solidFill>
                  <a:srgbClr val="303030"/>
                </a:solidFill>
              </a:rPr>
              <a:t>The more information you have about a prospective employer, the better prepared you will be during the Interview. Knowing about the organization's products, trends, and employment requirements are vital to your interview preparation</a:t>
            </a:r>
          </a:p>
        </p:txBody>
      </p:sp>
    </p:spTree>
    <p:extLst>
      <p:ext uri="{BB962C8B-B14F-4D97-AF65-F5344CB8AC3E}">
        <p14:creationId xmlns:p14="http://schemas.microsoft.com/office/powerpoint/2010/main" val="27339532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200000">
            <a:off x="6230502" y="579799"/>
            <a:ext cx="2120516" cy="190581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127870528"/>
              </p:ext>
            </p:extLst>
          </p:nvPr>
        </p:nvGraphicFramePr>
        <p:xfrm>
          <a:off x="457200" y="2895600"/>
          <a:ext cx="8229600" cy="3678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146" name="Title 1"/>
          <p:cNvSpPr>
            <a:spLocks noGrp="1"/>
          </p:cNvSpPr>
          <p:nvPr>
            <p:ph type="title"/>
          </p:nvPr>
        </p:nvSpPr>
        <p:spPr>
          <a:xfrm>
            <a:off x="457200" y="274638"/>
            <a:ext cx="8229600" cy="819871"/>
          </a:xfrm>
        </p:spPr>
        <p:txBody>
          <a:bodyPr/>
          <a:lstStyle/>
          <a:p>
            <a:pPr eaLnBrk="1" hangingPunct="1"/>
            <a:r>
              <a:rPr lang="en-US" b="1" i="1" dirty="0"/>
              <a:t>T</a:t>
            </a:r>
            <a:r>
              <a:rPr lang="en-US" b="1" i="1" dirty="0" smtClean="0"/>
              <a:t>oday’s Agenda</a:t>
            </a:r>
          </a:p>
        </p:txBody>
      </p:sp>
    </p:spTree>
    <p:extLst>
      <p:ext uri="{BB962C8B-B14F-4D97-AF65-F5344CB8AC3E}">
        <p14:creationId xmlns:p14="http://schemas.microsoft.com/office/powerpoint/2010/main" val="24894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graphicEl>
                                              <a:dgm id="{EA8EBDE8-2229-4DBD-85BF-2709901D008E}"/>
                                            </p:graphicEl>
                                          </p:spTgt>
                                        </p:tgtEl>
                                        <p:attrNameLst>
                                          <p:attrName>style.visibility</p:attrName>
                                        </p:attrNameLst>
                                      </p:cBhvr>
                                      <p:to>
                                        <p:strVal val="visible"/>
                                      </p:to>
                                    </p:set>
                                    <p:animScale>
                                      <p:cBhvr>
                                        <p:cTn id="7" dur="1000" decel="50000" fill="hold">
                                          <p:stCondLst>
                                            <p:cond delay="0"/>
                                          </p:stCondLst>
                                        </p:cTn>
                                        <p:tgtEl>
                                          <p:spTgt spid="4">
                                            <p:graphicEl>
                                              <a:dgm id="{EA8EBDE8-2229-4DBD-85BF-2709901D008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graphicEl>
                                              <a:dgm id="{EA8EBDE8-2229-4DBD-85BF-2709901D008E}"/>
                                            </p:graphicEl>
                                          </p:spTgt>
                                        </p:tgtEl>
                                        <p:attrNameLst>
                                          <p:attrName>ppt_x</p:attrName>
                                          <p:attrName>ppt_y</p:attrName>
                                        </p:attrNameLst>
                                      </p:cBhvr>
                                    </p:animMotion>
                                    <p:animEffect transition="in" filter="fade">
                                      <p:cBhvr>
                                        <p:cTn id="9" dur="1000"/>
                                        <p:tgtEl>
                                          <p:spTgt spid="4">
                                            <p:graphicEl>
                                              <a:dgm id="{EA8EBDE8-2229-4DBD-85BF-2709901D008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graphicEl>
                                              <a:dgm id="{5EF728B0-7BEA-4F8B-B3F1-38CB2BF8722D}"/>
                                            </p:graphicEl>
                                          </p:spTgt>
                                        </p:tgtEl>
                                        <p:attrNameLst>
                                          <p:attrName>style.visibility</p:attrName>
                                        </p:attrNameLst>
                                      </p:cBhvr>
                                      <p:to>
                                        <p:strVal val="visible"/>
                                      </p:to>
                                    </p:set>
                                    <p:animScale>
                                      <p:cBhvr>
                                        <p:cTn id="14" dur="1000" decel="50000" fill="hold">
                                          <p:stCondLst>
                                            <p:cond delay="0"/>
                                          </p:stCondLst>
                                        </p:cTn>
                                        <p:tgtEl>
                                          <p:spTgt spid="4">
                                            <p:graphicEl>
                                              <a:dgm id="{5EF728B0-7BEA-4F8B-B3F1-38CB2BF8722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graphicEl>
                                              <a:dgm id="{5EF728B0-7BEA-4F8B-B3F1-38CB2BF8722D}"/>
                                            </p:graphicEl>
                                          </p:spTgt>
                                        </p:tgtEl>
                                        <p:attrNameLst>
                                          <p:attrName>ppt_x</p:attrName>
                                          <p:attrName>ppt_y</p:attrName>
                                        </p:attrNameLst>
                                      </p:cBhvr>
                                    </p:animMotion>
                                    <p:animEffect transition="in" filter="fade">
                                      <p:cBhvr>
                                        <p:cTn id="16" dur="1000"/>
                                        <p:tgtEl>
                                          <p:spTgt spid="4">
                                            <p:graphicEl>
                                              <a:dgm id="{5EF728B0-7BEA-4F8B-B3F1-38CB2BF8722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
                                            <p:graphicEl>
                                              <a:dgm id="{D3770CA6-7C08-4713-9C49-684FA6C5BD16}"/>
                                            </p:graphicEl>
                                          </p:spTgt>
                                        </p:tgtEl>
                                        <p:attrNameLst>
                                          <p:attrName>style.visibility</p:attrName>
                                        </p:attrNameLst>
                                      </p:cBhvr>
                                      <p:to>
                                        <p:strVal val="visible"/>
                                      </p:to>
                                    </p:set>
                                    <p:animScale>
                                      <p:cBhvr>
                                        <p:cTn id="21" dur="1000" decel="50000" fill="hold">
                                          <p:stCondLst>
                                            <p:cond delay="0"/>
                                          </p:stCondLst>
                                        </p:cTn>
                                        <p:tgtEl>
                                          <p:spTgt spid="4">
                                            <p:graphicEl>
                                              <a:dgm id="{D3770CA6-7C08-4713-9C49-684FA6C5BD1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graphicEl>
                                              <a:dgm id="{D3770CA6-7C08-4713-9C49-684FA6C5BD16}"/>
                                            </p:graphicEl>
                                          </p:spTgt>
                                        </p:tgtEl>
                                        <p:attrNameLst>
                                          <p:attrName>ppt_x</p:attrName>
                                          <p:attrName>ppt_y</p:attrName>
                                        </p:attrNameLst>
                                      </p:cBhvr>
                                    </p:animMotion>
                                    <p:animEffect transition="in" filter="fade">
                                      <p:cBhvr>
                                        <p:cTn id="23" dur="1000"/>
                                        <p:tgtEl>
                                          <p:spTgt spid="4">
                                            <p:graphicEl>
                                              <a:dgm id="{D3770CA6-7C08-4713-9C49-684FA6C5BD1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
                                            <p:graphicEl>
                                              <a:dgm id="{8C9F3561-D4B7-4695-BC28-1685C6428A44}"/>
                                            </p:graphicEl>
                                          </p:spTgt>
                                        </p:tgtEl>
                                        <p:attrNameLst>
                                          <p:attrName>style.visibility</p:attrName>
                                        </p:attrNameLst>
                                      </p:cBhvr>
                                      <p:to>
                                        <p:strVal val="visible"/>
                                      </p:to>
                                    </p:set>
                                    <p:animScale>
                                      <p:cBhvr>
                                        <p:cTn id="28" dur="1000" decel="50000" fill="hold">
                                          <p:stCondLst>
                                            <p:cond delay="0"/>
                                          </p:stCondLst>
                                        </p:cTn>
                                        <p:tgtEl>
                                          <p:spTgt spid="4">
                                            <p:graphicEl>
                                              <a:dgm id="{8C9F3561-D4B7-4695-BC28-1685C6428A4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graphicEl>
                                              <a:dgm id="{8C9F3561-D4B7-4695-BC28-1685C6428A44}"/>
                                            </p:graphicEl>
                                          </p:spTgt>
                                        </p:tgtEl>
                                        <p:attrNameLst>
                                          <p:attrName>ppt_x</p:attrName>
                                          <p:attrName>ppt_y</p:attrName>
                                        </p:attrNameLst>
                                      </p:cBhvr>
                                    </p:animMotion>
                                    <p:animEffect transition="in" filter="fade">
                                      <p:cBhvr>
                                        <p:cTn id="30" dur="1000"/>
                                        <p:tgtEl>
                                          <p:spTgt spid="4">
                                            <p:graphicEl>
                                              <a:dgm id="{8C9F3561-D4B7-4695-BC28-1685C6428A4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graphicEl>
                                              <a:dgm id="{79497E8A-35F0-4BA3-A417-1D6352C175F0}"/>
                                            </p:graphicEl>
                                          </p:spTgt>
                                        </p:tgtEl>
                                        <p:attrNameLst>
                                          <p:attrName>style.visibility</p:attrName>
                                        </p:attrNameLst>
                                      </p:cBhvr>
                                      <p:to>
                                        <p:strVal val="visible"/>
                                      </p:to>
                                    </p:set>
                                    <p:animScale>
                                      <p:cBhvr>
                                        <p:cTn id="35" dur="1000" decel="50000" fill="hold">
                                          <p:stCondLst>
                                            <p:cond delay="0"/>
                                          </p:stCondLst>
                                        </p:cTn>
                                        <p:tgtEl>
                                          <p:spTgt spid="4">
                                            <p:graphicEl>
                                              <a:dgm id="{79497E8A-35F0-4BA3-A417-1D6352C175F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graphicEl>
                                              <a:dgm id="{79497E8A-35F0-4BA3-A417-1D6352C175F0}"/>
                                            </p:graphicEl>
                                          </p:spTgt>
                                        </p:tgtEl>
                                        <p:attrNameLst>
                                          <p:attrName>ppt_x</p:attrName>
                                          <p:attrName>ppt_y</p:attrName>
                                        </p:attrNameLst>
                                      </p:cBhvr>
                                    </p:animMotion>
                                    <p:animEffect transition="in" filter="fade">
                                      <p:cBhvr>
                                        <p:cTn id="37" dur="1000"/>
                                        <p:tgtEl>
                                          <p:spTgt spid="4">
                                            <p:graphicEl>
                                              <a:dgm id="{79497E8A-35F0-4BA3-A417-1D6352C175F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4">
                                            <p:graphicEl>
                                              <a:dgm id="{9D816870-A0C7-43B6-A876-35E818E943C1}"/>
                                            </p:graphicEl>
                                          </p:spTgt>
                                        </p:tgtEl>
                                        <p:attrNameLst>
                                          <p:attrName>style.visibility</p:attrName>
                                        </p:attrNameLst>
                                      </p:cBhvr>
                                      <p:to>
                                        <p:strVal val="visible"/>
                                      </p:to>
                                    </p:set>
                                    <p:animScale>
                                      <p:cBhvr>
                                        <p:cTn id="42" dur="1000" decel="50000" fill="hold">
                                          <p:stCondLst>
                                            <p:cond delay="0"/>
                                          </p:stCondLst>
                                        </p:cTn>
                                        <p:tgtEl>
                                          <p:spTgt spid="4">
                                            <p:graphicEl>
                                              <a:dgm id="{9D816870-A0C7-43B6-A876-35E818E943C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
                                            <p:graphicEl>
                                              <a:dgm id="{9D816870-A0C7-43B6-A876-35E818E943C1}"/>
                                            </p:graphicEl>
                                          </p:spTgt>
                                        </p:tgtEl>
                                        <p:attrNameLst>
                                          <p:attrName>ppt_x</p:attrName>
                                          <p:attrName>ppt_y</p:attrName>
                                        </p:attrNameLst>
                                      </p:cBhvr>
                                    </p:animMotion>
                                    <p:animEffect transition="in" filter="fade">
                                      <p:cBhvr>
                                        <p:cTn id="44" dur="1000"/>
                                        <p:tgtEl>
                                          <p:spTgt spid="4">
                                            <p:graphicEl>
                                              <a:dgm id="{9D816870-A0C7-43B6-A876-35E818E943C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4">
                                            <p:graphicEl>
                                              <a:dgm id="{9F517D9C-A618-4D4A-B8EE-8981D07422EE}"/>
                                            </p:graphicEl>
                                          </p:spTgt>
                                        </p:tgtEl>
                                        <p:attrNameLst>
                                          <p:attrName>style.visibility</p:attrName>
                                        </p:attrNameLst>
                                      </p:cBhvr>
                                      <p:to>
                                        <p:strVal val="visible"/>
                                      </p:to>
                                    </p:set>
                                    <p:animScale>
                                      <p:cBhvr>
                                        <p:cTn id="49" dur="1000" decel="50000" fill="hold">
                                          <p:stCondLst>
                                            <p:cond delay="0"/>
                                          </p:stCondLst>
                                        </p:cTn>
                                        <p:tgtEl>
                                          <p:spTgt spid="4">
                                            <p:graphicEl>
                                              <a:dgm id="{9F517D9C-A618-4D4A-B8EE-8981D07422E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
                                            <p:graphicEl>
                                              <a:dgm id="{9F517D9C-A618-4D4A-B8EE-8981D07422EE}"/>
                                            </p:graphicEl>
                                          </p:spTgt>
                                        </p:tgtEl>
                                        <p:attrNameLst>
                                          <p:attrName>ppt_x</p:attrName>
                                          <p:attrName>ppt_y</p:attrName>
                                        </p:attrNameLst>
                                      </p:cBhvr>
                                    </p:animMotion>
                                    <p:animEffect transition="in" filter="fade">
                                      <p:cBhvr>
                                        <p:cTn id="51" dur="1000"/>
                                        <p:tgtEl>
                                          <p:spTgt spid="4">
                                            <p:graphicEl>
                                              <a:dgm id="{9F517D9C-A618-4D4A-B8EE-8981D07422E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4">
                                            <p:graphicEl>
                                              <a:dgm id="{ED287BC6-AAA4-44E6-B2B4-B725FE1BB480}"/>
                                            </p:graphicEl>
                                          </p:spTgt>
                                        </p:tgtEl>
                                        <p:attrNameLst>
                                          <p:attrName>style.visibility</p:attrName>
                                        </p:attrNameLst>
                                      </p:cBhvr>
                                      <p:to>
                                        <p:strVal val="visible"/>
                                      </p:to>
                                    </p:set>
                                    <p:animScale>
                                      <p:cBhvr>
                                        <p:cTn id="56" dur="1000" decel="50000" fill="hold">
                                          <p:stCondLst>
                                            <p:cond delay="0"/>
                                          </p:stCondLst>
                                        </p:cTn>
                                        <p:tgtEl>
                                          <p:spTgt spid="4">
                                            <p:graphicEl>
                                              <a:dgm id="{ED287BC6-AAA4-44E6-B2B4-B725FE1BB48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4">
                                            <p:graphicEl>
                                              <a:dgm id="{ED287BC6-AAA4-44E6-B2B4-B725FE1BB480}"/>
                                            </p:graphicEl>
                                          </p:spTgt>
                                        </p:tgtEl>
                                        <p:attrNameLst>
                                          <p:attrName>ppt_x</p:attrName>
                                          <p:attrName>ppt_y</p:attrName>
                                        </p:attrNameLst>
                                      </p:cBhvr>
                                    </p:animMotion>
                                    <p:animEffect transition="in" filter="fade">
                                      <p:cBhvr>
                                        <p:cTn id="58" dur="1000"/>
                                        <p:tgtEl>
                                          <p:spTgt spid="4">
                                            <p:graphicEl>
                                              <a:dgm id="{ED287BC6-AAA4-44E6-B2B4-B725FE1BB4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0942" y="152400"/>
            <a:ext cx="7927258" cy="914400"/>
          </a:xfrm>
        </p:spPr>
        <p:txBody>
          <a:bodyPr>
            <a:noAutofit/>
          </a:bodyPr>
          <a:lstStyle/>
          <a:p>
            <a:pPr eaLnBrk="1" hangingPunct="1">
              <a:defRPr/>
            </a:pPr>
            <a:r>
              <a:rPr lang="en-US" sz="3600" b="1" i="1" dirty="0" smtClean="0">
                <a:solidFill>
                  <a:schemeClr val="tx2"/>
                </a:solidFill>
              </a:rPr>
              <a:t>Preparing For Your Interview: </a:t>
            </a:r>
            <a:br>
              <a:rPr lang="en-US" sz="3600" b="1" i="1" dirty="0" smtClean="0">
                <a:solidFill>
                  <a:schemeClr val="tx2"/>
                </a:solidFill>
              </a:rPr>
            </a:br>
            <a:r>
              <a:rPr lang="en-US" sz="3600" b="1" i="1" dirty="0" smtClean="0">
                <a:solidFill>
                  <a:schemeClr val="tx2"/>
                </a:solidFill>
              </a:rPr>
              <a:t>Desired Skills</a:t>
            </a:r>
            <a:endParaRPr lang="en-US" sz="3600" b="1" i="1" dirty="0">
              <a:solidFill>
                <a:schemeClr val="tx2"/>
              </a:solidFill>
            </a:endParaRPr>
          </a:p>
        </p:txBody>
      </p:sp>
      <p:sp>
        <p:nvSpPr>
          <p:cNvPr id="8201" name="TextBox 16"/>
          <p:cNvSpPr txBox="1">
            <a:spLocks noChangeArrowheads="1"/>
          </p:cNvSpPr>
          <p:nvPr/>
        </p:nvSpPr>
        <p:spPr bwMode="auto">
          <a:xfrm>
            <a:off x="3692525" y="6450013"/>
            <a:ext cx="56022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100" i="1">
                <a:solidFill>
                  <a:srgbClr val="FFFFFF"/>
                </a:solidFill>
                <a:latin typeface="Times New Roman" pitchFamily="18" charset="0"/>
                <a:cs typeface="Times New Roman" pitchFamily="18" charset="0"/>
              </a:rPr>
              <a:t>How Should Colleges Prepare Students To Succeed In </a:t>
            </a:r>
            <a:br>
              <a:rPr lang="en-US" sz="1100" i="1">
                <a:solidFill>
                  <a:srgbClr val="FFFFFF"/>
                </a:solidFill>
                <a:latin typeface="Times New Roman" pitchFamily="18" charset="0"/>
                <a:cs typeface="Times New Roman" pitchFamily="18" charset="0"/>
              </a:rPr>
            </a:br>
            <a:r>
              <a:rPr lang="en-US" sz="1100" i="1">
                <a:solidFill>
                  <a:srgbClr val="FFFFFF"/>
                </a:solidFill>
                <a:latin typeface="Times New Roman" pitchFamily="18" charset="0"/>
                <a:cs typeface="Times New Roman" pitchFamily="18" charset="0"/>
              </a:rPr>
              <a:t>Today’s Global Economy?</a:t>
            </a:r>
            <a:r>
              <a:rPr lang="en-US" sz="1100">
                <a:solidFill>
                  <a:srgbClr val="FFFFFF"/>
                </a:solidFill>
                <a:latin typeface="Times New Roman" pitchFamily="18" charset="0"/>
                <a:cs typeface="Times New Roman" pitchFamily="18" charset="0"/>
              </a:rPr>
              <a:t> (2006). Association of American Colleges &amp; Universities, AACU.</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942" y="1118371"/>
            <a:ext cx="3684133" cy="5334000"/>
          </a:xfrm>
          <a:prstGeom prst="rect">
            <a:avLst/>
          </a:prstGeom>
        </p:spPr>
      </p:pic>
      <p:sp>
        <p:nvSpPr>
          <p:cNvPr id="2" name="TextBox 1"/>
          <p:cNvSpPr txBox="1"/>
          <p:nvPr/>
        </p:nvSpPr>
        <p:spPr>
          <a:xfrm>
            <a:off x="345989" y="6450013"/>
            <a:ext cx="8112211" cy="246221"/>
          </a:xfrm>
          <a:prstGeom prst="rect">
            <a:avLst/>
          </a:prstGeom>
          <a:noFill/>
        </p:spPr>
        <p:txBody>
          <a:bodyPr wrap="square" rtlCol="0">
            <a:spAutoFit/>
          </a:bodyPr>
          <a:lstStyle/>
          <a:p>
            <a:r>
              <a:rPr lang="en-US" sz="1000" dirty="0">
                <a:solidFill>
                  <a:srgbClr val="303030"/>
                </a:solidFill>
                <a:hlinkClick r:id="rId4"/>
              </a:rPr>
              <a:t>According to results of NACE’s </a:t>
            </a:r>
            <a:r>
              <a:rPr lang="en-US" sz="1000" i="1" dirty="0">
                <a:solidFill>
                  <a:srgbClr val="303030"/>
                </a:solidFill>
                <a:hlinkClick r:id="rId4"/>
              </a:rPr>
              <a:t>Job Outlook 2013</a:t>
            </a:r>
            <a:r>
              <a:rPr lang="en-US" sz="1000" dirty="0">
                <a:solidFill>
                  <a:srgbClr val="303030"/>
                </a:solidFill>
                <a:hlinkClick r:id="rId4"/>
              </a:rPr>
              <a:t> survey these are the top 10  Skills and Qualities Employers Want in Their Class of 2013 Recruits</a:t>
            </a:r>
            <a:endParaRPr lang="en-US" sz="1000" dirty="0">
              <a:solidFill>
                <a:srgbClr val="303030"/>
              </a:solidFill>
            </a:endParaRPr>
          </a:p>
        </p:txBody>
      </p:sp>
      <p:sp>
        <p:nvSpPr>
          <p:cNvPr id="3" name="TextBox 2"/>
          <p:cNvSpPr txBox="1"/>
          <p:nvPr/>
        </p:nvSpPr>
        <p:spPr>
          <a:xfrm>
            <a:off x="4355904" y="1396314"/>
            <a:ext cx="4565674" cy="4524315"/>
          </a:xfrm>
          <a:prstGeom prst="rect">
            <a:avLst/>
          </a:prstGeom>
          <a:noFill/>
        </p:spPr>
        <p:txBody>
          <a:bodyPr wrap="square" rtlCol="0">
            <a:spAutoFit/>
          </a:bodyPr>
          <a:lstStyle/>
          <a:p>
            <a:r>
              <a:rPr lang="en-US" dirty="0">
                <a:solidFill>
                  <a:srgbClr val="303030"/>
                </a:solidFill>
              </a:rPr>
              <a:t>Practice translating and demonstrating your skills and abilities:</a:t>
            </a:r>
          </a:p>
          <a:p>
            <a:r>
              <a:rPr lang="en-US" b="1" dirty="0">
                <a:solidFill>
                  <a:srgbClr val="303030"/>
                </a:solidFill>
              </a:rPr>
              <a:t>Poor Examples</a:t>
            </a:r>
          </a:p>
          <a:p>
            <a:pPr marL="285750" indent="-285750">
              <a:buFont typeface="Arial" pitchFamily="34" charset="0"/>
              <a:buChar char="•"/>
            </a:pPr>
            <a:r>
              <a:rPr lang="en-US" dirty="0">
                <a:solidFill>
                  <a:srgbClr val="303030"/>
                </a:solidFill>
              </a:rPr>
              <a:t>I have excellent written and verbal communications skills</a:t>
            </a:r>
          </a:p>
          <a:p>
            <a:pPr marL="285750" indent="-285750">
              <a:buFont typeface="Arial" pitchFamily="34" charset="0"/>
              <a:buChar char="•"/>
            </a:pPr>
            <a:r>
              <a:rPr lang="en-US" dirty="0">
                <a:solidFill>
                  <a:srgbClr val="303030"/>
                </a:solidFill>
              </a:rPr>
              <a:t>I get along with all kinds of people</a:t>
            </a:r>
          </a:p>
          <a:p>
            <a:pPr marL="285750" indent="-285750">
              <a:buFont typeface="Arial" pitchFamily="34" charset="0"/>
              <a:buChar char="•"/>
            </a:pPr>
            <a:endParaRPr lang="en-US" dirty="0">
              <a:solidFill>
                <a:srgbClr val="303030"/>
              </a:solidFill>
            </a:endParaRPr>
          </a:p>
          <a:p>
            <a:r>
              <a:rPr lang="en-US" b="1" dirty="0">
                <a:solidFill>
                  <a:srgbClr val="303030"/>
                </a:solidFill>
              </a:rPr>
              <a:t>Better Examples</a:t>
            </a:r>
          </a:p>
          <a:p>
            <a:pPr marL="285750" indent="-285750">
              <a:buFont typeface="Arial" pitchFamily="34" charset="0"/>
              <a:buChar char="•"/>
            </a:pPr>
            <a:r>
              <a:rPr lang="en-US" dirty="0">
                <a:solidFill>
                  <a:srgbClr val="303030"/>
                </a:solidFill>
              </a:rPr>
              <a:t>I was responsible for communicating with 15-25  new clients, regarding their membership status on a weekly basis.</a:t>
            </a:r>
          </a:p>
          <a:p>
            <a:pPr marL="285750" indent="-285750">
              <a:buFont typeface="Arial" pitchFamily="34" charset="0"/>
              <a:buChar char="•"/>
            </a:pPr>
            <a:r>
              <a:rPr lang="en-US" dirty="0">
                <a:solidFill>
                  <a:srgbClr val="303030"/>
                </a:solidFill>
              </a:rPr>
              <a:t>I was fortunate enough to work with a variety of team members at XYZ Company, and collaborated between the administrative assistants and marketing department.</a:t>
            </a:r>
          </a:p>
        </p:txBody>
      </p:sp>
    </p:spTree>
    <p:extLst>
      <p:ext uri="{BB962C8B-B14F-4D97-AF65-F5344CB8AC3E}">
        <p14:creationId xmlns:p14="http://schemas.microsoft.com/office/powerpoint/2010/main" val="412903401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11111E-6 L 0 -0.12361 " pathEditMode="relative" rAng="0" ptsTypes="AA">
                                      <p:cBhvr>
                                        <p:cTn id="6" dur="2000" fill="hold"/>
                                        <p:tgtEl>
                                          <p:spTgt spid="4"/>
                                        </p:tgtEl>
                                        <p:attrNameLst>
                                          <p:attrName>ppt_x</p:attrName>
                                          <p:attrName>ppt_y</p:attrName>
                                        </p:attrNameLst>
                                      </p:cBhvr>
                                      <p:rCtr x="0" y="-6181"/>
                                    </p:animMotion>
                                  </p:childTnLst>
                                </p:cTn>
                              </p:par>
                              <p:par>
                                <p:cTn id="7" presetID="6" presetClass="emph" presetSubtype="0" fill="hold" nodeType="withEffect">
                                  <p:stCondLst>
                                    <p:cond delay="0"/>
                                  </p:stCondLst>
                                  <p:childTnLst>
                                    <p:animScale>
                                      <p:cBhvr>
                                        <p:cTn id="8" dur="2000" fill="hold"/>
                                        <p:tgtEl>
                                          <p:spTgt spid="4"/>
                                        </p:tgtEl>
                                      </p:cBhvr>
                                      <p:by x="128000" y="12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Preparing For Your Interview:</a:t>
            </a:r>
            <a:br>
              <a:rPr lang="en-US" dirty="0" smtClean="0">
                <a:ea typeface="ＭＳ Ｐゴシック" pitchFamily="34" charset="-128"/>
              </a:rPr>
            </a:br>
            <a:r>
              <a:rPr lang="en-US" dirty="0" smtClean="0">
                <a:ea typeface="ＭＳ Ｐゴシック" pitchFamily="34" charset="-128"/>
              </a:rPr>
              <a:t>Find 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2550568"/>
              </p:ext>
            </p:extLst>
          </p:nvPr>
        </p:nvGraphicFramePr>
        <p:xfrm>
          <a:off x="457200" y="1747157"/>
          <a:ext cx="8229600" cy="482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150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146B8938-A5C3-4352-A5F0-A93817878BFB}"/>
                                            </p:graphicEl>
                                          </p:spTgt>
                                        </p:tgtEl>
                                        <p:attrNameLst>
                                          <p:attrName>style.visibility</p:attrName>
                                        </p:attrNameLst>
                                      </p:cBhvr>
                                      <p:to>
                                        <p:strVal val="visible"/>
                                      </p:to>
                                    </p:set>
                                    <p:anim calcmode="lin" valueType="num">
                                      <p:cBhvr additive="base">
                                        <p:cTn id="7" dur="500" fill="hold"/>
                                        <p:tgtEl>
                                          <p:spTgt spid="4">
                                            <p:graphicEl>
                                              <a:dgm id="{146B8938-A5C3-4352-A5F0-A93817878BF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46B8938-A5C3-4352-A5F0-A93817878BF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BED8441-4C8C-44AB-9E76-F8AE02355ED4}"/>
                                            </p:graphicEl>
                                          </p:spTgt>
                                        </p:tgtEl>
                                        <p:attrNameLst>
                                          <p:attrName>style.visibility</p:attrName>
                                        </p:attrNameLst>
                                      </p:cBhvr>
                                      <p:to>
                                        <p:strVal val="visible"/>
                                      </p:to>
                                    </p:set>
                                    <p:anim calcmode="lin" valueType="num">
                                      <p:cBhvr additive="base">
                                        <p:cTn id="13" dur="500" fill="hold"/>
                                        <p:tgtEl>
                                          <p:spTgt spid="4">
                                            <p:graphicEl>
                                              <a:dgm id="{1BED8441-4C8C-44AB-9E76-F8AE02355ED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BED8441-4C8C-44AB-9E76-F8AE02355ED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Preparing For Your Interview:</a:t>
            </a:r>
            <a:br>
              <a:rPr lang="en-US" dirty="0" smtClean="0">
                <a:ea typeface="ＭＳ Ｐゴシック" pitchFamily="34" charset="-128"/>
              </a:rPr>
            </a:br>
            <a:r>
              <a:rPr lang="en-US" dirty="0" smtClean="0">
                <a:ea typeface="ＭＳ Ｐゴシック" pitchFamily="34" charset="-128"/>
              </a:rPr>
              <a:t>Find 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6314181"/>
              </p:ext>
            </p:extLst>
          </p:nvPr>
        </p:nvGraphicFramePr>
        <p:xfrm>
          <a:off x="457200" y="1747157"/>
          <a:ext cx="8229600" cy="4826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89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9816AFA-B1ED-463D-A14C-8CB19F1EBEF7}"/>
                                            </p:graphicEl>
                                          </p:spTgt>
                                        </p:tgtEl>
                                        <p:attrNameLst>
                                          <p:attrName>style.visibility</p:attrName>
                                        </p:attrNameLst>
                                      </p:cBhvr>
                                      <p:to>
                                        <p:strVal val="visible"/>
                                      </p:to>
                                    </p:set>
                                    <p:anim calcmode="lin" valueType="num">
                                      <p:cBhvr additive="base">
                                        <p:cTn id="7" dur="500" fill="hold"/>
                                        <p:tgtEl>
                                          <p:spTgt spid="4">
                                            <p:graphicEl>
                                              <a:dgm id="{89816AFA-B1ED-463D-A14C-8CB19F1EBE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9816AFA-B1ED-463D-A14C-8CB19F1EBE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37136AC-C2BB-4315-BA43-9E12829F9427}"/>
                                            </p:graphicEl>
                                          </p:spTgt>
                                        </p:tgtEl>
                                        <p:attrNameLst>
                                          <p:attrName>style.visibility</p:attrName>
                                        </p:attrNameLst>
                                      </p:cBhvr>
                                      <p:to>
                                        <p:strVal val="visible"/>
                                      </p:to>
                                    </p:set>
                                    <p:anim calcmode="lin" valueType="num">
                                      <p:cBhvr additive="base">
                                        <p:cTn id="13" dur="500" fill="hold"/>
                                        <p:tgtEl>
                                          <p:spTgt spid="4">
                                            <p:graphicEl>
                                              <a:dgm id="{637136AC-C2BB-4315-BA43-9E12829F942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37136AC-C2BB-4315-BA43-9E12829F942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429000"/>
            <a:ext cx="6019800" cy="461963"/>
          </a:xfrm>
          <a:prstGeom prst="rect">
            <a:avLst/>
          </a:prstGeom>
          <a:noFill/>
        </p:spPr>
        <p:txBody>
          <a:bodyPr>
            <a:spAutoFit/>
          </a:bodyPr>
          <a:lstStyle/>
          <a:p>
            <a:pPr algn="ctr">
              <a:defRPr/>
            </a:pPr>
            <a:r>
              <a:rPr lang="en-US" sz="2400" b="1" dirty="0">
                <a:solidFill>
                  <a:srgbClr val="FFFFFF"/>
                </a:solidFill>
              </a:rPr>
              <a:t>Professional Dress Activity</a:t>
            </a: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57200" y="1331587"/>
            <a:ext cx="8229600" cy="4945645"/>
          </a:xfrm>
        </p:spPr>
      </p:pic>
      <p:sp>
        <p:nvSpPr>
          <p:cNvPr id="10244" name="Title 1"/>
          <p:cNvSpPr>
            <a:spLocks noGrp="1"/>
          </p:cNvSpPr>
          <p:nvPr>
            <p:ph type="title"/>
          </p:nvPr>
        </p:nvSpPr>
        <p:spPr/>
        <p:txBody>
          <a:bodyPr/>
          <a:lstStyle/>
          <a:p>
            <a:pPr eaLnBrk="1" hangingPunct="1"/>
            <a:r>
              <a:rPr lang="en-US" dirty="0" smtClean="0">
                <a:ea typeface="ＭＳ Ｐゴシック" pitchFamily="34" charset="-128"/>
              </a:rPr>
              <a:t>How to Dress</a:t>
            </a:r>
          </a:p>
        </p:txBody>
      </p:sp>
      <p:sp>
        <p:nvSpPr>
          <p:cNvPr id="2" name="TextBox 1"/>
          <p:cNvSpPr txBox="1"/>
          <p:nvPr/>
        </p:nvSpPr>
        <p:spPr>
          <a:xfrm>
            <a:off x="1692876" y="6301946"/>
            <a:ext cx="5894562" cy="369332"/>
          </a:xfrm>
          <a:prstGeom prst="rect">
            <a:avLst/>
          </a:prstGeom>
          <a:noFill/>
        </p:spPr>
        <p:txBody>
          <a:bodyPr wrap="none" rtlCol="0">
            <a:spAutoFit/>
          </a:bodyPr>
          <a:lstStyle/>
          <a:p>
            <a:r>
              <a:rPr lang="en-US" b="1" dirty="0">
                <a:solidFill>
                  <a:srgbClr val="303030"/>
                </a:solidFill>
              </a:rPr>
              <a:t>It is best to choose business professional for an interview!</a:t>
            </a:r>
          </a:p>
        </p:txBody>
      </p:sp>
    </p:spTree>
    <p:extLst>
      <p:ext uri="{BB962C8B-B14F-4D97-AF65-F5344CB8AC3E}">
        <p14:creationId xmlns:p14="http://schemas.microsoft.com/office/powerpoint/2010/main" val="16203814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ea typeface="ＭＳ Ｐゴシック" pitchFamily="34" charset="-128"/>
                <a:hlinkClick r:id="rId3"/>
              </a:rPr>
              <a:t>Professional Attire</a:t>
            </a:r>
            <a:endParaRPr lang="en-US" dirty="0" smtClean="0">
              <a:ea typeface="ＭＳ Ｐゴシック" pitchFamily="34" charset="-128"/>
            </a:endParaRPr>
          </a:p>
        </p:txBody>
      </p:sp>
      <p:sp>
        <p:nvSpPr>
          <p:cNvPr id="2" name="Content Placeholder 1"/>
          <p:cNvSpPr>
            <a:spLocks noGrp="1"/>
          </p:cNvSpPr>
          <p:nvPr>
            <p:ph idx="1"/>
          </p:nvPr>
        </p:nvSpPr>
        <p:spPr>
          <a:xfrm>
            <a:off x="457200" y="1812470"/>
            <a:ext cx="8229599" cy="5045529"/>
          </a:xfrm>
        </p:spPr>
        <p:txBody>
          <a:bodyPr>
            <a:normAutofit lnSpcReduction="10000"/>
          </a:bodyPr>
          <a:lstStyle/>
          <a:p>
            <a:pPr marL="0" indent="0">
              <a:buNone/>
            </a:pPr>
            <a:r>
              <a:rPr lang="en-US" b="1" dirty="0">
                <a:ea typeface="ＭＳ Ｐゴシック" pitchFamily="34" charset="-128"/>
              </a:rPr>
              <a:t>Know the Company's Culture:   </a:t>
            </a:r>
            <a:endParaRPr lang="en-US" dirty="0">
              <a:ea typeface="ＭＳ Ｐゴシック" pitchFamily="34" charset="-128"/>
            </a:endParaRPr>
          </a:p>
          <a:p>
            <a:r>
              <a:rPr lang="en-US" dirty="0">
                <a:ea typeface="ＭＳ Ｐゴシック" pitchFamily="34" charset="-128"/>
              </a:rPr>
              <a:t>From your earlier company research, you will have an idea of appropriate business dress for the company.  </a:t>
            </a:r>
            <a:endParaRPr lang="en-US" dirty="0" smtClean="0">
              <a:ea typeface="ＭＳ Ｐゴシック" pitchFamily="34" charset="-128"/>
            </a:endParaRPr>
          </a:p>
          <a:p>
            <a:r>
              <a:rPr lang="en-US" dirty="0" smtClean="0">
                <a:ea typeface="ＭＳ Ｐゴシック" pitchFamily="34" charset="-128"/>
              </a:rPr>
              <a:t>Appropriate </a:t>
            </a:r>
            <a:r>
              <a:rPr lang="en-US" dirty="0">
                <a:ea typeface="ＭＳ Ｐゴシック" pitchFamily="34" charset="-128"/>
              </a:rPr>
              <a:t>dress for a CPA firm is probably going to be different than that of a meat-processing facility.  Someone interviewing at a retail establishment catering to teenagers would be expected to dress differently than someone interviewing at a bank.  </a:t>
            </a:r>
            <a:endParaRPr lang="en-US" dirty="0" smtClean="0">
              <a:ea typeface="ＭＳ Ｐゴシック" pitchFamily="34" charset="-128"/>
            </a:endParaRPr>
          </a:p>
          <a:p>
            <a:r>
              <a:rPr lang="en-US" dirty="0" smtClean="0">
                <a:ea typeface="ＭＳ Ｐゴシック" pitchFamily="34" charset="-128"/>
              </a:rPr>
              <a:t>If </a:t>
            </a:r>
            <a:r>
              <a:rPr lang="en-US" dirty="0">
                <a:ea typeface="ＭＳ Ｐゴシック" pitchFamily="34" charset="-128"/>
              </a:rPr>
              <a:t>you are in doubt about what to wear, CALL the company and </a:t>
            </a:r>
            <a:r>
              <a:rPr lang="en-US" dirty="0" smtClean="0">
                <a:ea typeface="ＭＳ Ｐゴシック" pitchFamily="34" charset="-128"/>
              </a:rPr>
              <a:t>ask.</a:t>
            </a:r>
          </a:p>
          <a:p>
            <a:r>
              <a:rPr lang="en-US" dirty="0" smtClean="0">
                <a:ea typeface="ＭＳ Ｐゴシック" pitchFamily="34" charset="-128"/>
              </a:rPr>
              <a:t>It is safe to dress more business professional for an interview, even if the employees look like they wearing business casual. Once you got the job you can dress business casual.</a:t>
            </a:r>
          </a:p>
        </p:txBody>
      </p:sp>
    </p:spTree>
    <p:extLst>
      <p:ext uri="{BB962C8B-B14F-4D97-AF65-F5344CB8AC3E}">
        <p14:creationId xmlns:p14="http://schemas.microsoft.com/office/powerpoint/2010/main" val="4277056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ea typeface="ＭＳ Ｐゴシック" pitchFamily="34" charset="-128"/>
              </a:rPr>
              <a:t>Professional Attire</a:t>
            </a:r>
          </a:p>
        </p:txBody>
      </p:sp>
      <p:sp>
        <p:nvSpPr>
          <p:cNvPr id="2" name="Content Placeholder 1"/>
          <p:cNvSpPr>
            <a:spLocks noGrp="1"/>
          </p:cNvSpPr>
          <p:nvPr>
            <p:ph idx="1"/>
          </p:nvPr>
        </p:nvSpPr>
        <p:spPr>
          <a:xfrm>
            <a:off x="457200" y="1812471"/>
            <a:ext cx="8229599" cy="4735286"/>
          </a:xfrm>
        </p:spPr>
        <p:txBody>
          <a:bodyPr>
            <a:normAutofit fontScale="85000" lnSpcReduction="10000"/>
          </a:bodyPr>
          <a:lstStyle/>
          <a:p>
            <a:pPr marL="0" indent="0">
              <a:buNone/>
            </a:pPr>
            <a:r>
              <a:rPr lang="en-US" b="1" dirty="0" smtClean="0">
                <a:ea typeface="ＭＳ Ｐゴシック" pitchFamily="34" charset="-128"/>
              </a:rPr>
              <a:t>General </a:t>
            </a:r>
            <a:r>
              <a:rPr lang="en-US" b="1" dirty="0">
                <a:ea typeface="ＭＳ Ｐゴシック" pitchFamily="34" charset="-128"/>
              </a:rPr>
              <a:t>Guidelines:</a:t>
            </a:r>
            <a:endParaRPr lang="en-US" dirty="0">
              <a:ea typeface="ＭＳ Ｐゴシック" pitchFamily="34" charset="-128"/>
            </a:endParaRPr>
          </a:p>
          <a:p>
            <a:r>
              <a:rPr lang="en-US" b="1" dirty="0">
                <a:ea typeface="ＭＳ Ｐゴシック" pitchFamily="34" charset="-128"/>
              </a:rPr>
              <a:t>FOR MEN:</a:t>
            </a:r>
            <a:r>
              <a:rPr lang="en-US" dirty="0">
                <a:ea typeface="ＭＳ Ｐゴシック" pitchFamily="34" charset="-128"/>
              </a:rPr>
              <a:t>  a suit is usually best.  Wear a long sleeve white shirt, conservative tie and dark socks.  If you don't own a suit, wear a dark sport coat and dress slacks. </a:t>
            </a:r>
            <a:endParaRPr lang="en-US" dirty="0" smtClean="0">
              <a:ea typeface="ＭＳ Ｐゴシック" pitchFamily="34" charset="-128"/>
            </a:endParaRPr>
          </a:p>
          <a:p>
            <a:r>
              <a:rPr lang="en-US" b="1" dirty="0" smtClean="0">
                <a:ea typeface="ＭＳ Ｐゴシック" pitchFamily="34" charset="-128"/>
              </a:rPr>
              <a:t>FOR WOMEN</a:t>
            </a:r>
            <a:r>
              <a:rPr lang="en-US" b="1" dirty="0">
                <a:ea typeface="ＭＳ Ｐゴシック" pitchFamily="34" charset="-128"/>
              </a:rPr>
              <a:t>: </a:t>
            </a:r>
            <a:r>
              <a:rPr lang="en-US" dirty="0">
                <a:ea typeface="ＭＳ Ｐゴシック" pitchFamily="34" charset="-128"/>
              </a:rPr>
              <a:t> a suit is also best.  If you don't own a suit, a business-like dress or skirt and blouse is recommended.  Wear flesh colored hose, no tights or </a:t>
            </a:r>
            <a:r>
              <a:rPr lang="en-US" dirty="0" smtClean="0">
                <a:ea typeface="ＭＳ Ｐゴシック" pitchFamily="34" charset="-128"/>
              </a:rPr>
              <a:t>patterns.</a:t>
            </a:r>
          </a:p>
          <a:p>
            <a:r>
              <a:rPr lang="en-US" b="1" dirty="0" smtClean="0">
                <a:ea typeface="ＭＳ Ｐゴシック" pitchFamily="34" charset="-128"/>
              </a:rPr>
              <a:t>FOR </a:t>
            </a:r>
            <a:r>
              <a:rPr lang="en-US" b="1" dirty="0">
                <a:ea typeface="ＭＳ Ｐゴシック" pitchFamily="34" charset="-128"/>
              </a:rPr>
              <a:t>ALL:</a:t>
            </a:r>
            <a:r>
              <a:rPr lang="en-US" dirty="0">
                <a:ea typeface="ＭＳ Ｐゴシック" pitchFamily="34" charset="-128"/>
              </a:rPr>
              <a:t>  Now is not the time to be flashy!  Keep your extra jewelry at home.  One ring per hand is plenty, one earring per ear for women (earrings not recommended for men.)  No other piercings should be visible.  Go light on the cologne and other "smelly things" as well.  Make sure your shoes are clean, polished and in good repair.  Stop in front of a mirror after you've arrived at the company - preferably in a restroom, not in the lobby or the interviewer's office -  and do a last minute check of your appearance. Look up your nose, at your teeth and make sure your trousers are zipped. </a:t>
            </a:r>
          </a:p>
          <a:p>
            <a:endParaRPr lang="en-US" dirty="0"/>
          </a:p>
        </p:txBody>
      </p:sp>
    </p:spTree>
    <p:extLst>
      <p:ext uri="{BB962C8B-B14F-4D97-AF65-F5344CB8AC3E}">
        <p14:creationId xmlns:p14="http://schemas.microsoft.com/office/powerpoint/2010/main" val="1788581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Interview Process:</a:t>
            </a:r>
            <a:br>
              <a:rPr lang="en-US" dirty="0" smtClean="0">
                <a:ea typeface="ＭＳ Ｐゴシック" pitchFamily="34" charset="-128"/>
              </a:rPr>
            </a:br>
            <a:r>
              <a:rPr lang="en-US" sz="3600" dirty="0" smtClean="0">
                <a:ea typeface="ＭＳ Ｐゴシック" pitchFamily="34" charset="-128"/>
              </a:rPr>
              <a:t>What to bring…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7105237"/>
              </p:ext>
            </p:extLst>
          </p:nvPr>
        </p:nvGraphicFramePr>
        <p:xfrm>
          <a:off x="457200" y="1845130"/>
          <a:ext cx="8229600" cy="470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1079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142782F-BB4A-4895-BE6D-02603A7188D8}"/>
                                            </p:graphicEl>
                                          </p:spTgt>
                                        </p:tgtEl>
                                        <p:attrNameLst>
                                          <p:attrName>style.visibility</p:attrName>
                                        </p:attrNameLst>
                                      </p:cBhvr>
                                      <p:to>
                                        <p:strVal val="visible"/>
                                      </p:to>
                                    </p:set>
                                    <p:anim calcmode="lin" valueType="num">
                                      <p:cBhvr additive="base">
                                        <p:cTn id="7" dur="500" fill="hold"/>
                                        <p:tgtEl>
                                          <p:spTgt spid="4">
                                            <p:graphicEl>
                                              <a:dgm id="{9142782F-BB4A-4895-BE6D-02603A7188D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142782F-BB4A-4895-BE6D-02603A7188D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70428443-F834-4F04-A8AC-71756BE22F16}"/>
                                            </p:graphicEl>
                                          </p:spTgt>
                                        </p:tgtEl>
                                        <p:attrNameLst>
                                          <p:attrName>style.visibility</p:attrName>
                                        </p:attrNameLst>
                                      </p:cBhvr>
                                      <p:to>
                                        <p:strVal val="visible"/>
                                      </p:to>
                                    </p:set>
                                    <p:anim calcmode="lin" valueType="num">
                                      <p:cBhvr additive="base">
                                        <p:cTn id="13" dur="500" fill="hold"/>
                                        <p:tgtEl>
                                          <p:spTgt spid="4">
                                            <p:graphicEl>
                                              <a:dgm id="{70428443-F834-4F04-A8AC-71756BE22F1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70428443-F834-4F04-A8AC-71756BE22F1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Interview Process:</a:t>
            </a:r>
            <a:br>
              <a:rPr lang="en-US" dirty="0" smtClean="0">
                <a:ea typeface="ＭＳ Ｐゴシック" pitchFamily="34" charset="-128"/>
              </a:rPr>
            </a:br>
            <a:r>
              <a:rPr lang="en-US" sz="3600" dirty="0" smtClean="0">
                <a:ea typeface="ＭＳ Ｐゴシック" pitchFamily="34" charset="-128"/>
              </a:rPr>
              <a:t>What to bring…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4843748"/>
              </p:ext>
            </p:extLst>
          </p:nvPr>
        </p:nvGraphicFramePr>
        <p:xfrm>
          <a:off x="457200" y="1845130"/>
          <a:ext cx="8229600" cy="470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1627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5C6AF44-E726-48DF-B2FC-1001E5F7C810}"/>
                                            </p:graphicEl>
                                          </p:spTgt>
                                        </p:tgtEl>
                                        <p:attrNameLst>
                                          <p:attrName>style.visibility</p:attrName>
                                        </p:attrNameLst>
                                      </p:cBhvr>
                                      <p:to>
                                        <p:strVal val="visible"/>
                                      </p:to>
                                    </p:set>
                                    <p:anim calcmode="lin" valueType="num">
                                      <p:cBhvr additive="base">
                                        <p:cTn id="7" dur="500" fill="hold"/>
                                        <p:tgtEl>
                                          <p:spTgt spid="4">
                                            <p:graphicEl>
                                              <a:dgm id="{A5C6AF44-E726-48DF-B2FC-1001E5F7C81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5C6AF44-E726-48DF-B2FC-1001E5F7C81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59F231C-8A08-4D3F-9AE2-8ED8C6018C27}"/>
                                            </p:graphicEl>
                                          </p:spTgt>
                                        </p:tgtEl>
                                        <p:attrNameLst>
                                          <p:attrName>style.visibility</p:attrName>
                                        </p:attrNameLst>
                                      </p:cBhvr>
                                      <p:to>
                                        <p:strVal val="visible"/>
                                      </p:to>
                                    </p:set>
                                    <p:anim calcmode="lin" valueType="num">
                                      <p:cBhvr additive="base">
                                        <p:cTn id="13" dur="500" fill="hold"/>
                                        <p:tgtEl>
                                          <p:spTgt spid="4">
                                            <p:graphicEl>
                                              <a:dgm id="{459F231C-8A08-4D3F-9AE2-8ED8C6018C2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59F231C-8A08-4D3F-9AE2-8ED8C6018C2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639F0445-C96A-4307-B6C3-A9333C2DB787}"/>
                                            </p:graphicEl>
                                          </p:spTgt>
                                        </p:tgtEl>
                                        <p:attrNameLst>
                                          <p:attrName>style.visibility</p:attrName>
                                        </p:attrNameLst>
                                      </p:cBhvr>
                                      <p:to>
                                        <p:strVal val="visible"/>
                                      </p:to>
                                    </p:set>
                                    <p:anim calcmode="lin" valueType="num">
                                      <p:cBhvr additive="base">
                                        <p:cTn id="19" dur="500" fill="hold"/>
                                        <p:tgtEl>
                                          <p:spTgt spid="4">
                                            <p:graphicEl>
                                              <a:dgm id="{639F0445-C96A-4307-B6C3-A9333C2DB78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39F0445-C96A-4307-B6C3-A9333C2DB78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E707A997-6EA8-44A0-B95D-A21B03D98D51}"/>
                                            </p:graphicEl>
                                          </p:spTgt>
                                        </p:tgtEl>
                                        <p:attrNameLst>
                                          <p:attrName>style.visibility</p:attrName>
                                        </p:attrNameLst>
                                      </p:cBhvr>
                                      <p:to>
                                        <p:strVal val="visible"/>
                                      </p:to>
                                    </p:set>
                                    <p:anim calcmode="lin" valueType="num">
                                      <p:cBhvr additive="base">
                                        <p:cTn id="25" dur="500" fill="hold"/>
                                        <p:tgtEl>
                                          <p:spTgt spid="4">
                                            <p:graphicEl>
                                              <a:dgm id="{E707A997-6EA8-44A0-B95D-A21B03D98D5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E707A997-6EA8-44A0-B95D-A21B03D98D5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B9B5FE16-15BF-4B18-AC36-82D8BFD1D4F8}"/>
                                            </p:graphicEl>
                                          </p:spTgt>
                                        </p:tgtEl>
                                        <p:attrNameLst>
                                          <p:attrName>style.visibility</p:attrName>
                                        </p:attrNameLst>
                                      </p:cBhvr>
                                      <p:to>
                                        <p:strVal val="visible"/>
                                      </p:to>
                                    </p:set>
                                    <p:anim calcmode="lin" valueType="num">
                                      <p:cBhvr additive="base">
                                        <p:cTn id="31" dur="500" fill="hold"/>
                                        <p:tgtEl>
                                          <p:spTgt spid="4">
                                            <p:graphicEl>
                                              <a:dgm id="{B9B5FE16-15BF-4B18-AC36-82D8BFD1D4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B9B5FE16-15BF-4B18-AC36-82D8BFD1D4F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5F60AF40-9C2C-44C0-BC99-F1B9C4C0A84A}"/>
                                            </p:graphicEl>
                                          </p:spTgt>
                                        </p:tgtEl>
                                        <p:attrNameLst>
                                          <p:attrName>style.visibility</p:attrName>
                                        </p:attrNameLst>
                                      </p:cBhvr>
                                      <p:to>
                                        <p:strVal val="visible"/>
                                      </p:to>
                                    </p:set>
                                    <p:anim calcmode="lin" valueType="num">
                                      <p:cBhvr additive="base">
                                        <p:cTn id="37" dur="500" fill="hold"/>
                                        <p:tgtEl>
                                          <p:spTgt spid="4">
                                            <p:graphicEl>
                                              <a:dgm id="{5F60AF40-9C2C-44C0-BC99-F1B9C4C0A84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F60AF40-9C2C-44C0-BC99-F1B9C4C0A84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Interview Process</a:t>
            </a:r>
            <a:br>
              <a:rPr lang="en-US" dirty="0" smtClean="0">
                <a:ea typeface="ＭＳ Ｐゴシック" pitchFamily="34" charset="-128"/>
              </a:rPr>
            </a:br>
            <a:r>
              <a:rPr lang="en-US" sz="3600" dirty="0" smtClean="0">
                <a:ea typeface="ＭＳ Ｐゴシック" pitchFamily="34" charset="-128"/>
              </a:rPr>
              <a:t>First Impressions…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029395"/>
              </p:ext>
            </p:extLst>
          </p:nvPr>
        </p:nvGraphicFramePr>
        <p:xfrm>
          <a:off x="457200" y="1730829"/>
          <a:ext cx="8229600" cy="4843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8832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8A340E4-1284-41EC-AC91-6022214E1DD5}"/>
                                            </p:graphicEl>
                                          </p:spTgt>
                                        </p:tgtEl>
                                        <p:attrNameLst>
                                          <p:attrName>style.visibility</p:attrName>
                                        </p:attrNameLst>
                                      </p:cBhvr>
                                      <p:to>
                                        <p:strVal val="visible"/>
                                      </p:to>
                                    </p:set>
                                    <p:anim calcmode="lin" valueType="num">
                                      <p:cBhvr additive="base">
                                        <p:cTn id="7" dur="500" fill="hold"/>
                                        <p:tgtEl>
                                          <p:spTgt spid="4">
                                            <p:graphicEl>
                                              <a:dgm id="{98A340E4-1284-41EC-AC91-6022214E1DD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8A340E4-1284-41EC-AC91-6022214E1DD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7B238FA-B0D7-488F-901C-5725AFAD4040}"/>
                                            </p:graphicEl>
                                          </p:spTgt>
                                        </p:tgtEl>
                                        <p:attrNameLst>
                                          <p:attrName>style.visibility</p:attrName>
                                        </p:attrNameLst>
                                      </p:cBhvr>
                                      <p:to>
                                        <p:strVal val="visible"/>
                                      </p:to>
                                    </p:set>
                                    <p:anim calcmode="lin" valueType="num">
                                      <p:cBhvr additive="base">
                                        <p:cTn id="13" dur="500" fill="hold"/>
                                        <p:tgtEl>
                                          <p:spTgt spid="4">
                                            <p:graphicEl>
                                              <a:dgm id="{97B238FA-B0D7-488F-901C-5725AFAD404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7B238FA-B0D7-488F-901C-5725AFAD404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70A3FCE-E10F-4152-BA78-4CCBD67D258A}"/>
                                            </p:graphicEl>
                                          </p:spTgt>
                                        </p:tgtEl>
                                        <p:attrNameLst>
                                          <p:attrName>style.visibility</p:attrName>
                                        </p:attrNameLst>
                                      </p:cBhvr>
                                      <p:to>
                                        <p:strVal val="visible"/>
                                      </p:to>
                                    </p:set>
                                    <p:anim calcmode="lin" valueType="num">
                                      <p:cBhvr additive="base">
                                        <p:cTn id="19" dur="500" fill="hold"/>
                                        <p:tgtEl>
                                          <p:spTgt spid="4">
                                            <p:graphicEl>
                                              <a:dgm id="{E70A3FCE-E10F-4152-BA78-4CCBD67D258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70A3FCE-E10F-4152-BA78-4CCBD67D258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44C7567-D69F-4013-84E8-6238338F912C}"/>
                                            </p:graphicEl>
                                          </p:spTgt>
                                        </p:tgtEl>
                                        <p:attrNameLst>
                                          <p:attrName>style.visibility</p:attrName>
                                        </p:attrNameLst>
                                      </p:cBhvr>
                                      <p:to>
                                        <p:strVal val="visible"/>
                                      </p:to>
                                    </p:set>
                                    <p:anim calcmode="lin" valueType="num">
                                      <p:cBhvr additive="base">
                                        <p:cTn id="25" dur="500" fill="hold"/>
                                        <p:tgtEl>
                                          <p:spTgt spid="4">
                                            <p:graphicEl>
                                              <a:dgm id="{D44C7567-D69F-4013-84E8-6238338F912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44C7567-D69F-4013-84E8-6238338F912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C71F7DDC-C4F8-4B7C-82C0-511E0C3D3FA8}"/>
                                            </p:graphicEl>
                                          </p:spTgt>
                                        </p:tgtEl>
                                        <p:attrNameLst>
                                          <p:attrName>style.visibility</p:attrName>
                                        </p:attrNameLst>
                                      </p:cBhvr>
                                      <p:to>
                                        <p:strVal val="visible"/>
                                      </p:to>
                                    </p:set>
                                    <p:anim calcmode="lin" valueType="num">
                                      <p:cBhvr additive="base">
                                        <p:cTn id="31" dur="500" fill="hold"/>
                                        <p:tgtEl>
                                          <p:spTgt spid="4">
                                            <p:graphicEl>
                                              <a:dgm id="{C71F7DDC-C4F8-4B7C-82C0-511E0C3D3FA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C71F7DDC-C4F8-4B7C-82C0-511E0C3D3FA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3C94F11-B084-4901-AD27-EEBA31C0387B}"/>
                                            </p:graphicEl>
                                          </p:spTgt>
                                        </p:tgtEl>
                                        <p:attrNameLst>
                                          <p:attrName>style.visibility</p:attrName>
                                        </p:attrNameLst>
                                      </p:cBhvr>
                                      <p:to>
                                        <p:strVal val="visible"/>
                                      </p:to>
                                    </p:set>
                                    <p:anim calcmode="lin" valueType="num">
                                      <p:cBhvr additive="base">
                                        <p:cTn id="37" dur="500" fill="hold"/>
                                        <p:tgtEl>
                                          <p:spTgt spid="4">
                                            <p:graphicEl>
                                              <a:dgm id="{13C94F11-B084-4901-AD27-EEBA31C0387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3C94F11-B084-4901-AD27-EEBA31C0387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Interview Process</a:t>
            </a:r>
            <a:br>
              <a:rPr lang="en-US" dirty="0" smtClean="0">
                <a:ea typeface="ＭＳ Ｐゴシック" pitchFamily="34" charset="-128"/>
              </a:rPr>
            </a:br>
            <a:r>
              <a:rPr lang="en-US" sz="3600" dirty="0" smtClean="0">
                <a:ea typeface="ＭＳ Ｐゴシック" pitchFamily="34" charset="-128"/>
              </a:rPr>
              <a:t>During the Interview…</a:t>
            </a:r>
          </a:p>
        </p:txBody>
      </p:sp>
      <p:sp>
        <p:nvSpPr>
          <p:cNvPr id="2" name="Content Placeholder 1"/>
          <p:cNvSpPr>
            <a:spLocks noGrp="1"/>
          </p:cNvSpPr>
          <p:nvPr>
            <p:ph idx="1"/>
          </p:nvPr>
        </p:nvSpPr>
        <p:spPr>
          <a:xfrm>
            <a:off x="457201" y="1747157"/>
            <a:ext cx="8360228" cy="4735286"/>
          </a:xfrm>
        </p:spPr>
        <p:txBody>
          <a:bodyPr>
            <a:normAutofit lnSpcReduction="10000"/>
          </a:bodyPr>
          <a:lstStyle/>
          <a:p>
            <a:pPr>
              <a:defRPr/>
            </a:pPr>
            <a:r>
              <a:rPr lang="en-US" b="1" dirty="0">
                <a:hlinkClick r:id="rId3"/>
              </a:rPr>
              <a:t>Prepare for Both the Traditional and Behavioral Interview</a:t>
            </a:r>
            <a:endParaRPr lang="en-US" dirty="0"/>
          </a:p>
          <a:p>
            <a:pPr>
              <a:defRPr/>
            </a:pPr>
            <a:r>
              <a:rPr lang="en-US" b="1" dirty="0"/>
              <a:t>Traditional Interview</a:t>
            </a:r>
            <a:endParaRPr lang="en-US" dirty="0"/>
          </a:p>
          <a:p>
            <a:pPr>
              <a:defRPr/>
            </a:pPr>
            <a:r>
              <a:rPr lang="en-US" dirty="0"/>
              <a:t>Questions deal with hypothetical situations "What would you do if ....?"  and generally include questions such as "Tell us about yourself" or "What did you do in your position with XYZ Corporation?" </a:t>
            </a:r>
            <a:endParaRPr lang="en-US" dirty="0" smtClean="0"/>
          </a:p>
          <a:p>
            <a:pPr>
              <a:defRPr/>
            </a:pPr>
            <a:r>
              <a:rPr lang="en-US" b="1" dirty="0" smtClean="0"/>
              <a:t>Behavioral </a:t>
            </a:r>
            <a:r>
              <a:rPr lang="en-US" b="1" dirty="0"/>
              <a:t>Interview Questions:</a:t>
            </a:r>
            <a:endParaRPr lang="en-US" dirty="0"/>
          </a:p>
          <a:p>
            <a:pPr>
              <a:defRPr/>
            </a:pPr>
            <a:r>
              <a:rPr lang="en-US" dirty="0"/>
              <a:t>These question deal with real life examples.  "Tell us about a time when you had a conflict with a co-worker and how you resolved it." Behavioral Interviewing is a technique used by employers in which the questions asked assist the employer in making predictions about a potential employee's future success based on past behaviors. </a:t>
            </a:r>
            <a:endParaRPr lang="en-US" dirty="0" smtClean="0"/>
          </a:p>
        </p:txBody>
      </p:sp>
    </p:spTree>
    <p:extLst>
      <p:ext uri="{BB962C8B-B14F-4D97-AF65-F5344CB8AC3E}">
        <p14:creationId xmlns:p14="http://schemas.microsoft.com/office/powerpoint/2010/main" val="38592137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35277"/>
            <a:ext cx="8763000" cy="2492477"/>
          </a:xfrm>
        </p:spPr>
        <p:txBody>
          <a:bodyPr/>
          <a:lstStyle/>
          <a:p>
            <a:r>
              <a:rPr lang="en-US" sz="3200" dirty="0" smtClean="0"/>
              <a:t>First Impression</a:t>
            </a:r>
          </a:p>
          <a:p>
            <a:r>
              <a:rPr lang="en-US" sz="3200" dirty="0" smtClean="0"/>
              <a:t>Marketing Brochure</a:t>
            </a:r>
          </a:p>
          <a:p>
            <a:r>
              <a:rPr lang="en-US" sz="3200" dirty="0" smtClean="0"/>
              <a:t>Your ticket to an Interview</a:t>
            </a:r>
          </a:p>
          <a:p>
            <a:r>
              <a:rPr lang="en-US" sz="3200" dirty="0" smtClean="0">
                <a:hlinkClick r:id="rId3"/>
              </a:rPr>
              <a:t>Resume vs. CV</a:t>
            </a:r>
            <a:endParaRPr lang="en-US" sz="3200" dirty="0" smtClean="0"/>
          </a:p>
        </p:txBody>
      </p:sp>
      <p:sp>
        <p:nvSpPr>
          <p:cNvPr id="2" name="Title 1"/>
          <p:cNvSpPr>
            <a:spLocks noGrp="1"/>
          </p:cNvSpPr>
          <p:nvPr>
            <p:ph type="title"/>
          </p:nvPr>
        </p:nvSpPr>
        <p:spPr/>
        <p:txBody>
          <a:bodyPr/>
          <a:lstStyle/>
          <a:p>
            <a:pPr algn="ctr"/>
            <a:r>
              <a:rPr lang="en-US" dirty="0" smtClean="0">
                <a:latin typeface="+mn-lt"/>
              </a:rPr>
              <a:t>What is a Resume?</a:t>
            </a:r>
            <a:endParaRPr lang="en-US" dirty="0">
              <a:latin typeface="+mn-lt"/>
            </a:endParaRPr>
          </a:p>
        </p:txBody>
      </p:sp>
      <p:sp>
        <p:nvSpPr>
          <p:cNvPr id="7" name="TextBox 6"/>
          <p:cNvSpPr txBox="1"/>
          <p:nvPr/>
        </p:nvSpPr>
        <p:spPr>
          <a:xfrm>
            <a:off x="228600" y="4800600"/>
            <a:ext cx="8915400" cy="1815882"/>
          </a:xfrm>
          <a:prstGeom prst="rect">
            <a:avLst/>
          </a:prstGeom>
          <a:noFill/>
        </p:spPr>
        <p:txBody>
          <a:bodyPr wrap="square" rtlCol="0">
            <a:spAutoFit/>
          </a:bodyPr>
          <a:lstStyle/>
          <a:p>
            <a:pPr marL="457200" indent="-457200">
              <a:buClr>
                <a:srgbClr val="AD0101"/>
              </a:buClr>
              <a:buFont typeface="Wingdings" pitchFamily="2" charset="2"/>
              <a:buChar char="§"/>
            </a:pPr>
            <a:r>
              <a:rPr lang="en-US" sz="2800" dirty="0">
                <a:solidFill>
                  <a:srgbClr val="303030"/>
                </a:solidFill>
              </a:rPr>
              <a:t>It needs to be customized to the position applying for</a:t>
            </a:r>
          </a:p>
          <a:p>
            <a:pPr marL="457200" indent="-457200">
              <a:buClr>
                <a:srgbClr val="AD0101"/>
              </a:buClr>
              <a:buFont typeface="Wingdings" pitchFamily="2" charset="2"/>
              <a:buChar char="§"/>
            </a:pPr>
            <a:r>
              <a:rPr lang="en-US" sz="2800" dirty="0">
                <a:solidFill>
                  <a:srgbClr val="303030"/>
                </a:solidFill>
              </a:rPr>
              <a:t>The more specific the better</a:t>
            </a:r>
          </a:p>
          <a:p>
            <a:pPr marL="457200" indent="-457200">
              <a:buClr>
                <a:srgbClr val="AD0101"/>
              </a:buClr>
              <a:buFont typeface="Wingdings" pitchFamily="2" charset="2"/>
              <a:buChar char="§"/>
            </a:pPr>
            <a:r>
              <a:rPr lang="en-US" sz="2800" dirty="0">
                <a:solidFill>
                  <a:srgbClr val="303030"/>
                </a:solidFill>
              </a:rPr>
              <a:t>There’s always room for improvement</a:t>
            </a:r>
          </a:p>
          <a:p>
            <a:pPr marL="457200" indent="-457200">
              <a:buClr>
                <a:srgbClr val="AD0101"/>
              </a:buClr>
              <a:buFont typeface="Wingdings" pitchFamily="2" charset="2"/>
              <a:buChar char="§"/>
            </a:pPr>
            <a:r>
              <a:rPr lang="en-US" sz="2800" dirty="0">
                <a:solidFill>
                  <a:srgbClr val="303030"/>
                </a:solidFill>
              </a:rPr>
              <a:t>This is not an auto-biography about you</a:t>
            </a:r>
          </a:p>
        </p:txBody>
      </p:sp>
      <p:pic>
        <p:nvPicPr>
          <p:cNvPr id="28674" name="Picture 2" descr="http://www.personalbrandingblog.com/wp-content/uploads/2009/12/Standout.jpg"/>
          <p:cNvPicPr>
            <a:picLocks noChangeAspect="1" noChangeArrowheads="1"/>
          </p:cNvPicPr>
          <p:nvPr/>
        </p:nvPicPr>
        <p:blipFill>
          <a:blip r:embed="rId4" cstate="print"/>
          <a:srcRect/>
          <a:stretch>
            <a:fillRect/>
          </a:stretch>
        </p:blipFill>
        <p:spPr bwMode="auto">
          <a:xfrm>
            <a:off x="5619276" y="2645004"/>
            <a:ext cx="2875795" cy="2155596"/>
          </a:xfrm>
          <a:prstGeom prst="rect">
            <a:avLst/>
          </a:prstGeom>
          <a:noFill/>
        </p:spPr>
      </p:pic>
    </p:spTree>
    <p:extLst>
      <p:ext uri="{BB962C8B-B14F-4D97-AF65-F5344CB8AC3E}">
        <p14:creationId xmlns:p14="http://schemas.microsoft.com/office/powerpoint/2010/main" val="379646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dirty="0" smtClean="0">
                <a:ea typeface="ＭＳ Ｐゴシック" pitchFamily="34" charset="-128"/>
              </a:rPr>
              <a:t>Interview Process</a:t>
            </a:r>
            <a:br>
              <a:rPr lang="en-US" dirty="0" smtClean="0">
                <a:ea typeface="ＭＳ Ｐゴシック" pitchFamily="34" charset="-128"/>
              </a:rPr>
            </a:br>
            <a:r>
              <a:rPr lang="en-US" sz="3600" dirty="0" smtClean="0">
                <a:ea typeface="ＭＳ Ｐゴシック" pitchFamily="34" charset="-128"/>
              </a:rPr>
              <a:t>During the Interview…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545967"/>
              </p:ext>
            </p:extLst>
          </p:nvPr>
        </p:nvGraphicFramePr>
        <p:xfrm>
          <a:off x="1004207" y="5181600"/>
          <a:ext cx="7135585" cy="152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89085" y="1828800"/>
            <a:ext cx="8001000" cy="3970318"/>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srgbClr val="303030"/>
                </a:solidFill>
              </a:rPr>
              <a:t>Keep your response </a:t>
            </a:r>
            <a:r>
              <a:rPr lang="en-US" b="1" dirty="0">
                <a:solidFill>
                  <a:srgbClr val="303030"/>
                </a:solidFill>
              </a:rPr>
              <a:t>specific and detailed</a:t>
            </a:r>
            <a:r>
              <a:rPr lang="en-US" dirty="0">
                <a:solidFill>
                  <a:srgbClr val="303030"/>
                </a:solidFill>
              </a:rPr>
              <a:t>. Use a three step  </a:t>
            </a:r>
            <a:r>
              <a:rPr lang="en-US" dirty="0">
                <a:solidFill>
                  <a:srgbClr val="303030"/>
                </a:solidFill>
                <a:hlinkClick r:id="rId8"/>
              </a:rPr>
              <a:t>CAR process</a:t>
            </a:r>
            <a:r>
              <a:rPr lang="en-US" dirty="0">
                <a:solidFill>
                  <a:srgbClr val="303030"/>
                </a:solidFill>
              </a:rPr>
              <a:t>: 1) situation 2) action 3) result/outcome. Always cite a </a:t>
            </a:r>
            <a:r>
              <a:rPr lang="en-US" b="1" dirty="0">
                <a:solidFill>
                  <a:srgbClr val="303030"/>
                </a:solidFill>
              </a:rPr>
              <a:t>specific</a:t>
            </a:r>
            <a:r>
              <a:rPr lang="en-US" dirty="0">
                <a:solidFill>
                  <a:srgbClr val="303030"/>
                </a:solidFill>
              </a:rPr>
              <a:t> event and briefly fill the employer in on the situation. </a:t>
            </a:r>
          </a:p>
          <a:p>
            <a:pPr marL="285750" indent="-285750">
              <a:buFont typeface="Arial" panose="020B0604020202020204" pitchFamily="34" charset="0"/>
              <a:buChar char="•"/>
              <a:defRPr/>
            </a:pPr>
            <a:r>
              <a:rPr lang="en-US" dirty="0">
                <a:solidFill>
                  <a:srgbClr val="303030"/>
                </a:solidFill>
              </a:rPr>
              <a:t>Have a thorough understanding of the questions. Ask for clarification if needed. </a:t>
            </a:r>
          </a:p>
          <a:p>
            <a:pPr marL="285750" indent="-285750">
              <a:buFont typeface="Arial" panose="020B0604020202020204" pitchFamily="34" charset="0"/>
              <a:buChar char="•"/>
              <a:defRPr/>
            </a:pPr>
            <a:r>
              <a:rPr lang="en-US" dirty="0">
                <a:solidFill>
                  <a:srgbClr val="303030"/>
                </a:solidFill>
              </a:rPr>
              <a:t>Deal with all questions positively; some questions give you the chance to acknowledge your failures while showing how you have learned from them. Don't be afraid to take a few moments to think about the question--it's better than making something up!  Always spend the necessary time to process the question in your head </a:t>
            </a:r>
            <a:r>
              <a:rPr lang="en-US" b="1" dirty="0">
                <a:solidFill>
                  <a:srgbClr val="303030"/>
                </a:solidFill>
              </a:rPr>
              <a:t>before</a:t>
            </a:r>
            <a:r>
              <a:rPr lang="en-US" dirty="0">
                <a:solidFill>
                  <a:srgbClr val="303030"/>
                </a:solidFill>
              </a:rPr>
              <a:t> you start talking. Don’t begin talking </a:t>
            </a:r>
            <a:r>
              <a:rPr lang="en-US" i="1" dirty="0">
                <a:solidFill>
                  <a:srgbClr val="303030"/>
                </a:solidFill>
              </a:rPr>
              <a:t>hoping</a:t>
            </a:r>
            <a:r>
              <a:rPr lang="en-US" dirty="0">
                <a:solidFill>
                  <a:srgbClr val="303030"/>
                </a:solidFill>
              </a:rPr>
              <a:t> that an answer will eventually “pop up.” They generally don’t and you will not impress the interviewer by a lot of disjointed words. Remember that the interviewer understands that you don't know what will be asked of you.</a:t>
            </a:r>
          </a:p>
          <a:p>
            <a:endParaRPr lang="en-US" dirty="0">
              <a:solidFill>
                <a:srgbClr val="FFFFFF"/>
              </a:solidFill>
            </a:endParaRPr>
          </a:p>
        </p:txBody>
      </p:sp>
    </p:spTree>
    <p:extLst>
      <p:ext uri="{BB962C8B-B14F-4D97-AF65-F5344CB8AC3E}">
        <p14:creationId xmlns:p14="http://schemas.microsoft.com/office/powerpoint/2010/main" val="13474212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smtClean="0">
                <a:ea typeface="ＭＳ Ｐゴシック" pitchFamily="34" charset="-128"/>
              </a:rPr>
              <a:t>Arsenal of Accomplishment</a:t>
            </a:r>
          </a:p>
        </p:txBody>
      </p:sp>
      <p:sp>
        <p:nvSpPr>
          <p:cNvPr id="16387" name="Content Placeholder 2"/>
          <p:cNvSpPr>
            <a:spLocks noGrp="1"/>
          </p:cNvSpPr>
          <p:nvPr>
            <p:ph idx="1"/>
          </p:nvPr>
        </p:nvSpPr>
        <p:spPr>
          <a:xfrm>
            <a:off x="457200" y="1591056"/>
            <a:ext cx="8229600" cy="5054673"/>
          </a:xfrm>
        </p:spPr>
        <p:txBody>
          <a:bodyPr>
            <a:normAutofit fontScale="92500" lnSpcReduction="10000"/>
          </a:bodyPr>
          <a:lstStyle/>
          <a:p>
            <a:pPr eaLnBrk="1" hangingPunct="1"/>
            <a:endParaRPr lang="en-US" dirty="0" smtClean="0">
              <a:ea typeface="ＭＳ Ｐゴシック" pitchFamily="34" charset="-128"/>
            </a:endParaRPr>
          </a:p>
          <a:p>
            <a:pPr marL="0" indent="0" eaLnBrk="1" hangingPunct="1">
              <a:buNone/>
            </a:pPr>
            <a:r>
              <a:rPr lang="en-US" b="1" dirty="0" smtClean="0">
                <a:ea typeface="ＭＳ Ｐゴシック" pitchFamily="34" charset="-128"/>
              </a:rPr>
              <a:t>Sell yourself</a:t>
            </a:r>
          </a:p>
          <a:p>
            <a:r>
              <a:rPr lang="en-US" dirty="0">
                <a:ea typeface="ＭＳ Ｐゴシック" pitchFamily="34" charset="-128"/>
              </a:rPr>
              <a:t>Tell me about yourself.</a:t>
            </a:r>
          </a:p>
          <a:p>
            <a:r>
              <a:rPr lang="en-US" dirty="0">
                <a:ea typeface="ＭＳ Ｐゴシック" pitchFamily="34" charset="-128"/>
              </a:rPr>
              <a:t>Why should I hire you?</a:t>
            </a:r>
          </a:p>
          <a:p>
            <a:r>
              <a:rPr lang="en-US" dirty="0">
                <a:ea typeface="ＭＳ Ｐゴシック" pitchFamily="34" charset="-128"/>
              </a:rPr>
              <a:t>Why are you qualified for this job?</a:t>
            </a:r>
          </a:p>
          <a:p>
            <a:r>
              <a:rPr lang="en-US" dirty="0">
                <a:ea typeface="ＭＳ Ｐゴシック" pitchFamily="34" charset="-128"/>
              </a:rPr>
              <a:t>Why do you want this job?</a:t>
            </a:r>
          </a:p>
          <a:p>
            <a:pPr marL="0" indent="0" eaLnBrk="1" hangingPunct="1">
              <a:buNone/>
            </a:pPr>
            <a:endParaRPr lang="en-US" b="1" dirty="0" smtClean="0">
              <a:ea typeface="ＭＳ Ｐゴシック" pitchFamily="34" charset="-128"/>
            </a:endParaRPr>
          </a:p>
          <a:p>
            <a:pPr eaLnBrk="1" hangingPunct="1"/>
            <a:r>
              <a:rPr lang="en-US" dirty="0" smtClean="0">
                <a:ea typeface="ＭＳ Ｐゴシック" pitchFamily="34" charset="-128"/>
              </a:rPr>
              <a:t>Practice your top 10 Skills, Strengths, and Accomplishments</a:t>
            </a:r>
          </a:p>
          <a:p>
            <a:pPr eaLnBrk="1" hangingPunct="1"/>
            <a:r>
              <a:rPr lang="en-US" dirty="0" smtClean="0">
                <a:ea typeface="ＭＳ Ｐゴシック" pitchFamily="34" charset="-128"/>
              </a:rPr>
              <a:t>Utilize these for all the questions they ask you</a:t>
            </a:r>
          </a:p>
          <a:p>
            <a:pPr eaLnBrk="1" hangingPunct="1"/>
            <a:r>
              <a:rPr lang="en-US" dirty="0" smtClean="0">
                <a:ea typeface="ＭＳ Ｐゴシック" pitchFamily="34" charset="-128"/>
              </a:rPr>
              <a:t>All your answers should include at least one of these</a:t>
            </a:r>
          </a:p>
          <a:p>
            <a:r>
              <a:rPr lang="en-US" dirty="0">
                <a:ea typeface="ＭＳ Ｐゴシック" pitchFamily="34" charset="-128"/>
              </a:rPr>
              <a:t>If you memorize your best skills and accomplishments, you can answer any question, regular or behavioral with a skill or accomplishment.  That way you leave an interview knowing a prospective employer learned the top 10 things about you.</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165135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 calcmode="lin" valueType="num">
                                      <p:cBhvr additive="base">
                                        <p:cTn id="1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anim calcmode="lin" valueType="num">
                                      <p:cBhvr additive="base">
                                        <p:cTn id="23"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387">
                                            <p:txEl>
                                              <p:pRg st="7" end="7"/>
                                            </p:txEl>
                                          </p:spTgt>
                                        </p:tgtEl>
                                        <p:attrNameLst>
                                          <p:attrName>style.visibility</p:attrName>
                                        </p:attrNameLst>
                                      </p:cBhvr>
                                      <p:to>
                                        <p:strVal val="visible"/>
                                      </p:to>
                                    </p:set>
                                    <p:anim calcmode="lin" valueType="num">
                                      <p:cBhvr additive="base">
                                        <p:cTn id="2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387">
                                            <p:txEl>
                                              <p:pRg st="8" end="8"/>
                                            </p:txEl>
                                          </p:spTgt>
                                        </p:tgtEl>
                                        <p:attrNameLst>
                                          <p:attrName>style.visibility</p:attrName>
                                        </p:attrNameLst>
                                      </p:cBhvr>
                                      <p:to>
                                        <p:strVal val="visible"/>
                                      </p:to>
                                    </p:set>
                                    <p:anim calcmode="lin" valueType="num">
                                      <p:cBhvr additive="base">
                                        <p:cTn id="3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387">
                                            <p:txEl>
                                              <p:pRg st="9" end="9"/>
                                            </p:txEl>
                                          </p:spTgt>
                                        </p:tgtEl>
                                        <p:attrNameLst>
                                          <p:attrName>style.visibility</p:attrName>
                                        </p:attrNameLst>
                                      </p:cBhvr>
                                      <p:to>
                                        <p:strVal val="visible"/>
                                      </p:to>
                                    </p:set>
                                    <p:anim calcmode="lin" valueType="num">
                                      <p:cBhvr additive="base">
                                        <p:cTn id="37"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10" end="10"/>
                                            </p:txEl>
                                          </p:spTgt>
                                        </p:tgtEl>
                                        <p:attrNameLst>
                                          <p:attrName>style.visibility</p:attrName>
                                        </p:attrNameLst>
                                      </p:cBhvr>
                                      <p:to>
                                        <p:strVal val="visible"/>
                                      </p:to>
                                    </p:set>
                                    <p:anim calcmode="lin" valueType="num">
                                      <p:cBhvr additive="base">
                                        <p:cTn id="43"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ea typeface="ＭＳ Ｐゴシック" pitchFamily="34" charset="-128"/>
                <a:hlinkClick r:id="rId3"/>
              </a:rPr>
              <a:t>Follow-Up</a:t>
            </a:r>
            <a:endParaRPr lang="en-US"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782373"/>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748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3C1BFD0-85FE-4EC7-9961-58B517DDFF2D}"/>
                                            </p:graphicEl>
                                          </p:spTgt>
                                        </p:tgtEl>
                                        <p:attrNameLst>
                                          <p:attrName>style.visibility</p:attrName>
                                        </p:attrNameLst>
                                      </p:cBhvr>
                                      <p:to>
                                        <p:strVal val="visible"/>
                                      </p:to>
                                    </p:set>
                                    <p:anim calcmode="lin" valueType="num">
                                      <p:cBhvr additive="base">
                                        <p:cTn id="7" dur="500" fill="hold"/>
                                        <p:tgtEl>
                                          <p:spTgt spid="4">
                                            <p:graphicEl>
                                              <a:dgm id="{93C1BFD0-85FE-4EC7-9961-58B517DDFF2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3C1BFD0-85FE-4EC7-9961-58B517DDFF2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5D764B0D-B1EE-4323-91E8-F19B2A9DD9F1}"/>
                                            </p:graphicEl>
                                          </p:spTgt>
                                        </p:tgtEl>
                                        <p:attrNameLst>
                                          <p:attrName>style.visibility</p:attrName>
                                        </p:attrNameLst>
                                      </p:cBhvr>
                                      <p:to>
                                        <p:strVal val="visible"/>
                                      </p:to>
                                    </p:set>
                                    <p:anim calcmode="lin" valueType="num">
                                      <p:cBhvr additive="base">
                                        <p:cTn id="11" dur="500" fill="hold"/>
                                        <p:tgtEl>
                                          <p:spTgt spid="4">
                                            <p:graphicEl>
                                              <a:dgm id="{5D764B0D-B1EE-4323-91E8-F19B2A9DD9F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5D764B0D-B1EE-4323-91E8-F19B2A9DD9F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5241E2D2-585F-4B51-A7AD-F6EB04E93257}"/>
                                            </p:graphicEl>
                                          </p:spTgt>
                                        </p:tgtEl>
                                        <p:attrNameLst>
                                          <p:attrName>style.visibility</p:attrName>
                                        </p:attrNameLst>
                                      </p:cBhvr>
                                      <p:to>
                                        <p:strVal val="visible"/>
                                      </p:to>
                                    </p:set>
                                    <p:anim calcmode="lin" valueType="num">
                                      <p:cBhvr additive="base">
                                        <p:cTn id="15" dur="500" fill="hold"/>
                                        <p:tgtEl>
                                          <p:spTgt spid="4">
                                            <p:graphicEl>
                                              <a:dgm id="{5241E2D2-585F-4B51-A7AD-F6EB04E93257}"/>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5241E2D2-585F-4B51-A7AD-F6EB04E93257}"/>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8C9240FE-8F10-4089-9EAA-8F919B2CA186}"/>
                                            </p:graphicEl>
                                          </p:spTgt>
                                        </p:tgtEl>
                                        <p:attrNameLst>
                                          <p:attrName>style.visibility</p:attrName>
                                        </p:attrNameLst>
                                      </p:cBhvr>
                                      <p:to>
                                        <p:strVal val="visible"/>
                                      </p:to>
                                    </p:set>
                                    <p:anim calcmode="lin" valueType="num">
                                      <p:cBhvr additive="base">
                                        <p:cTn id="21" dur="500" fill="hold"/>
                                        <p:tgtEl>
                                          <p:spTgt spid="4">
                                            <p:graphicEl>
                                              <a:dgm id="{8C9240FE-8F10-4089-9EAA-8F919B2CA186}"/>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8C9240FE-8F10-4089-9EAA-8F919B2CA186}"/>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30962F81-85E5-4174-9EC8-F95058A0FD60}"/>
                                            </p:graphicEl>
                                          </p:spTgt>
                                        </p:tgtEl>
                                        <p:attrNameLst>
                                          <p:attrName>style.visibility</p:attrName>
                                        </p:attrNameLst>
                                      </p:cBhvr>
                                      <p:to>
                                        <p:strVal val="visible"/>
                                      </p:to>
                                    </p:set>
                                    <p:anim calcmode="lin" valueType="num">
                                      <p:cBhvr additive="base">
                                        <p:cTn id="25" dur="500" fill="hold"/>
                                        <p:tgtEl>
                                          <p:spTgt spid="4">
                                            <p:graphicEl>
                                              <a:dgm id="{30962F81-85E5-4174-9EC8-F95058A0FD6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0962F81-85E5-4174-9EC8-F95058A0FD60}"/>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95189C36-DA27-4FA6-9F21-B5E81EBC9955}"/>
                                            </p:graphicEl>
                                          </p:spTgt>
                                        </p:tgtEl>
                                        <p:attrNameLst>
                                          <p:attrName>style.visibility</p:attrName>
                                        </p:attrNameLst>
                                      </p:cBhvr>
                                      <p:to>
                                        <p:strVal val="visible"/>
                                      </p:to>
                                    </p:set>
                                    <p:anim calcmode="lin" valueType="num">
                                      <p:cBhvr additive="base">
                                        <p:cTn id="29" dur="500" fill="hold"/>
                                        <p:tgtEl>
                                          <p:spTgt spid="4">
                                            <p:graphicEl>
                                              <a:dgm id="{95189C36-DA27-4FA6-9F21-B5E81EBC9955}"/>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95189C36-DA27-4FA6-9F21-B5E81EBC99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684" b="19110"/>
          <a:stretch/>
        </p:blipFill>
        <p:spPr>
          <a:xfrm>
            <a:off x="2156973" y="4160276"/>
            <a:ext cx="4982453" cy="1430593"/>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450022882"/>
              </p:ext>
            </p:extLst>
          </p:nvPr>
        </p:nvGraphicFramePr>
        <p:xfrm>
          <a:off x="648928" y="962444"/>
          <a:ext cx="7964129" cy="895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648928" y="2036618"/>
            <a:ext cx="7964129" cy="1446550"/>
          </a:xfrm>
          <a:prstGeom prst="rect">
            <a:avLst/>
          </a:prstGeom>
          <a:noFill/>
        </p:spPr>
        <p:txBody>
          <a:bodyPr wrap="square" rtlCol="0">
            <a:spAutoFit/>
          </a:bodyPr>
          <a:lstStyle/>
          <a:p>
            <a:pPr algn="ctr"/>
            <a:r>
              <a:rPr lang="en-US" sz="2400" i="1" dirty="0">
                <a:solidFill>
                  <a:srgbClr val="303030"/>
                </a:solidFill>
              </a:rPr>
              <a:t>Career Development Services can support you in career exploration, planning and preparation! </a:t>
            </a:r>
          </a:p>
          <a:p>
            <a:endParaRPr lang="en-US" sz="2200" dirty="0">
              <a:solidFill>
                <a:srgbClr val="303030"/>
              </a:solidFill>
            </a:endParaRPr>
          </a:p>
          <a:p>
            <a:pPr algn="ctr"/>
            <a:endParaRPr lang="en-US" dirty="0">
              <a:solidFill>
                <a:srgbClr val="303030"/>
              </a:solidFill>
            </a:endParaRPr>
          </a:p>
        </p:txBody>
      </p:sp>
      <p:sp>
        <p:nvSpPr>
          <p:cNvPr id="5" name="Rectangle 4"/>
          <p:cNvSpPr/>
          <p:nvPr/>
        </p:nvSpPr>
        <p:spPr>
          <a:xfrm>
            <a:off x="457201" y="5593778"/>
            <a:ext cx="8155856" cy="646331"/>
          </a:xfrm>
          <a:prstGeom prst="rect">
            <a:avLst/>
          </a:prstGeom>
        </p:spPr>
        <p:txBody>
          <a:bodyPr wrap="square">
            <a:spAutoFit/>
          </a:bodyPr>
          <a:lstStyle/>
          <a:p>
            <a:pPr algn="ctr"/>
            <a:r>
              <a:rPr lang="en-US" dirty="0">
                <a:solidFill>
                  <a:srgbClr val="303030"/>
                </a:solidFill>
                <a:hlinkClick r:id="rId9"/>
              </a:rPr>
              <a:t>CDS Website </a:t>
            </a:r>
            <a:r>
              <a:rPr lang="en-US" dirty="0">
                <a:solidFill>
                  <a:srgbClr val="303030"/>
                </a:solidFill>
              </a:rPr>
              <a:t>Facebook: </a:t>
            </a:r>
            <a:r>
              <a:rPr lang="en-US" dirty="0">
                <a:solidFill>
                  <a:srgbClr val="303030"/>
                </a:solidFill>
                <a:hlinkClick r:id="rId10"/>
              </a:rPr>
              <a:t>go.csuci.edu/</a:t>
            </a:r>
            <a:r>
              <a:rPr lang="en-US" dirty="0" err="1">
                <a:solidFill>
                  <a:srgbClr val="303030"/>
                </a:solidFill>
                <a:hlinkClick r:id="rId10"/>
              </a:rPr>
              <a:t>cdsFB</a:t>
            </a:r>
            <a:r>
              <a:rPr lang="en-US" dirty="0">
                <a:solidFill>
                  <a:srgbClr val="303030"/>
                </a:solidFill>
              </a:rPr>
              <a:t> </a:t>
            </a:r>
          </a:p>
          <a:p>
            <a:pPr algn="ctr"/>
            <a:r>
              <a:rPr lang="en-US" dirty="0">
                <a:solidFill>
                  <a:srgbClr val="303030"/>
                </a:solidFill>
              </a:rPr>
              <a:t>Twitter: </a:t>
            </a:r>
            <a:r>
              <a:rPr lang="en-US" dirty="0">
                <a:solidFill>
                  <a:srgbClr val="303030"/>
                </a:solidFill>
                <a:hlinkClick r:id="rId10"/>
              </a:rPr>
              <a:t>go.csuci.edu/</a:t>
            </a:r>
            <a:r>
              <a:rPr lang="en-US" dirty="0" err="1">
                <a:solidFill>
                  <a:srgbClr val="303030"/>
                </a:solidFill>
                <a:hlinkClick r:id="rId10"/>
              </a:rPr>
              <a:t>cdstweet</a:t>
            </a:r>
            <a:r>
              <a:rPr lang="en-US" dirty="0">
                <a:solidFill>
                  <a:srgbClr val="303030"/>
                </a:solidFill>
              </a:rPr>
              <a:t> </a:t>
            </a:r>
            <a:r>
              <a:rPr lang="en-US" dirty="0" err="1">
                <a:solidFill>
                  <a:srgbClr val="303030"/>
                </a:solidFill>
              </a:rPr>
              <a:t>Linkedin</a:t>
            </a:r>
            <a:r>
              <a:rPr lang="en-US" dirty="0">
                <a:solidFill>
                  <a:srgbClr val="303030"/>
                </a:solidFill>
              </a:rPr>
              <a:t>: </a:t>
            </a:r>
            <a:r>
              <a:rPr lang="en-US" dirty="0">
                <a:solidFill>
                  <a:srgbClr val="303030"/>
                </a:solidFill>
                <a:hlinkClick r:id="rId11"/>
              </a:rPr>
              <a:t>go.csuci.edu/</a:t>
            </a:r>
            <a:r>
              <a:rPr lang="en-US" dirty="0" err="1">
                <a:solidFill>
                  <a:srgbClr val="303030"/>
                </a:solidFill>
                <a:hlinkClick r:id="rId11"/>
              </a:rPr>
              <a:t>linkedingroup</a:t>
            </a:r>
            <a:r>
              <a:rPr lang="en-US" dirty="0">
                <a:solidFill>
                  <a:srgbClr val="303030"/>
                </a:solidFill>
                <a:hlinkClick r:id="rId11"/>
              </a:rPr>
              <a:t> </a:t>
            </a:r>
            <a:endParaRPr lang="en-US" dirty="0">
              <a:solidFill>
                <a:srgbClr val="303030"/>
              </a:solidFill>
            </a:endParaRPr>
          </a:p>
        </p:txBody>
      </p:sp>
    </p:spTree>
    <p:extLst>
      <p:ext uri="{BB962C8B-B14F-4D97-AF65-F5344CB8AC3E}">
        <p14:creationId xmlns:p14="http://schemas.microsoft.com/office/powerpoint/2010/main" val="11810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09035"/>
          </a:xfrm>
        </p:spPr>
        <p:txBody>
          <a:bodyPr>
            <a:normAutofit fontScale="90000"/>
          </a:bodyPr>
          <a:lstStyle/>
          <a:p>
            <a:pPr eaLnBrk="1" hangingPunct="1"/>
            <a:r>
              <a:rPr lang="en-US" b="1" i="1" dirty="0" smtClean="0"/>
              <a:t>Questions?</a:t>
            </a:r>
          </a:p>
        </p:txBody>
      </p:sp>
      <p:sp>
        <p:nvSpPr>
          <p:cNvPr id="5" name="Rectangle 4"/>
          <p:cNvSpPr/>
          <p:nvPr/>
        </p:nvSpPr>
        <p:spPr>
          <a:xfrm>
            <a:off x="720436" y="6165190"/>
            <a:ext cx="7511934" cy="369332"/>
          </a:xfrm>
          <a:prstGeom prst="rect">
            <a:avLst/>
          </a:prstGeom>
        </p:spPr>
        <p:txBody>
          <a:bodyPr wrap="square">
            <a:spAutoFit/>
          </a:bodyPr>
          <a:lstStyle/>
          <a:p>
            <a:pPr algn="ctr">
              <a:buFont typeface="Arial" pitchFamily="34" charset="0"/>
              <a:buNone/>
              <a:defRPr/>
            </a:pPr>
            <a:r>
              <a:rPr lang="en-US" b="1" i="1" dirty="0">
                <a:solidFill>
                  <a:prstClr val="black"/>
                </a:solidFill>
                <a:hlinkClick r:id="rId3"/>
              </a:rPr>
              <a:t>www.csuci.edu/careerdevelopment</a:t>
            </a:r>
            <a:r>
              <a:rPr lang="en-US" b="1" i="1" dirty="0">
                <a:solidFill>
                  <a:prstClr val="black"/>
                </a:solidFill>
              </a:rPr>
              <a:t> </a:t>
            </a:r>
            <a:endParaRPr lang="en-US" i="1" dirty="0">
              <a:solidFill>
                <a:prstClr val="black"/>
              </a:solidFill>
            </a:endParaRPr>
          </a:p>
        </p:txBody>
      </p:sp>
      <p:sp>
        <p:nvSpPr>
          <p:cNvPr id="6" name="TextBox 5"/>
          <p:cNvSpPr txBox="1"/>
          <p:nvPr/>
        </p:nvSpPr>
        <p:spPr>
          <a:xfrm>
            <a:off x="457200" y="858982"/>
            <a:ext cx="8229599" cy="1200329"/>
          </a:xfrm>
          <a:prstGeom prst="rect">
            <a:avLst/>
          </a:prstGeom>
          <a:noFill/>
        </p:spPr>
        <p:txBody>
          <a:bodyPr wrap="square" rtlCol="0">
            <a:spAutoFit/>
          </a:bodyPr>
          <a:lstStyle/>
          <a:p>
            <a:pPr algn="ctr"/>
            <a:r>
              <a:rPr lang="en-US" sz="2400" b="1" i="1" dirty="0">
                <a:solidFill>
                  <a:prstClr val="black"/>
                </a:solidFill>
              </a:rPr>
              <a:t>Please feel free to come by the Career Center for </a:t>
            </a:r>
          </a:p>
          <a:p>
            <a:pPr algn="ctr"/>
            <a:r>
              <a:rPr lang="en-US" sz="2400" b="1" i="1" dirty="0">
                <a:solidFill>
                  <a:prstClr val="black"/>
                </a:solidFill>
              </a:rPr>
              <a:t>Weekly Drop-in Career Counseling</a:t>
            </a:r>
          </a:p>
          <a:p>
            <a:pPr algn="ctr"/>
            <a:r>
              <a:rPr lang="en-US" sz="2400" b="1" i="1" dirty="0">
                <a:solidFill>
                  <a:prstClr val="black"/>
                </a:solidFill>
              </a:rPr>
              <a:t>For further details and information, please visit our </a:t>
            </a:r>
            <a:r>
              <a:rPr lang="en-US" sz="2400" b="1" i="1" dirty="0">
                <a:solidFill>
                  <a:prstClr val="black"/>
                </a:solidFill>
                <a:hlinkClick r:id="rId4"/>
              </a:rPr>
              <a:t>website</a:t>
            </a:r>
            <a:endParaRPr lang="en-US" sz="2400" b="1" i="1" dirty="0">
              <a:solidFill>
                <a:prstClr val="black"/>
              </a:solidFill>
            </a:endParaRPr>
          </a:p>
        </p:txBody>
      </p:sp>
      <p:sp>
        <p:nvSpPr>
          <p:cNvPr id="2" name="TextBox 1"/>
          <p:cNvSpPr txBox="1"/>
          <p:nvPr/>
        </p:nvSpPr>
        <p:spPr>
          <a:xfrm>
            <a:off x="263237" y="2533427"/>
            <a:ext cx="4630735" cy="3816429"/>
          </a:xfrm>
          <a:prstGeom prst="rect">
            <a:avLst/>
          </a:prstGeom>
          <a:noFill/>
        </p:spPr>
        <p:txBody>
          <a:bodyPr wrap="square" rtlCol="0">
            <a:spAutoFit/>
          </a:bodyPr>
          <a:lstStyle/>
          <a:p>
            <a:r>
              <a:rPr lang="en-US" sz="1600" i="1" dirty="0">
                <a:solidFill>
                  <a:prstClr val="black"/>
                </a:solidFill>
              </a:rPr>
              <a:t>Amanda Carpenter, </a:t>
            </a:r>
            <a:r>
              <a:rPr lang="en-US" sz="1600" i="1" dirty="0" err="1">
                <a:solidFill>
                  <a:prstClr val="black"/>
                </a:solidFill>
              </a:rPr>
              <a:t>Ed.D</a:t>
            </a:r>
            <a:r>
              <a:rPr lang="en-US" sz="1600" i="1" dirty="0">
                <a:solidFill>
                  <a:prstClr val="black"/>
                </a:solidFill>
              </a:rPr>
              <a:t>.</a:t>
            </a:r>
            <a:r>
              <a:rPr lang="en-US" sz="1600" dirty="0">
                <a:solidFill>
                  <a:prstClr val="black"/>
                </a:solidFill>
              </a:rPr>
              <a:t/>
            </a:r>
            <a:br>
              <a:rPr lang="en-US" sz="1600" dirty="0">
                <a:solidFill>
                  <a:prstClr val="black"/>
                </a:solidFill>
              </a:rPr>
            </a:br>
            <a:r>
              <a:rPr lang="en-US" sz="1600" dirty="0">
                <a:solidFill>
                  <a:prstClr val="black"/>
                </a:solidFill>
              </a:rPr>
              <a:t>Assistant Director of Career Development Services &amp;</a:t>
            </a:r>
          </a:p>
          <a:p>
            <a:r>
              <a:rPr lang="en-US" sz="1600" dirty="0">
                <a:solidFill>
                  <a:prstClr val="black"/>
                </a:solidFill>
              </a:rPr>
              <a:t>Henry L. "Hank" </a:t>
            </a:r>
            <a:r>
              <a:rPr lang="en-US" sz="1600" dirty="0" err="1">
                <a:solidFill>
                  <a:prstClr val="black"/>
                </a:solidFill>
              </a:rPr>
              <a:t>Lacayo</a:t>
            </a:r>
            <a:r>
              <a:rPr lang="en-US" sz="1600" dirty="0">
                <a:solidFill>
                  <a:prstClr val="black"/>
                </a:solidFill>
              </a:rPr>
              <a:t> Institute Internship Program</a:t>
            </a:r>
            <a:br>
              <a:rPr lang="en-US" sz="1600" dirty="0">
                <a:solidFill>
                  <a:prstClr val="black"/>
                </a:solidFill>
              </a:rPr>
            </a:br>
            <a:r>
              <a:rPr lang="en-US" sz="1600" dirty="0">
                <a:solidFill>
                  <a:prstClr val="black"/>
                </a:solidFill>
              </a:rPr>
              <a:t>California State University Channel Islands </a:t>
            </a:r>
            <a:br>
              <a:rPr lang="en-US" sz="1600" dirty="0">
                <a:solidFill>
                  <a:prstClr val="black"/>
                </a:solidFill>
              </a:rPr>
            </a:br>
            <a:r>
              <a:rPr lang="en-US" sz="1600" dirty="0">
                <a:solidFill>
                  <a:prstClr val="black"/>
                </a:solidFill>
              </a:rPr>
              <a:t>Bell Tower 1527</a:t>
            </a:r>
            <a:br>
              <a:rPr lang="en-US" sz="1600" dirty="0">
                <a:solidFill>
                  <a:prstClr val="black"/>
                </a:solidFill>
              </a:rPr>
            </a:br>
            <a:r>
              <a:rPr lang="en-US" sz="1600" dirty="0">
                <a:solidFill>
                  <a:prstClr val="black"/>
                </a:solidFill>
              </a:rPr>
              <a:t>(805) 437-3565 (office)</a:t>
            </a:r>
            <a:br>
              <a:rPr lang="en-US" sz="1600" dirty="0">
                <a:solidFill>
                  <a:prstClr val="black"/>
                </a:solidFill>
              </a:rPr>
            </a:br>
            <a:r>
              <a:rPr lang="en-US" sz="1600" u="sng" dirty="0">
                <a:solidFill>
                  <a:prstClr val="black"/>
                </a:solidFill>
                <a:hlinkClick r:id="rId5"/>
              </a:rPr>
              <a:t>amanda.carpenter@csuci.edu</a:t>
            </a:r>
            <a:r>
              <a:rPr lang="en-US" sz="1600" dirty="0">
                <a:solidFill>
                  <a:prstClr val="black"/>
                </a:solidFill>
              </a:rPr>
              <a:t> </a:t>
            </a:r>
            <a:br>
              <a:rPr lang="en-US" sz="1600" dirty="0">
                <a:solidFill>
                  <a:prstClr val="black"/>
                </a:solidFill>
              </a:rPr>
            </a:br>
            <a:r>
              <a:rPr lang="en-US" sz="1600" dirty="0">
                <a:solidFill>
                  <a:prstClr val="black"/>
                </a:solidFill>
              </a:rPr>
              <a:t> </a:t>
            </a:r>
            <a:br>
              <a:rPr lang="en-US" sz="1600" dirty="0">
                <a:solidFill>
                  <a:prstClr val="black"/>
                </a:solidFill>
              </a:rPr>
            </a:br>
            <a:r>
              <a:rPr lang="en-US" sz="1600" i="1" dirty="0">
                <a:solidFill>
                  <a:prstClr val="black"/>
                </a:solidFill>
              </a:rPr>
              <a:t>Career Development Center</a:t>
            </a:r>
            <a:r>
              <a:rPr lang="en-US" sz="1600" dirty="0">
                <a:solidFill>
                  <a:prstClr val="black"/>
                </a:solidFill>
              </a:rPr>
              <a:t/>
            </a:r>
            <a:br>
              <a:rPr lang="en-US" sz="1600" dirty="0">
                <a:solidFill>
                  <a:prstClr val="black"/>
                </a:solidFill>
              </a:rPr>
            </a:br>
            <a:r>
              <a:rPr lang="en-US" sz="1600" dirty="0">
                <a:solidFill>
                  <a:prstClr val="black"/>
                </a:solidFill>
              </a:rPr>
              <a:t>California State University Channel Islands </a:t>
            </a:r>
            <a:br>
              <a:rPr lang="en-US" sz="1600" dirty="0">
                <a:solidFill>
                  <a:prstClr val="black"/>
                </a:solidFill>
              </a:rPr>
            </a:br>
            <a:r>
              <a:rPr lang="en-US" sz="1600" dirty="0">
                <a:solidFill>
                  <a:prstClr val="black"/>
                </a:solidFill>
              </a:rPr>
              <a:t>Bell Tower 1548</a:t>
            </a:r>
            <a:br>
              <a:rPr lang="en-US" sz="1600" dirty="0">
                <a:solidFill>
                  <a:prstClr val="black"/>
                </a:solidFill>
              </a:rPr>
            </a:br>
            <a:r>
              <a:rPr lang="en-US" sz="1600" dirty="0">
                <a:solidFill>
                  <a:prstClr val="black"/>
                </a:solidFill>
              </a:rPr>
              <a:t>(805) 437-3270 (office)</a:t>
            </a:r>
            <a:br>
              <a:rPr lang="en-US" sz="1600" dirty="0">
                <a:solidFill>
                  <a:prstClr val="black"/>
                </a:solidFill>
              </a:rPr>
            </a:br>
            <a:r>
              <a:rPr lang="en-US" sz="1600" dirty="0">
                <a:solidFill>
                  <a:prstClr val="black"/>
                </a:solidFill>
              </a:rPr>
              <a:t>(805) 437-8899 (fax)</a:t>
            </a:r>
            <a:br>
              <a:rPr lang="en-US" sz="1600" dirty="0">
                <a:solidFill>
                  <a:prstClr val="black"/>
                </a:solidFill>
              </a:rPr>
            </a:br>
            <a:r>
              <a:rPr lang="en-US" sz="1600" u="sng" dirty="0">
                <a:solidFill>
                  <a:prstClr val="black"/>
                </a:solidFill>
                <a:hlinkClick r:id="rId6"/>
              </a:rPr>
              <a:t>career.services@csuci.edu</a:t>
            </a:r>
            <a:endParaRPr lang="en-US" sz="1600" dirty="0">
              <a:solidFill>
                <a:prstClr val="black"/>
              </a:solidFill>
            </a:endParaRPr>
          </a:p>
          <a:p>
            <a:endParaRPr lang="en-US" dirty="0">
              <a:solidFill>
                <a:prstClr val="black"/>
              </a:solidFill>
            </a:endParaRPr>
          </a:p>
        </p:txBody>
      </p:sp>
      <p:sp>
        <p:nvSpPr>
          <p:cNvPr id="4" name="TextBox 3"/>
          <p:cNvSpPr txBox="1"/>
          <p:nvPr/>
        </p:nvSpPr>
        <p:spPr>
          <a:xfrm>
            <a:off x="4765963" y="2533427"/>
            <a:ext cx="3920837" cy="1569660"/>
          </a:xfrm>
          <a:prstGeom prst="rect">
            <a:avLst/>
          </a:prstGeom>
          <a:noFill/>
        </p:spPr>
        <p:txBody>
          <a:bodyPr wrap="square" rtlCol="0">
            <a:spAutoFit/>
          </a:bodyPr>
          <a:lstStyle/>
          <a:p>
            <a:r>
              <a:rPr lang="en-US" sz="1600" i="1" dirty="0">
                <a:solidFill>
                  <a:prstClr val="black"/>
                </a:solidFill>
              </a:rPr>
              <a:t>Patty Dang</a:t>
            </a:r>
          </a:p>
          <a:p>
            <a:r>
              <a:rPr lang="en-US" sz="1600" i="1" dirty="0">
                <a:solidFill>
                  <a:prstClr val="black"/>
                </a:solidFill>
              </a:rPr>
              <a:t>Career Development Services Counselor</a:t>
            </a:r>
            <a:r>
              <a:rPr lang="en-US" sz="1600" dirty="0">
                <a:solidFill>
                  <a:prstClr val="black"/>
                </a:solidFill>
              </a:rPr>
              <a:t/>
            </a:r>
            <a:br>
              <a:rPr lang="en-US" sz="1600" dirty="0">
                <a:solidFill>
                  <a:prstClr val="black"/>
                </a:solidFill>
              </a:rPr>
            </a:br>
            <a:r>
              <a:rPr lang="en-US" sz="1600" dirty="0">
                <a:solidFill>
                  <a:prstClr val="black"/>
                </a:solidFill>
              </a:rPr>
              <a:t>California State University Channel Islands </a:t>
            </a:r>
            <a:br>
              <a:rPr lang="en-US" sz="1600" dirty="0">
                <a:solidFill>
                  <a:prstClr val="black"/>
                </a:solidFill>
              </a:rPr>
            </a:br>
            <a:r>
              <a:rPr lang="en-US" sz="1600" dirty="0">
                <a:solidFill>
                  <a:prstClr val="black"/>
                </a:solidFill>
              </a:rPr>
              <a:t>Bell Tower 1521</a:t>
            </a:r>
            <a:br>
              <a:rPr lang="en-US" sz="1600" dirty="0">
                <a:solidFill>
                  <a:prstClr val="black"/>
                </a:solidFill>
              </a:rPr>
            </a:br>
            <a:r>
              <a:rPr lang="en-US" sz="1600" dirty="0">
                <a:solidFill>
                  <a:prstClr val="black"/>
                </a:solidFill>
              </a:rPr>
              <a:t>(805) 437-3544 (office)</a:t>
            </a:r>
            <a:br>
              <a:rPr lang="en-US" sz="1600" dirty="0">
                <a:solidFill>
                  <a:prstClr val="black"/>
                </a:solidFill>
              </a:rPr>
            </a:br>
            <a:r>
              <a:rPr lang="en-US" sz="1600" dirty="0">
                <a:solidFill>
                  <a:prstClr val="black"/>
                </a:solidFill>
                <a:hlinkClick r:id="rId7"/>
              </a:rPr>
              <a:t>patty.dang@csuci.edu</a:t>
            </a:r>
            <a:r>
              <a:rPr lang="en-US" sz="1600" dirty="0">
                <a:solidFill>
                  <a:prstClr val="black"/>
                </a:solidFill>
              </a:rPr>
              <a:t> </a:t>
            </a:r>
          </a:p>
        </p:txBody>
      </p:sp>
    </p:spTree>
    <p:extLst>
      <p:ext uri="{BB962C8B-B14F-4D97-AF65-F5344CB8AC3E}">
        <p14:creationId xmlns:p14="http://schemas.microsoft.com/office/powerpoint/2010/main" val="3129338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799" y="420687"/>
            <a:ext cx="8562109" cy="51099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b="1" i="1" dirty="0" smtClean="0">
                <a:solidFill>
                  <a:prstClr val="black"/>
                </a:solidFill>
              </a:rPr>
              <a:t>Evaluation Survey</a:t>
            </a:r>
          </a:p>
          <a:p>
            <a:endParaRPr lang="en-US" sz="3700" b="1" i="1" dirty="0" smtClean="0">
              <a:solidFill>
                <a:prstClr val="black"/>
              </a:solidFill>
            </a:endParaRPr>
          </a:p>
          <a:p>
            <a:r>
              <a:rPr lang="en-US" sz="2100" dirty="0" smtClean="0">
                <a:solidFill>
                  <a:prstClr val="black"/>
                </a:solidFill>
              </a:rPr>
              <a:t>Please spend 3-7 minutes completing the following survey.  This information is critical for Career Development Services to continue providing alternative programs and services to meet the needs of current CI Students.</a:t>
            </a:r>
          </a:p>
          <a:p>
            <a:endParaRPr lang="en-US" sz="2100" b="1" i="1" dirty="0">
              <a:solidFill>
                <a:prstClr val="black"/>
              </a:solidFill>
            </a:endParaRPr>
          </a:p>
          <a:p>
            <a:r>
              <a:rPr lang="en-US" sz="2100" dirty="0" smtClean="0">
                <a:solidFill>
                  <a:prstClr val="black"/>
                </a:solidFill>
              </a:rPr>
              <a:t>By completing the survey you will insure that you and future students at CI need and want workshops provided online.</a:t>
            </a:r>
          </a:p>
          <a:p>
            <a:endParaRPr lang="en-US" sz="2100" dirty="0">
              <a:solidFill>
                <a:prstClr val="black"/>
              </a:solidFill>
            </a:endParaRPr>
          </a:p>
          <a:p>
            <a:r>
              <a:rPr lang="en-US" sz="2000" dirty="0" smtClean="0">
                <a:solidFill>
                  <a:prstClr val="black"/>
                </a:solidFill>
                <a:hlinkClick r:id="rId3"/>
              </a:rPr>
              <a:t>Click here to complete survey!</a:t>
            </a:r>
            <a:endParaRPr lang="en-US" sz="2000" dirty="0" smtClean="0">
              <a:solidFill>
                <a:prstClr val="black"/>
              </a:solidFill>
            </a:endParaRPr>
          </a:p>
          <a:p>
            <a:r>
              <a:rPr lang="en-US" sz="4100" b="1" i="1" dirty="0" smtClean="0">
                <a:solidFill>
                  <a:prstClr val="black"/>
                </a:solidFill>
              </a:rPr>
              <a:t>Thank </a:t>
            </a:r>
            <a:r>
              <a:rPr lang="en-US" sz="4100" b="1" i="1" dirty="0">
                <a:solidFill>
                  <a:prstClr val="black"/>
                </a:solidFill>
              </a:rPr>
              <a:t>You!</a:t>
            </a:r>
          </a:p>
          <a:p>
            <a:endParaRPr lang="en-US" sz="2000" dirty="0">
              <a:solidFill>
                <a:prstClr val="black"/>
              </a:solidFill>
            </a:endParaRPr>
          </a:p>
          <a:p>
            <a:endParaRPr lang="en-US" sz="2100" dirty="0" smtClean="0">
              <a:solidFill>
                <a:prstClr val="black"/>
              </a:solidFill>
            </a:endParaRPr>
          </a:p>
        </p:txBody>
      </p:sp>
    </p:spTree>
    <p:extLst>
      <p:ext uri="{BB962C8B-B14F-4D97-AF65-F5344CB8AC3E}">
        <p14:creationId xmlns:p14="http://schemas.microsoft.com/office/powerpoint/2010/main" val="1620844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50773"/>
            <a:ext cx="8763000" cy="4507604"/>
          </a:xfrm>
        </p:spPr>
        <p:txBody>
          <a:bodyPr>
            <a:normAutofit/>
          </a:bodyPr>
          <a:lstStyle/>
          <a:p>
            <a:r>
              <a:rPr lang="en-US" sz="2200" dirty="0" smtClean="0"/>
              <a:t>You </a:t>
            </a:r>
            <a:r>
              <a:rPr lang="en-US" sz="2200" dirty="0"/>
              <a:t>basically have an initial 30 seconds to capture the reader’s attention to continue reading.</a:t>
            </a:r>
          </a:p>
          <a:p>
            <a:r>
              <a:rPr lang="en-US" sz="2200" dirty="0" smtClean="0"/>
              <a:t>You </a:t>
            </a:r>
            <a:r>
              <a:rPr lang="en-US" sz="2200" dirty="0"/>
              <a:t>don’t have to have a professional look at your resume each time, just someone else is best.</a:t>
            </a:r>
          </a:p>
          <a:p>
            <a:r>
              <a:rPr lang="en-US" sz="2200" dirty="0"/>
              <a:t>Resume is not to get you a job, but an </a:t>
            </a:r>
            <a:r>
              <a:rPr lang="en-US" sz="2200" dirty="0" smtClean="0"/>
              <a:t>interview</a:t>
            </a:r>
          </a:p>
          <a:p>
            <a:r>
              <a:rPr lang="en-US" sz="2200" dirty="0"/>
              <a:t>It is important to avoid creating general resumes.  Employers can easily separate those who spent the time to tailor a resume for their position, and those who sent a generic resume to everyone. </a:t>
            </a:r>
            <a:endParaRPr lang="en-US" sz="2200" dirty="0" smtClean="0"/>
          </a:p>
          <a:p>
            <a:r>
              <a:rPr lang="en-US" sz="2200" dirty="0"/>
              <a:t>If you are not sure if you need a CV or Resume, visit our </a:t>
            </a:r>
            <a:r>
              <a:rPr lang="en-US" sz="2200" dirty="0">
                <a:hlinkClick r:id="rId3"/>
              </a:rPr>
              <a:t>CV Samples </a:t>
            </a:r>
            <a:r>
              <a:rPr lang="en-US" sz="2200" dirty="0"/>
              <a:t>and ask yourself is the information on the CV is needed to apply for my desired position?  For further assistance visit The Career Center during </a:t>
            </a:r>
            <a:r>
              <a:rPr lang="en-US" sz="2200" dirty="0">
                <a:hlinkClick r:id="rId4"/>
              </a:rPr>
              <a:t>Drop-in Career Counseling</a:t>
            </a:r>
            <a:r>
              <a:rPr lang="en-US" sz="2200" dirty="0"/>
              <a:t>.</a:t>
            </a:r>
          </a:p>
          <a:p>
            <a:endParaRPr lang="en-US" sz="2200" dirty="0" smtClean="0"/>
          </a:p>
          <a:p>
            <a:endParaRPr lang="en-US" sz="2200" dirty="0" smtClean="0"/>
          </a:p>
        </p:txBody>
      </p:sp>
      <p:sp>
        <p:nvSpPr>
          <p:cNvPr id="2" name="Title 1"/>
          <p:cNvSpPr>
            <a:spLocks noGrp="1"/>
          </p:cNvSpPr>
          <p:nvPr>
            <p:ph type="title"/>
          </p:nvPr>
        </p:nvSpPr>
        <p:spPr/>
        <p:txBody>
          <a:bodyPr/>
          <a:lstStyle/>
          <a:p>
            <a:pPr algn="ctr"/>
            <a:r>
              <a:rPr lang="en-US" dirty="0" smtClean="0">
                <a:latin typeface="+mn-lt"/>
              </a:rPr>
              <a:t>What is a Resume?</a:t>
            </a:r>
            <a:endParaRPr lang="en-US" dirty="0">
              <a:latin typeface="+mn-lt"/>
            </a:endParaRPr>
          </a:p>
        </p:txBody>
      </p:sp>
    </p:spTree>
    <p:extLst>
      <p:ext uri="{BB962C8B-B14F-4D97-AF65-F5344CB8AC3E}">
        <p14:creationId xmlns:p14="http://schemas.microsoft.com/office/powerpoint/2010/main" val="285017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966692"/>
            <a:ext cx="8763000" cy="2869183"/>
          </a:xfrm>
        </p:spPr>
        <p:txBody>
          <a:bodyPr>
            <a:normAutofit/>
          </a:bodyPr>
          <a:lstStyle/>
          <a:p>
            <a:pPr marL="0" indent="0">
              <a:buNone/>
            </a:pPr>
            <a:r>
              <a:rPr lang="en-US" sz="2200" dirty="0" smtClean="0"/>
              <a:t>To help you get started on your resume , answer the following questions:</a:t>
            </a:r>
          </a:p>
          <a:p>
            <a:r>
              <a:rPr lang="en-US" sz="2200" dirty="0" smtClean="0"/>
              <a:t>What </a:t>
            </a:r>
            <a:r>
              <a:rPr lang="en-US" sz="2200" dirty="0"/>
              <a:t>are your top skills, accomplishments, or ability?</a:t>
            </a:r>
          </a:p>
          <a:p>
            <a:r>
              <a:rPr lang="en-US" sz="2200" dirty="0"/>
              <a:t>How do you stand out from other applicants?</a:t>
            </a:r>
          </a:p>
          <a:p>
            <a:r>
              <a:rPr lang="en-US" sz="2200" dirty="0"/>
              <a:t>What part of your resume is relevant to the position you are applying to?</a:t>
            </a:r>
          </a:p>
          <a:p>
            <a:endParaRPr lang="en-US" sz="2200" dirty="0"/>
          </a:p>
        </p:txBody>
      </p:sp>
      <p:sp>
        <p:nvSpPr>
          <p:cNvPr id="2" name="Title 1"/>
          <p:cNvSpPr>
            <a:spLocks noGrp="1"/>
          </p:cNvSpPr>
          <p:nvPr>
            <p:ph type="title"/>
          </p:nvPr>
        </p:nvSpPr>
        <p:spPr/>
        <p:txBody>
          <a:bodyPr/>
          <a:lstStyle/>
          <a:p>
            <a:pPr algn="ctr"/>
            <a:r>
              <a:rPr lang="en-US" dirty="0" smtClean="0">
                <a:latin typeface="+mn-lt"/>
              </a:rPr>
              <a:t>What is a Resume?</a:t>
            </a:r>
            <a:endParaRPr lang="en-US" dirty="0">
              <a:latin typeface="+mn-l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745163"/>
            <a:ext cx="2847818" cy="1886679"/>
          </a:xfrm>
          <a:prstGeom prst="rect">
            <a:avLst/>
          </a:prstGeom>
          <a:ln>
            <a:noFill/>
          </a:ln>
          <a:effectLst>
            <a:softEdge rad="112500"/>
          </a:effectLst>
        </p:spPr>
      </p:pic>
    </p:spTree>
    <p:extLst>
      <p:ext uri="{BB962C8B-B14F-4D97-AF65-F5344CB8AC3E}">
        <p14:creationId xmlns:p14="http://schemas.microsoft.com/office/powerpoint/2010/main" val="7581600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ddiewhite.com/wp-content/uploads/2011/09/check-mark.jpg"/>
          <p:cNvPicPr>
            <a:picLocks noChangeAspect="1" noChangeArrowheads="1"/>
          </p:cNvPicPr>
          <p:nvPr/>
        </p:nvPicPr>
        <p:blipFill>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391415" y="2296885"/>
            <a:ext cx="2581275" cy="24015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8796" y="2145714"/>
            <a:ext cx="8686800" cy="4593772"/>
          </a:xfrm>
        </p:spPr>
        <p:txBody>
          <a:bodyPr>
            <a:normAutofit/>
          </a:bodyPr>
          <a:lstStyle/>
          <a:p>
            <a:pPr lvl="0"/>
            <a:r>
              <a:rPr lang="en-US" b="1" dirty="0"/>
              <a:t>Name, Address, Telephone Number, Email Address</a:t>
            </a:r>
            <a:endParaRPr lang="en-US" dirty="0"/>
          </a:p>
          <a:p>
            <a:pPr lvl="0"/>
            <a:r>
              <a:rPr lang="en-US" b="1" dirty="0"/>
              <a:t>Job Objective</a:t>
            </a:r>
            <a:endParaRPr lang="en-US" dirty="0"/>
          </a:p>
          <a:p>
            <a:pPr lvl="0"/>
            <a:r>
              <a:rPr lang="en-US" b="1" dirty="0"/>
              <a:t>Summary of Qualifications </a:t>
            </a:r>
            <a:r>
              <a:rPr lang="en-US" b="1" i="1" dirty="0"/>
              <a:t>(only highlight skills relevant to the position you’re applying for)</a:t>
            </a:r>
            <a:endParaRPr lang="en-US" dirty="0"/>
          </a:p>
          <a:p>
            <a:pPr lvl="0"/>
            <a:r>
              <a:rPr lang="en-US" b="1" dirty="0"/>
              <a:t>Education </a:t>
            </a:r>
            <a:endParaRPr lang="en-US" dirty="0"/>
          </a:p>
          <a:p>
            <a:pPr lvl="0"/>
            <a:r>
              <a:rPr lang="en-US" b="1" dirty="0"/>
              <a:t>Work/Volunteer Experience</a:t>
            </a:r>
            <a:endParaRPr lang="en-US" dirty="0"/>
          </a:p>
          <a:p>
            <a:pPr lvl="0"/>
            <a:r>
              <a:rPr lang="en-US" b="1" dirty="0"/>
              <a:t>Professional Involvement/Development </a:t>
            </a:r>
            <a:r>
              <a:rPr lang="en-US" b="1" i="1" dirty="0"/>
              <a:t>(i.e. professional organizations, campus involvement, clubs or organizations, honors/awards, presentations, publications</a:t>
            </a:r>
            <a:r>
              <a:rPr lang="en-US" b="1" i="1" dirty="0" smtClean="0"/>
              <a:t>)</a:t>
            </a:r>
          </a:p>
        </p:txBody>
      </p:sp>
      <p:sp>
        <p:nvSpPr>
          <p:cNvPr id="2" name="Title 1"/>
          <p:cNvSpPr>
            <a:spLocks noGrp="1"/>
          </p:cNvSpPr>
          <p:nvPr>
            <p:ph type="title"/>
          </p:nvPr>
        </p:nvSpPr>
        <p:spPr/>
        <p:txBody>
          <a:bodyPr>
            <a:normAutofit fontScale="90000"/>
          </a:bodyPr>
          <a:lstStyle/>
          <a:p>
            <a:pPr algn="ctr"/>
            <a:r>
              <a:rPr lang="en-US" sz="4900" dirty="0"/>
              <a:t>Resume </a:t>
            </a:r>
            <a:r>
              <a:rPr lang="en-US" sz="4900" dirty="0" smtClean="0">
                <a:latin typeface="+mn-lt"/>
              </a:rPr>
              <a:t>Format </a:t>
            </a:r>
            <a:br>
              <a:rPr lang="en-US" sz="4900" dirty="0" smtClean="0">
                <a:latin typeface="+mn-lt"/>
              </a:rPr>
            </a:br>
            <a:r>
              <a:rPr lang="en-US" sz="4000" dirty="0" smtClean="0"/>
              <a:t>Components </a:t>
            </a:r>
            <a:r>
              <a:rPr lang="en-US" sz="4000" dirty="0"/>
              <a:t>of </a:t>
            </a:r>
            <a:r>
              <a:rPr lang="en-US" sz="4000" dirty="0" smtClean="0"/>
              <a:t>a </a:t>
            </a:r>
            <a:r>
              <a:rPr lang="en-US" sz="4000" dirty="0"/>
              <a:t>Good </a:t>
            </a:r>
            <a:r>
              <a:rPr lang="en-US" sz="4000" dirty="0" smtClean="0"/>
              <a:t>Resume</a:t>
            </a:r>
            <a:endParaRPr lang="en-US" sz="4000" dirty="0">
              <a:latin typeface="+mn-lt"/>
            </a:endParaRPr>
          </a:p>
        </p:txBody>
      </p:sp>
    </p:spTree>
    <p:extLst>
      <p:ext uri="{BB962C8B-B14F-4D97-AF65-F5344CB8AC3E}">
        <p14:creationId xmlns:p14="http://schemas.microsoft.com/office/powerpoint/2010/main" val="253568281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ddiewhite.com/wp-content/uploads/2011/09/check-mark.jpg"/>
          <p:cNvPicPr>
            <a:picLocks noChangeAspect="1" noChangeArrowheads="1"/>
          </p:cNvPicPr>
          <p:nvPr/>
        </p:nvPicPr>
        <p:blipFill>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391415" y="2296885"/>
            <a:ext cx="2581275" cy="24015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545080"/>
            <a:ext cx="8686800" cy="4145280"/>
          </a:xfrm>
        </p:spPr>
        <p:txBody>
          <a:bodyPr>
            <a:normAutofit lnSpcReduction="10000"/>
          </a:bodyPr>
          <a:lstStyle/>
          <a:p>
            <a:r>
              <a:rPr lang="en-US" dirty="0" smtClean="0"/>
              <a:t>If </a:t>
            </a:r>
            <a:r>
              <a:rPr lang="en-US" dirty="0"/>
              <a:t>you are going to use periods then all sentences should have periods. </a:t>
            </a:r>
            <a:endParaRPr lang="en-US" dirty="0" smtClean="0"/>
          </a:p>
          <a:p>
            <a:r>
              <a:rPr lang="en-US" dirty="0" smtClean="0"/>
              <a:t>Show </a:t>
            </a:r>
            <a:r>
              <a:rPr lang="en-US" dirty="0"/>
              <a:t>me don’t tell me, I have excellent communication skills </a:t>
            </a:r>
            <a:r>
              <a:rPr lang="en-US" dirty="0" smtClean="0"/>
              <a:t>does not explain your ability.  “Experience </a:t>
            </a:r>
            <a:r>
              <a:rPr lang="en-US" dirty="0"/>
              <a:t>presenting PowerPoint presentations at company meetings regarding the latest sales figures and projected marketing plans to increase company </a:t>
            </a:r>
            <a:r>
              <a:rPr lang="en-US" dirty="0" smtClean="0"/>
              <a:t>profits.” Specifically </a:t>
            </a:r>
            <a:r>
              <a:rPr lang="en-US" dirty="0"/>
              <a:t>shows me your communication skills. This could change depending on what you want to highlight, changing and altering the language to fit is key</a:t>
            </a:r>
            <a:r>
              <a:rPr lang="en-US" dirty="0" smtClean="0"/>
              <a:t>.</a:t>
            </a:r>
          </a:p>
          <a:p>
            <a:r>
              <a:rPr lang="en-US" dirty="0" smtClean="0"/>
              <a:t>Now practice by creating 1-2 potential objectives you can use on your resume.</a:t>
            </a:r>
            <a:endParaRPr lang="en-US" dirty="0"/>
          </a:p>
        </p:txBody>
      </p:sp>
      <p:sp>
        <p:nvSpPr>
          <p:cNvPr id="2" name="Title 1"/>
          <p:cNvSpPr>
            <a:spLocks noGrp="1"/>
          </p:cNvSpPr>
          <p:nvPr>
            <p:ph type="title"/>
          </p:nvPr>
        </p:nvSpPr>
        <p:spPr/>
        <p:txBody>
          <a:bodyPr>
            <a:normAutofit fontScale="90000"/>
          </a:bodyPr>
          <a:lstStyle/>
          <a:p>
            <a:pPr algn="ctr"/>
            <a:r>
              <a:rPr lang="en-US" sz="4900" dirty="0"/>
              <a:t>Resume </a:t>
            </a:r>
            <a:r>
              <a:rPr lang="en-US" sz="4900" dirty="0" smtClean="0">
                <a:latin typeface="+mn-lt"/>
              </a:rPr>
              <a:t>Format </a:t>
            </a:r>
            <a:br>
              <a:rPr lang="en-US" sz="4900" dirty="0" smtClean="0">
                <a:latin typeface="+mn-lt"/>
              </a:rPr>
            </a:br>
            <a:r>
              <a:rPr lang="en-US" sz="4000" dirty="0" smtClean="0"/>
              <a:t>Components </a:t>
            </a:r>
            <a:r>
              <a:rPr lang="en-US" sz="4000" dirty="0"/>
              <a:t>of </a:t>
            </a:r>
            <a:r>
              <a:rPr lang="en-US" sz="4000" dirty="0" smtClean="0"/>
              <a:t>a </a:t>
            </a:r>
            <a:r>
              <a:rPr lang="en-US" sz="4000" dirty="0"/>
              <a:t>Good </a:t>
            </a:r>
            <a:r>
              <a:rPr lang="en-US" sz="4000" dirty="0" smtClean="0"/>
              <a:t>Resume</a:t>
            </a:r>
            <a:endParaRPr lang="en-US" sz="4000" dirty="0">
              <a:latin typeface="+mn-lt"/>
            </a:endParaRPr>
          </a:p>
        </p:txBody>
      </p:sp>
    </p:spTree>
    <p:extLst>
      <p:ext uri="{BB962C8B-B14F-4D97-AF65-F5344CB8AC3E}">
        <p14:creationId xmlns:p14="http://schemas.microsoft.com/office/powerpoint/2010/main" val="236235895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799303"/>
            <a:ext cx="8740877" cy="5058697"/>
          </a:xfrm>
        </p:spPr>
        <p:txBody>
          <a:bodyPr>
            <a:normAutofit lnSpcReduction="10000"/>
          </a:bodyPr>
          <a:lstStyle/>
          <a:p>
            <a:pPr lvl="0"/>
            <a:r>
              <a:rPr lang="en-US" b="1" dirty="0" smtClean="0"/>
              <a:t>Dependent on Objective</a:t>
            </a:r>
          </a:p>
          <a:p>
            <a:pPr lvl="1"/>
            <a:r>
              <a:rPr lang="en-US" dirty="0" smtClean="0"/>
              <a:t>Strategically developed social media content on CSU, Channel Islands Facebook, Twitter, LinkedIn, and Google Plus websites to improve student engagement for events, programs and services. </a:t>
            </a:r>
          </a:p>
          <a:p>
            <a:pPr lvl="1"/>
            <a:r>
              <a:rPr lang="en-US" dirty="0" smtClean="0"/>
              <a:t>Highly skilled in succession planning, leadership development, compensation, and retention strategies</a:t>
            </a:r>
          </a:p>
          <a:p>
            <a:pPr lvl="1"/>
            <a:r>
              <a:rPr lang="en-US" dirty="0" smtClean="0"/>
              <a:t>Extensive background in program management, contracts, and business administration.</a:t>
            </a:r>
          </a:p>
          <a:p>
            <a:pPr lvl="1"/>
            <a:r>
              <a:rPr lang="en-US" dirty="0" smtClean="0"/>
              <a:t>Expert Financial Planner with Certified Financial Planner Certificate </a:t>
            </a:r>
          </a:p>
          <a:p>
            <a:pPr lvl="1"/>
            <a:r>
              <a:rPr lang="en-US" dirty="0" smtClean="0"/>
              <a:t>Experience in insurance, tax planning, investments, estate planning, and real estate planning</a:t>
            </a:r>
          </a:p>
          <a:p>
            <a:r>
              <a:rPr lang="en-US" b="1" dirty="0" smtClean="0"/>
              <a:t>Not the same as accomplishment statements</a:t>
            </a:r>
          </a:p>
          <a:p>
            <a:r>
              <a:rPr lang="en-US" b="1" dirty="0" smtClean="0"/>
              <a:t>Lets Practice! Create 1-2 potential summary of qualification statements you could use on your resume.</a:t>
            </a:r>
          </a:p>
        </p:txBody>
      </p:sp>
      <p:sp>
        <p:nvSpPr>
          <p:cNvPr id="2" name="Title 1"/>
          <p:cNvSpPr>
            <a:spLocks noGrp="1"/>
          </p:cNvSpPr>
          <p:nvPr>
            <p:ph type="title"/>
          </p:nvPr>
        </p:nvSpPr>
        <p:spPr/>
        <p:txBody>
          <a:bodyPr>
            <a:normAutofit fontScale="90000"/>
          </a:bodyPr>
          <a:lstStyle/>
          <a:p>
            <a:pPr algn="ctr"/>
            <a:r>
              <a:rPr lang="en-US" dirty="0" smtClean="0">
                <a:latin typeface="+mn-lt"/>
              </a:rPr>
              <a:t>Summary of Qualifications Examples</a:t>
            </a:r>
            <a:endParaRPr lang="en-US" dirty="0">
              <a:latin typeface="+mn-lt"/>
            </a:endParaRPr>
          </a:p>
        </p:txBody>
      </p:sp>
    </p:spTree>
    <p:extLst>
      <p:ext uri="{BB962C8B-B14F-4D97-AF65-F5344CB8AC3E}">
        <p14:creationId xmlns:p14="http://schemas.microsoft.com/office/powerpoint/2010/main" val="3706766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4">
      <a:dk1>
        <a:srgbClr val="FFFFFF"/>
      </a:dk1>
      <a:lt1>
        <a:sysClr val="window" lastClr="FFFFFF"/>
      </a:lt1>
      <a:dk2>
        <a:srgbClr val="303030"/>
      </a:dk2>
      <a:lt2>
        <a:srgbClr val="DEDEE0"/>
      </a:lt2>
      <a:accent1>
        <a:srgbClr val="AD0101"/>
      </a:accent1>
      <a:accent2>
        <a:srgbClr val="D26900"/>
      </a:accent2>
      <a:accent3>
        <a:srgbClr val="FFA54B"/>
      </a:accent3>
      <a:accent4>
        <a:srgbClr val="FFC387"/>
      </a:accent4>
      <a:accent5>
        <a:srgbClr val="FFE1C3"/>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3169</Words>
  <Application>Microsoft Office PowerPoint</Application>
  <PresentationFormat>On-screen Show (4:3)</PresentationFormat>
  <Paragraphs>406</Paragraphs>
  <Slides>45</Slides>
  <Notes>43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Theme1</vt:lpstr>
      <vt:lpstr>Career Boot Camp</vt:lpstr>
      <vt:lpstr>Learning Objectives</vt:lpstr>
      <vt:lpstr>Today’s Agenda</vt:lpstr>
      <vt:lpstr>What is a Resume?</vt:lpstr>
      <vt:lpstr>What is a Resume?</vt:lpstr>
      <vt:lpstr>What is a Resume?</vt:lpstr>
      <vt:lpstr>Resume Format  Components of a Good Resume</vt:lpstr>
      <vt:lpstr>Resume Format  Components of a Good Resume</vt:lpstr>
      <vt:lpstr>Summary of Qualifications Examples</vt:lpstr>
      <vt:lpstr>Accomplishment Statement Samples</vt:lpstr>
      <vt:lpstr>Accomplishment Statement Samples</vt:lpstr>
      <vt:lpstr>Things to keep in mind:</vt:lpstr>
      <vt:lpstr>Resume Structure</vt:lpstr>
      <vt:lpstr>Resumes Samples, Reviews, Tips</vt:lpstr>
      <vt:lpstr>Cover Letter</vt:lpstr>
      <vt:lpstr>Cover Letter</vt:lpstr>
      <vt:lpstr>References &amp;  Letters of Recommendation</vt:lpstr>
      <vt:lpstr>Basic Job Search: Advertised Listing</vt:lpstr>
      <vt:lpstr>Research Companies: Access the Job Market</vt:lpstr>
      <vt:lpstr>Search Plan</vt:lpstr>
      <vt:lpstr>Employer Advice</vt:lpstr>
      <vt:lpstr>Proactive Job Search</vt:lpstr>
      <vt:lpstr>Proactive Job Search</vt:lpstr>
      <vt:lpstr>1. Active Engagement</vt:lpstr>
      <vt:lpstr>2. Market Yourself</vt:lpstr>
      <vt:lpstr>3. Networking</vt:lpstr>
      <vt:lpstr>Tips for Success</vt:lpstr>
      <vt:lpstr>Preparing For Your Interview</vt:lpstr>
      <vt:lpstr>Preparing For Your Interview</vt:lpstr>
      <vt:lpstr>Preparing For Your Interview:  Desired Skills</vt:lpstr>
      <vt:lpstr>Preparing For Your Interview: Find Out…</vt:lpstr>
      <vt:lpstr>Preparing For Your Interview: Find Out…</vt:lpstr>
      <vt:lpstr>How to Dress</vt:lpstr>
      <vt:lpstr>Professional Attire</vt:lpstr>
      <vt:lpstr>Professional Attire</vt:lpstr>
      <vt:lpstr>Interview Process: What to bring…</vt:lpstr>
      <vt:lpstr>Interview Process: What to bring…</vt:lpstr>
      <vt:lpstr>Interview Process First Impressions…</vt:lpstr>
      <vt:lpstr>Interview Process During the Interview…</vt:lpstr>
      <vt:lpstr>Interview Process During the Interview…</vt:lpstr>
      <vt:lpstr>Arsenal of Accomplishment</vt:lpstr>
      <vt:lpstr>Follow-Up</vt:lpstr>
      <vt:lpstr>PowerPoint Presentation</vt:lpstr>
      <vt:lpstr>Questions?</vt:lpstr>
      <vt:lpstr>PowerPoint Presentation</vt:lpstr>
    </vt:vector>
  </TitlesOfParts>
  <Company>CSU Channel Islands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BootCamp</dc:title>
  <dc:creator>CSU User</dc:creator>
  <cp:lastModifiedBy>CSU User</cp:lastModifiedBy>
  <cp:revision>4</cp:revision>
  <dcterms:created xsi:type="dcterms:W3CDTF">2014-07-31T16:58:48Z</dcterms:created>
  <dcterms:modified xsi:type="dcterms:W3CDTF">2014-08-20T23:39:19Z</dcterms:modified>
</cp:coreProperties>
</file>