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41"/>
  </p:notesMasterIdLst>
  <p:sldIdLst>
    <p:sldId id="332" r:id="rId2"/>
    <p:sldId id="341" r:id="rId3"/>
    <p:sldId id="331" r:id="rId4"/>
    <p:sldId id="323" r:id="rId5"/>
    <p:sldId id="379" r:id="rId6"/>
    <p:sldId id="378" r:id="rId7"/>
    <p:sldId id="380" r:id="rId8"/>
    <p:sldId id="381" r:id="rId9"/>
    <p:sldId id="383" r:id="rId10"/>
    <p:sldId id="384" r:id="rId11"/>
    <p:sldId id="385" r:id="rId12"/>
    <p:sldId id="386" r:id="rId13"/>
    <p:sldId id="387" r:id="rId14"/>
    <p:sldId id="368" r:id="rId15"/>
    <p:sldId id="389" r:id="rId16"/>
    <p:sldId id="390" r:id="rId17"/>
    <p:sldId id="391" r:id="rId18"/>
    <p:sldId id="392" r:id="rId19"/>
    <p:sldId id="393" r:id="rId20"/>
    <p:sldId id="394" r:id="rId21"/>
    <p:sldId id="395" r:id="rId22"/>
    <p:sldId id="396" r:id="rId23"/>
    <p:sldId id="397" r:id="rId24"/>
    <p:sldId id="399" r:id="rId25"/>
    <p:sldId id="398" r:id="rId26"/>
    <p:sldId id="400" r:id="rId27"/>
    <p:sldId id="401" r:id="rId28"/>
    <p:sldId id="402" r:id="rId29"/>
    <p:sldId id="360" r:id="rId30"/>
    <p:sldId id="403" r:id="rId31"/>
    <p:sldId id="404" r:id="rId32"/>
    <p:sldId id="405" r:id="rId33"/>
    <p:sldId id="406" r:id="rId34"/>
    <p:sldId id="407" r:id="rId35"/>
    <p:sldId id="408" r:id="rId36"/>
    <p:sldId id="409" r:id="rId37"/>
    <p:sldId id="410" r:id="rId38"/>
    <p:sldId id="411" r:id="rId39"/>
    <p:sldId id="412" r:id="rId40"/>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00" autoAdjust="0"/>
    <p:restoredTop sz="64429" autoAdjust="0"/>
  </p:normalViewPr>
  <p:slideViewPr>
    <p:cSldViewPr snapToGrid="0" snapToObjects="1">
      <p:cViewPr varScale="1">
        <p:scale>
          <a:sx n="65" d="100"/>
          <a:sy n="65" d="100"/>
        </p:scale>
        <p:origin x="-70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0D3290-359C-4775-A5E8-41EBCAF8B2BA}"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n-US"/>
        </a:p>
      </dgm:t>
    </dgm:pt>
    <dgm:pt modelId="{6CE8523B-F64E-406D-9642-C880B0AF8C8D}">
      <dgm:prSet phldrT="[Text]"/>
      <dgm:spPr>
        <a:solidFill>
          <a:srgbClr val="C00000"/>
        </a:solidFill>
      </dgm:spPr>
      <dgm:t>
        <a:bodyPr/>
        <a:lstStyle/>
        <a:p>
          <a:r>
            <a:rPr lang="en-US" b="1" i="1" dirty="0" smtClean="0"/>
            <a:t>Identify </a:t>
          </a:r>
          <a:r>
            <a:rPr lang="en-US" dirty="0" smtClean="0"/>
            <a:t>the key factors in pursuing an advanced degree</a:t>
          </a:r>
          <a:endParaRPr lang="en-US" dirty="0"/>
        </a:p>
      </dgm:t>
    </dgm:pt>
    <dgm:pt modelId="{C52932B3-D017-4A41-8802-9622E710C3BF}" type="parTrans" cxnId="{8A388970-B2FE-4F09-A7ED-CDB4FA528265}">
      <dgm:prSet/>
      <dgm:spPr/>
      <dgm:t>
        <a:bodyPr/>
        <a:lstStyle/>
        <a:p>
          <a:endParaRPr lang="en-US"/>
        </a:p>
      </dgm:t>
    </dgm:pt>
    <dgm:pt modelId="{D36A1002-3B3F-483D-AFC5-CBDE80F2DC3A}" type="sibTrans" cxnId="{8A388970-B2FE-4F09-A7ED-CDB4FA528265}">
      <dgm:prSet/>
      <dgm:spPr/>
      <dgm:t>
        <a:bodyPr/>
        <a:lstStyle/>
        <a:p>
          <a:endParaRPr lang="en-US"/>
        </a:p>
      </dgm:t>
    </dgm:pt>
    <dgm:pt modelId="{BF017DF9-DED1-4B88-9AAB-6FDE9D6767C6}">
      <dgm:prSet phldrT="[Text]"/>
      <dgm:spPr>
        <a:solidFill>
          <a:srgbClr val="C00000"/>
        </a:solidFill>
      </dgm:spPr>
      <dgm:t>
        <a:bodyPr/>
        <a:lstStyle/>
        <a:p>
          <a:r>
            <a:rPr lang="en-US" b="1" i="1" dirty="0" smtClean="0"/>
            <a:t>List</a:t>
          </a:r>
          <a:r>
            <a:rPr lang="en-US" dirty="0" smtClean="0"/>
            <a:t> two graduate school resources provided by Career Development Services</a:t>
          </a:r>
          <a:endParaRPr lang="en-US" dirty="0"/>
        </a:p>
      </dgm:t>
    </dgm:pt>
    <dgm:pt modelId="{870DA152-C200-4392-B815-F625EDE87DFD}" type="parTrans" cxnId="{911E126D-9241-4ED5-B8D9-CB63DB507D59}">
      <dgm:prSet/>
      <dgm:spPr/>
    </dgm:pt>
    <dgm:pt modelId="{BCB308ED-9B5A-44F0-8012-C4984FCF1B89}" type="sibTrans" cxnId="{911E126D-9241-4ED5-B8D9-CB63DB507D59}">
      <dgm:prSet/>
      <dgm:spPr/>
    </dgm:pt>
    <dgm:pt modelId="{76EFD981-5184-4FD1-8BF0-5F019495D756}">
      <dgm:prSet phldrT="[Text]"/>
      <dgm:spPr>
        <a:solidFill>
          <a:srgbClr val="C00000"/>
        </a:solidFill>
      </dgm:spPr>
      <dgm:t>
        <a:bodyPr/>
        <a:lstStyle/>
        <a:p>
          <a:r>
            <a:rPr lang="en-US" b="1" i="1" dirty="0" smtClean="0"/>
            <a:t>Reflect </a:t>
          </a:r>
          <a:r>
            <a:rPr lang="en-US" dirty="0" smtClean="0"/>
            <a:t>on the timeline process of preparing for graduate school testing.</a:t>
          </a:r>
          <a:endParaRPr lang="en-US" dirty="0"/>
        </a:p>
      </dgm:t>
    </dgm:pt>
    <dgm:pt modelId="{ADA7F1D8-9257-43C7-96B5-348EF370F29B}" type="parTrans" cxnId="{CA2D1DDC-5383-4E72-9D73-730F8CE050C5}">
      <dgm:prSet/>
      <dgm:spPr/>
    </dgm:pt>
    <dgm:pt modelId="{782F03A4-6706-462D-871D-97C503013E47}" type="sibTrans" cxnId="{CA2D1DDC-5383-4E72-9D73-730F8CE050C5}">
      <dgm:prSet/>
      <dgm:spPr/>
    </dgm:pt>
    <dgm:pt modelId="{8FF9F1E5-4D1A-4CF0-9FD4-41BDC40F2734}" type="pres">
      <dgm:prSet presAssocID="{840D3290-359C-4775-A5E8-41EBCAF8B2BA}" presName="linear" presStyleCnt="0">
        <dgm:presLayoutVars>
          <dgm:animLvl val="lvl"/>
          <dgm:resizeHandles val="exact"/>
        </dgm:presLayoutVars>
      </dgm:prSet>
      <dgm:spPr/>
      <dgm:t>
        <a:bodyPr/>
        <a:lstStyle/>
        <a:p>
          <a:endParaRPr lang="en-US"/>
        </a:p>
      </dgm:t>
    </dgm:pt>
    <dgm:pt modelId="{104CD869-C373-4A2F-9786-570E172C07CE}" type="pres">
      <dgm:prSet presAssocID="{6CE8523B-F64E-406D-9642-C880B0AF8C8D}" presName="parentText" presStyleLbl="node1" presStyleIdx="0" presStyleCnt="3">
        <dgm:presLayoutVars>
          <dgm:chMax val="0"/>
          <dgm:bulletEnabled val="1"/>
        </dgm:presLayoutVars>
      </dgm:prSet>
      <dgm:spPr/>
      <dgm:t>
        <a:bodyPr/>
        <a:lstStyle/>
        <a:p>
          <a:endParaRPr lang="en-US"/>
        </a:p>
      </dgm:t>
    </dgm:pt>
    <dgm:pt modelId="{28CADF9E-EB8E-4FE1-8170-1976BBDAD1B6}" type="pres">
      <dgm:prSet presAssocID="{D36A1002-3B3F-483D-AFC5-CBDE80F2DC3A}" presName="spacer" presStyleCnt="0"/>
      <dgm:spPr/>
    </dgm:pt>
    <dgm:pt modelId="{3A3981C2-CD95-4801-BDFC-09460E9C4482}" type="pres">
      <dgm:prSet presAssocID="{BF017DF9-DED1-4B88-9AAB-6FDE9D6767C6}" presName="parentText" presStyleLbl="node1" presStyleIdx="1" presStyleCnt="3">
        <dgm:presLayoutVars>
          <dgm:chMax val="0"/>
          <dgm:bulletEnabled val="1"/>
        </dgm:presLayoutVars>
      </dgm:prSet>
      <dgm:spPr/>
      <dgm:t>
        <a:bodyPr/>
        <a:lstStyle/>
        <a:p>
          <a:endParaRPr lang="en-US"/>
        </a:p>
      </dgm:t>
    </dgm:pt>
    <dgm:pt modelId="{DECD053A-4745-4C0A-865D-672BB47ED408}" type="pres">
      <dgm:prSet presAssocID="{BCB308ED-9B5A-44F0-8012-C4984FCF1B89}" presName="spacer" presStyleCnt="0"/>
      <dgm:spPr/>
    </dgm:pt>
    <dgm:pt modelId="{096ABC1E-9439-43C4-BFCC-2B3E9162E15A}" type="pres">
      <dgm:prSet presAssocID="{76EFD981-5184-4FD1-8BF0-5F019495D756}" presName="parentText" presStyleLbl="node1" presStyleIdx="2" presStyleCnt="3">
        <dgm:presLayoutVars>
          <dgm:chMax val="0"/>
          <dgm:bulletEnabled val="1"/>
        </dgm:presLayoutVars>
      </dgm:prSet>
      <dgm:spPr/>
      <dgm:t>
        <a:bodyPr/>
        <a:lstStyle/>
        <a:p>
          <a:endParaRPr lang="en-US"/>
        </a:p>
      </dgm:t>
    </dgm:pt>
  </dgm:ptLst>
  <dgm:cxnLst>
    <dgm:cxn modelId="{8FAABB7B-ABF3-459A-B5D4-F7F8D278C744}" type="presOf" srcId="{840D3290-359C-4775-A5E8-41EBCAF8B2BA}" destId="{8FF9F1E5-4D1A-4CF0-9FD4-41BDC40F2734}" srcOrd="0" destOrd="0" presId="urn:microsoft.com/office/officeart/2005/8/layout/vList2"/>
    <dgm:cxn modelId="{153834F8-5FD3-47EC-BE04-D913E6D737E3}" type="presOf" srcId="{BF017DF9-DED1-4B88-9AAB-6FDE9D6767C6}" destId="{3A3981C2-CD95-4801-BDFC-09460E9C4482}" srcOrd="0" destOrd="0" presId="urn:microsoft.com/office/officeart/2005/8/layout/vList2"/>
    <dgm:cxn modelId="{C4F579A9-D20A-4CFA-9BB1-8C0317DFB024}" type="presOf" srcId="{76EFD981-5184-4FD1-8BF0-5F019495D756}" destId="{096ABC1E-9439-43C4-BFCC-2B3E9162E15A}" srcOrd="0" destOrd="0" presId="urn:microsoft.com/office/officeart/2005/8/layout/vList2"/>
    <dgm:cxn modelId="{7CE3405D-7FFA-4C1F-877B-EADA2F111B37}" type="presOf" srcId="{6CE8523B-F64E-406D-9642-C880B0AF8C8D}" destId="{104CD869-C373-4A2F-9786-570E172C07CE}" srcOrd="0" destOrd="0" presId="urn:microsoft.com/office/officeart/2005/8/layout/vList2"/>
    <dgm:cxn modelId="{911E126D-9241-4ED5-B8D9-CB63DB507D59}" srcId="{840D3290-359C-4775-A5E8-41EBCAF8B2BA}" destId="{BF017DF9-DED1-4B88-9AAB-6FDE9D6767C6}" srcOrd="1" destOrd="0" parTransId="{870DA152-C200-4392-B815-F625EDE87DFD}" sibTransId="{BCB308ED-9B5A-44F0-8012-C4984FCF1B89}"/>
    <dgm:cxn modelId="{8A388970-B2FE-4F09-A7ED-CDB4FA528265}" srcId="{840D3290-359C-4775-A5E8-41EBCAF8B2BA}" destId="{6CE8523B-F64E-406D-9642-C880B0AF8C8D}" srcOrd="0" destOrd="0" parTransId="{C52932B3-D017-4A41-8802-9622E710C3BF}" sibTransId="{D36A1002-3B3F-483D-AFC5-CBDE80F2DC3A}"/>
    <dgm:cxn modelId="{CA2D1DDC-5383-4E72-9D73-730F8CE050C5}" srcId="{840D3290-359C-4775-A5E8-41EBCAF8B2BA}" destId="{76EFD981-5184-4FD1-8BF0-5F019495D756}" srcOrd="2" destOrd="0" parTransId="{ADA7F1D8-9257-43C7-96B5-348EF370F29B}" sibTransId="{782F03A4-6706-462D-871D-97C503013E47}"/>
    <dgm:cxn modelId="{307B164C-5458-4561-A2B7-420ED654049A}" type="presParOf" srcId="{8FF9F1E5-4D1A-4CF0-9FD4-41BDC40F2734}" destId="{104CD869-C373-4A2F-9786-570E172C07CE}" srcOrd="0" destOrd="0" presId="urn:microsoft.com/office/officeart/2005/8/layout/vList2"/>
    <dgm:cxn modelId="{560D6232-08D2-4F7D-A222-119796B98EB2}" type="presParOf" srcId="{8FF9F1E5-4D1A-4CF0-9FD4-41BDC40F2734}" destId="{28CADF9E-EB8E-4FE1-8170-1976BBDAD1B6}" srcOrd="1" destOrd="0" presId="urn:microsoft.com/office/officeart/2005/8/layout/vList2"/>
    <dgm:cxn modelId="{ED4B2542-96D1-4479-AD92-5941A61CDC54}" type="presParOf" srcId="{8FF9F1E5-4D1A-4CF0-9FD4-41BDC40F2734}" destId="{3A3981C2-CD95-4801-BDFC-09460E9C4482}" srcOrd="2" destOrd="0" presId="urn:microsoft.com/office/officeart/2005/8/layout/vList2"/>
    <dgm:cxn modelId="{B0CE8036-B954-4E08-A623-24F47A3A08D2}" type="presParOf" srcId="{8FF9F1E5-4D1A-4CF0-9FD4-41BDC40F2734}" destId="{DECD053A-4745-4C0A-865D-672BB47ED408}" srcOrd="3" destOrd="0" presId="urn:microsoft.com/office/officeart/2005/8/layout/vList2"/>
    <dgm:cxn modelId="{9F76A06C-D2C3-4CE7-94E6-9FDA889A461A}" type="presParOf" srcId="{8FF9F1E5-4D1A-4CF0-9FD4-41BDC40F2734}" destId="{096ABC1E-9439-43C4-BFCC-2B3E9162E15A}"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FD3606-11BB-4086-BE5C-5C80BDD3D500}" type="doc">
      <dgm:prSet loTypeId="urn:microsoft.com/office/officeart/2005/8/layout/list1" loCatId="list" qsTypeId="urn:microsoft.com/office/officeart/2005/8/quickstyle/simple4" qsCatId="simple" csTypeId="urn:microsoft.com/office/officeart/2005/8/colors/accent2_2" csCatId="accent2" phldr="1"/>
      <dgm:spPr/>
      <dgm:t>
        <a:bodyPr/>
        <a:lstStyle/>
        <a:p>
          <a:endParaRPr lang="en-US"/>
        </a:p>
      </dgm:t>
    </dgm:pt>
    <dgm:pt modelId="{01547F13-BA85-4D0D-8C59-0DCBDCBFEF81}">
      <dgm:prSet phldrT="[Text]" custT="1"/>
      <dgm:spPr/>
      <dgm:t>
        <a:bodyPr/>
        <a:lstStyle/>
        <a:p>
          <a:r>
            <a:rPr lang="en-US" sz="1800" dirty="0" smtClean="0"/>
            <a:t>Key Factors To Consider: Slides</a:t>
          </a:r>
          <a:endParaRPr lang="en-US" sz="1800" dirty="0"/>
        </a:p>
      </dgm:t>
    </dgm:pt>
    <dgm:pt modelId="{9CE05313-E560-4E8F-BDCE-808DDC860692}" type="parTrans" cxnId="{2EBBFAFC-06D7-449C-B81D-891211AC8510}">
      <dgm:prSet/>
      <dgm:spPr/>
      <dgm:t>
        <a:bodyPr/>
        <a:lstStyle/>
        <a:p>
          <a:endParaRPr lang="en-US"/>
        </a:p>
      </dgm:t>
    </dgm:pt>
    <dgm:pt modelId="{B6A9D278-C977-4813-9EE7-F26F41528B5A}" type="sibTrans" cxnId="{2EBBFAFC-06D7-449C-B81D-891211AC8510}">
      <dgm:prSet/>
      <dgm:spPr/>
      <dgm:t>
        <a:bodyPr/>
        <a:lstStyle/>
        <a:p>
          <a:endParaRPr lang="en-US"/>
        </a:p>
      </dgm:t>
    </dgm:pt>
    <dgm:pt modelId="{66E88C91-58A1-4B89-A2BE-E013FBC70B33}">
      <dgm:prSet phldrT="[Text]" custT="1"/>
      <dgm:spPr/>
      <dgm:t>
        <a:bodyPr/>
        <a:lstStyle/>
        <a:p>
          <a:r>
            <a:rPr lang="en-US" sz="1800" dirty="0" smtClean="0"/>
            <a:t>When To Attend</a:t>
          </a:r>
          <a:endParaRPr lang="en-US" sz="1800" dirty="0"/>
        </a:p>
      </dgm:t>
    </dgm:pt>
    <dgm:pt modelId="{BA029E36-4D1A-4643-A0B4-A7F43C00B8A3}" type="parTrans" cxnId="{4C1A1171-FA87-4273-926B-8691EF83EEA8}">
      <dgm:prSet/>
      <dgm:spPr/>
    </dgm:pt>
    <dgm:pt modelId="{C15A0C83-B380-4D8C-8EFD-1B3452531CBD}" type="sibTrans" cxnId="{4C1A1171-FA87-4273-926B-8691EF83EEA8}">
      <dgm:prSet/>
      <dgm:spPr/>
    </dgm:pt>
    <dgm:pt modelId="{AEAA3F93-695E-4BA9-8BF7-B8186822AF00}">
      <dgm:prSet phldrT="[Text]" custT="1"/>
      <dgm:spPr/>
      <dgm:t>
        <a:bodyPr/>
        <a:lstStyle/>
        <a:p>
          <a:r>
            <a:rPr lang="en-US" sz="1800" dirty="0" smtClean="0"/>
            <a:t>Testing</a:t>
          </a:r>
          <a:endParaRPr lang="en-US" sz="1800" dirty="0"/>
        </a:p>
      </dgm:t>
    </dgm:pt>
    <dgm:pt modelId="{53193DAA-8B55-4165-B471-099D5EDF271B}" type="parTrans" cxnId="{5A531B9E-6631-4FEF-B323-AEEB82061BD2}">
      <dgm:prSet/>
      <dgm:spPr/>
    </dgm:pt>
    <dgm:pt modelId="{9487A4F1-4B30-48F6-8F6B-07A4F1C201EA}" type="sibTrans" cxnId="{5A531B9E-6631-4FEF-B323-AEEB82061BD2}">
      <dgm:prSet/>
      <dgm:spPr/>
    </dgm:pt>
    <dgm:pt modelId="{90400626-55A3-4D44-94D3-31801B1000A4}">
      <dgm:prSet phldrT="[Text]" custT="1"/>
      <dgm:spPr/>
      <dgm:t>
        <a:bodyPr/>
        <a:lstStyle/>
        <a:p>
          <a:r>
            <a:rPr lang="en-US" sz="1800" dirty="0" smtClean="0"/>
            <a:t>Application Timeline</a:t>
          </a:r>
          <a:endParaRPr lang="en-US" sz="1800" dirty="0"/>
        </a:p>
      </dgm:t>
    </dgm:pt>
    <dgm:pt modelId="{337CFCE2-E884-4905-957E-46DE8A57F46D}" type="parTrans" cxnId="{92E638CF-B7EF-4A11-A3E7-871F49478573}">
      <dgm:prSet/>
      <dgm:spPr/>
    </dgm:pt>
    <dgm:pt modelId="{533E4C44-CC94-4A6B-AB93-5165BC2A09EB}" type="sibTrans" cxnId="{92E638CF-B7EF-4A11-A3E7-871F49478573}">
      <dgm:prSet/>
      <dgm:spPr/>
    </dgm:pt>
    <dgm:pt modelId="{476446E2-2CA3-4E3E-B8D6-4366A46B40FD}">
      <dgm:prSet phldrT="[Text]" custT="1"/>
      <dgm:spPr/>
      <dgm:t>
        <a:bodyPr/>
        <a:lstStyle/>
        <a:p>
          <a:r>
            <a:rPr lang="en-US" sz="1800" dirty="0" smtClean="0"/>
            <a:t>Graduate School Resources</a:t>
          </a:r>
          <a:endParaRPr lang="en-US" sz="1800" dirty="0"/>
        </a:p>
      </dgm:t>
    </dgm:pt>
    <dgm:pt modelId="{AF65F189-6E7A-4657-BCC6-3A97CD5304CF}" type="parTrans" cxnId="{69408FBE-F7F2-43C8-B234-9912723D8ED5}">
      <dgm:prSet/>
      <dgm:spPr/>
    </dgm:pt>
    <dgm:pt modelId="{BBE224EB-A9B6-4B11-9081-2AB88E4F6E8B}" type="sibTrans" cxnId="{69408FBE-F7F2-43C8-B234-9912723D8ED5}">
      <dgm:prSet/>
      <dgm:spPr/>
    </dgm:pt>
    <dgm:pt modelId="{69B973E2-61EB-45EB-9609-DF7BE762C444}" type="pres">
      <dgm:prSet presAssocID="{C2FD3606-11BB-4086-BE5C-5C80BDD3D500}" presName="linear" presStyleCnt="0">
        <dgm:presLayoutVars>
          <dgm:dir/>
          <dgm:animLvl val="lvl"/>
          <dgm:resizeHandles val="exact"/>
        </dgm:presLayoutVars>
      </dgm:prSet>
      <dgm:spPr/>
      <dgm:t>
        <a:bodyPr/>
        <a:lstStyle/>
        <a:p>
          <a:endParaRPr lang="en-US"/>
        </a:p>
      </dgm:t>
    </dgm:pt>
    <dgm:pt modelId="{8A1A177A-4E74-4414-A910-570FE5F1072A}" type="pres">
      <dgm:prSet presAssocID="{01547F13-BA85-4D0D-8C59-0DCBDCBFEF81}" presName="parentLin" presStyleCnt="0"/>
      <dgm:spPr/>
      <dgm:t>
        <a:bodyPr/>
        <a:lstStyle/>
        <a:p>
          <a:endParaRPr lang="en-US"/>
        </a:p>
      </dgm:t>
    </dgm:pt>
    <dgm:pt modelId="{ABE6A4A7-B133-4A8B-84A1-984D09F89F34}" type="pres">
      <dgm:prSet presAssocID="{01547F13-BA85-4D0D-8C59-0DCBDCBFEF81}" presName="parentLeftMargin" presStyleLbl="node1" presStyleIdx="0" presStyleCnt="5"/>
      <dgm:spPr/>
      <dgm:t>
        <a:bodyPr/>
        <a:lstStyle/>
        <a:p>
          <a:endParaRPr lang="en-US"/>
        </a:p>
      </dgm:t>
    </dgm:pt>
    <dgm:pt modelId="{26891E39-1A7B-4176-A24B-58C3A5DDE9F4}" type="pres">
      <dgm:prSet presAssocID="{01547F13-BA85-4D0D-8C59-0DCBDCBFEF81}" presName="parentText" presStyleLbl="node1" presStyleIdx="0" presStyleCnt="5">
        <dgm:presLayoutVars>
          <dgm:chMax val="0"/>
          <dgm:bulletEnabled val="1"/>
        </dgm:presLayoutVars>
      </dgm:prSet>
      <dgm:spPr/>
      <dgm:t>
        <a:bodyPr/>
        <a:lstStyle/>
        <a:p>
          <a:endParaRPr lang="en-US"/>
        </a:p>
      </dgm:t>
    </dgm:pt>
    <dgm:pt modelId="{309483C2-797F-46C4-A00B-ED4B2845706B}" type="pres">
      <dgm:prSet presAssocID="{01547F13-BA85-4D0D-8C59-0DCBDCBFEF81}" presName="negativeSpace" presStyleCnt="0"/>
      <dgm:spPr/>
      <dgm:t>
        <a:bodyPr/>
        <a:lstStyle/>
        <a:p>
          <a:endParaRPr lang="en-US"/>
        </a:p>
      </dgm:t>
    </dgm:pt>
    <dgm:pt modelId="{B918EFE7-2D1D-40C4-9809-4A47DD947D57}" type="pres">
      <dgm:prSet presAssocID="{01547F13-BA85-4D0D-8C59-0DCBDCBFEF81}" presName="childText" presStyleLbl="conFgAcc1" presStyleIdx="0" presStyleCnt="5">
        <dgm:presLayoutVars>
          <dgm:bulletEnabled val="1"/>
        </dgm:presLayoutVars>
      </dgm:prSet>
      <dgm:spPr/>
      <dgm:t>
        <a:bodyPr/>
        <a:lstStyle/>
        <a:p>
          <a:endParaRPr lang="en-US"/>
        </a:p>
      </dgm:t>
    </dgm:pt>
    <dgm:pt modelId="{AC88FDFE-DE17-4941-8BCB-480D69DD2997}" type="pres">
      <dgm:prSet presAssocID="{B6A9D278-C977-4813-9EE7-F26F41528B5A}" presName="spaceBetweenRectangles" presStyleCnt="0"/>
      <dgm:spPr/>
      <dgm:t>
        <a:bodyPr/>
        <a:lstStyle/>
        <a:p>
          <a:endParaRPr lang="en-US"/>
        </a:p>
      </dgm:t>
    </dgm:pt>
    <dgm:pt modelId="{E328437D-AA4D-4E33-BDF7-16B3D6C09F2C}" type="pres">
      <dgm:prSet presAssocID="{66E88C91-58A1-4B89-A2BE-E013FBC70B33}" presName="parentLin" presStyleCnt="0"/>
      <dgm:spPr/>
    </dgm:pt>
    <dgm:pt modelId="{AD4496EB-EA35-4876-BC74-D0184983B2C4}" type="pres">
      <dgm:prSet presAssocID="{66E88C91-58A1-4B89-A2BE-E013FBC70B33}" presName="parentLeftMargin" presStyleLbl="node1" presStyleIdx="0" presStyleCnt="5"/>
      <dgm:spPr/>
      <dgm:t>
        <a:bodyPr/>
        <a:lstStyle/>
        <a:p>
          <a:endParaRPr lang="en-US"/>
        </a:p>
      </dgm:t>
    </dgm:pt>
    <dgm:pt modelId="{634C9B60-551C-4B46-AA5D-FCBAF1138725}" type="pres">
      <dgm:prSet presAssocID="{66E88C91-58A1-4B89-A2BE-E013FBC70B33}" presName="parentText" presStyleLbl="node1" presStyleIdx="1" presStyleCnt="5">
        <dgm:presLayoutVars>
          <dgm:chMax val="0"/>
          <dgm:bulletEnabled val="1"/>
        </dgm:presLayoutVars>
      </dgm:prSet>
      <dgm:spPr/>
      <dgm:t>
        <a:bodyPr/>
        <a:lstStyle/>
        <a:p>
          <a:endParaRPr lang="en-US"/>
        </a:p>
      </dgm:t>
    </dgm:pt>
    <dgm:pt modelId="{AB086D70-8A27-4E27-BDC3-AE3C238BF18D}" type="pres">
      <dgm:prSet presAssocID="{66E88C91-58A1-4B89-A2BE-E013FBC70B33}" presName="negativeSpace" presStyleCnt="0"/>
      <dgm:spPr/>
    </dgm:pt>
    <dgm:pt modelId="{380546E9-F58F-4FA8-97CA-1014BC2010B6}" type="pres">
      <dgm:prSet presAssocID="{66E88C91-58A1-4B89-A2BE-E013FBC70B33}" presName="childText" presStyleLbl="conFgAcc1" presStyleIdx="1" presStyleCnt="5">
        <dgm:presLayoutVars>
          <dgm:bulletEnabled val="1"/>
        </dgm:presLayoutVars>
      </dgm:prSet>
      <dgm:spPr/>
    </dgm:pt>
    <dgm:pt modelId="{3A1E2F8F-6ED1-4B71-A015-D14F17FF00A8}" type="pres">
      <dgm:prSet presAssocID="{C15A0C83-B380-4D8C-8EFD-1B3452531CBD}" presName="spaceBetweenRectangles" presStyleCnt="0"/>
      <dgm:spPr/>
    </dgm:pt>
    <dgm:pt modelId="{62CF6F0E-B928-4502-BF49-ED576AA52149}" type="pres">
      <dgm:prSet presAssocID="{AEAA3F93-695E-4BA9-8BF7-B8186822AF00}" presName="parentLin" presStyleCnt="0"/>
      <dgm:spPr/>
    </dgm:pt>
    <dgm:pt modelId="{189EA592-2EF9-4664-8372-BD1F1BD5E81B}" type="pres">
      <dgm:prSet presAssocID="{AEAA3F93-695E-4BA9-8BF7-B8186822AF00}" presName="parentLeftMargin" presStyleLbl="node1" presStyleIdx="1" presStyleCnt="5"/>
      <dgm:spPr/>
      <dgm:t>
        <a:bodyPr/>
        <a:lstStyle/>
        <a:p>
          <a:endParaRPr lang="en-US"/>
        </a:p>
      </dgm:t>
    </dgm:pt>
    <dgm:pt modelId="{3D65552D-FE82-4911-9E73-EAD689D3E244}" type="pres">
      <dgm:prSet presAssocID="{AEAA3F93-695E-4BA9-8BF7-B8186822AF00}" presName="parentText" presStyleLbl="node1" presStyleIdx="2" presStyleCnt="5">
        <dgm:presLayoutVars>
          <dgm:chMax val="0"/>
          <dgm:bulletEnabled val="1"/>
        </dgm:presLayoutVars>
      </dgm:prSet>
      <dgm:spPr/>
      <dgm:t>
        <a:bodyPr/>
        <a:lstStyle/>
        <a:p>
          <a:endParaRPr lang="en-US"/>
        </a:p>
      </dgm:t>
    </dgm:pt>
    <dgm:pt modelId="{F5C9657E-EEAE-4709-B1B1-70D3501EC3A0}" type="pres">
      <dgm:prSet presAssocID="{AEAA3F93-695E-4BA9-8BF7-B8186822AF00}" presName="negativeSpace" presStyleCnt="0"/>
      <dgm:spPr/>
    </dgm:pt>
    <dgm:pt modelId="{9D0DD860-3812-43A9-9DB8-54CCCCFBAEED}" type="pres">
      <dgm:prSet presAssocID="{AEAA3F93-695E-4BA9-8BF7-B8186822AF00}" presName="childText" presStyleLbl="conFgAcc1" presStyleIdx="2" presStyleCnt="5">
        <dgm:presLayoutVars>
          <dgm:bulletEnabled val="1"/>
        </dgm:presLayoutVars>
      </dgm:prSet>
      <dgm:spPr/>
    </dgm:pt>
    <dgm:pt modelId="{EA8C8788-D145-43ED-ACDB-A8573243E7EB}" type="pres">
      <dgm:prSet presAssocID="{9487A4F1-4B30-48F6-8F6B-07A4F1C201EA}" presName="spaceBetweenRectangles" presStyleCnt="0"/>
      <dgm:spPr/>
    </dgm:pt>
    <dgm:pt modelId="{860211F2-289F-4149-82DA-72656284F16D}" type="pres">
      <dgm:prSet presAssocID="{90400626-55A3-4D44-94D3-31801B1000A4}" presName="parentLin" presStyleCnt="0"/>
      <dgm:spPr/>
    </dgm:pt>
    <dgm:pt modelId="{668A25B4-8FCF-4056-B68B-A3A47F74BA10}" type="pres">
      <dgm:prSet presAssocID="{90400626-55A3-4D44-94D3-31801B1000A4}" presName="parentLeftMargin" presStyleLbl="node1" presStyleIdx="2" presStyleCnt="5"/>
      <dgm:spPr/>
      <dgm:t>
        <a:bodyPr/>
        <a:lstStyle/>
        <a:p>
          <a:endParaRPr lang="en-US"/>
        </a:p>
      </dgm:t>
    </dgm:pt>
    <dgm:pt modelId="{FCCB5EFA-B022-4397-9E95-F8FAA1B1ABB3}" type="pres">
      <dgm:prSet presAssocID="{90400626-55A3-4D44-94D3-31801B1000A4}" presName="parentText" presStyleLbl="node1" presStyleIdx="3" presStyleCnt="5">
        <dgm:presLayoutVars>
          <dgm:chMax val="0"/>
          <dgm:bulletEnabled val="1"/>
        </dgm:presLayoutVars>
      </dgm:prSet>
      <dgm:spPr/>
      <dgm:t>
        <a:bodyPr/>
        <a:lstStyle/>
        <a:p>
          <a:endParaRPr lang="en-US"/>
        </a:p>
      </dgm:t>
    </dgm:pt>
    <dgm:pt modelId="{0296515F-745A-421F-A12B-E0B3BE9854BE}" type="pres">
      <dgm:prSet presAssocID="{90400626-55A3-4D44-94D3-31801B1000A4}" presName="negativeSpace" presStyleCnt="0"/>
      <dgm:spPr/>
    </dgm:pt>
    <dgm:pt modelId="{71F463D5-2E6F-4484-8D71-D60838262605}" type="pres">
      <dgm:prSet presAssocID="{90400626-55A3-4D44-94D3-31801B1000A4}" presName="childText" presStyleLbl="conFgAcc1" presStyleIdx="3" presStyleCnt="5">
        <dgm:presLayoutVars>
          <dgm:bulletEnabled val="1"/>
        </dgm:presLayoutVars>
      </dgm:prSet>
      <dgm:spPr/>
    </dgm:pt>
    <dgm:pt modelId="{C5FF02B6-0F4A-4065-9E60-8030CABF976E}" type="pres">
      <dgm:prSet presAssocID="{533E4C44-CC94-4A6B-AB93-5165BC2A09EB}" presName="spaceBetweenRectangles" presStyleCnt="0"/>
      <dgm:spPr/>
    </dgm:pt>
    <dgm:pt modelId="{16EBF431-7A13-4FBD-AF28-3B2930921E6A}" type="pres">
      <dgm:prSet presAssocID="{476446E2-2CA3-4E3E-B8D6-4366A46B40FD}" presName="parentLin" presStyleCnt="0"/>
      <dgm:spPr/>
    </dgm:pt>
    <dgm:pt modelId="{DBA591DC-CFDB-4E01-8093-0027FC5D9C7A}" type="pres">
      <dgm:prSet presAssocID="{476446E2-2CA3-4E3E-B8D6-4366A46B40FD}" presName="parentLeftMargin" presStyleLbl="node1" presStyleIdx="3" presStyleCnt="5"/>
      <dgm:spPr/>
      <dgm:t>
        <a:bodyPr/>
        <a:lstStyle/>
        <a:p>
          <a:endParaRPr lang="en-US"/>
        </a:p>
      </dgm:t>
    </dgm:pt>
    <dgm:pt modelId="{78DD856F-F473-47D4-B248-7F401F37C252}" type="pres">
      <dgm:prSet presAssocID="{476446E2-2CA3-4E3E-B8D6-4366A46B40FD}" presName="parentText" presStyleLbl="node1" presStyleIdx="4" presStyleCnt="5">
        <dgm:presLayoutVars>
          <dgm:chMax val="0"/>
          <dgm:bulletEnabled val="1"/>
        </dgm:presLayoutVars>
      </dgm:prSet>
      <dgm:spPr/>
      <dgm:t>
        <a:bodyPr/>
        <a:lstStyle/>
        <a:p>
          <a:endParaRPr lang="en-US"/>
        </a:p>
      </dgm:t>
    </dgm:pt>
    <dgm:pt modelId="{AB11D127-9D97-47A5-83B4-EF218CD3CC00}" type="pres">
      <dgm:prSet presAssocID="{476446E2-2CA3-4E3E-B8D6-4366A46B40FD}" presName="negativeSpace" presStyleCnt="0"/>
      <dgm:spPr/>
    </dgm:pt>
    <dgm:pt modelId="{D283CD91-1DA5-4385-BED5-65B71EF8D123}" type="pres">
      <dgm:prSet presAssocID="{476446E2-2CA3-4E3E-B8D6-4366A46B40FD}" presName="childText" presStyleLbl="conFgAcc1" presStyleIdx="4" presStyleCnt="5">
        <dgm:presLayoutVars>
          <dgm:bulletEnabled val="1"/>
        </dgm:presLayoutVars>
      </dgm:prSet>
      <dgm:spPr/>
    </dgm:pt>
  </dgm:ptLst>
  <dgm:cxnLst>
    <dgm:cxn modelId="{4C1A1171-FA87-4273-926B-8691EF83EEA8}" srcId="{C2FD3606-11BB-4086-BE5C-5C80BDD3D500}" destId="{66E88C91-58A1-4B89-A2BE-E013FBC70B33}" srcOrd="1" destOrd="0" parTransId="{BA029E36-4D1A-4643-A0B4-A7F43C00B8A3}" sibTransId="{C15A0C83-B380-4D8C-8EFD-1B3452531CBD}"/>
    <dgm:cxn modelId="{688A17BA-58BE-4036-9214-4748D600E7E5}" type="presOf" srcId="{01547F13-BA85-4D0D-8C59-0DCBDCBFEF81}" destId="{26891E39-1A7B-4176-A24B-58C3A5DDE9F4}" srcOrd="1" destOrd="0" presId="urn:microsoft.com/office/officeart/2005/8/layout/list1"/>
    <dgm:cxn modelId="{780FBBF4-80DA-49F0-B1AA-1D2205D8CED8}" type="presOf" srcId="{66E88C91-58A1-4B89-A2BE-E013FBC70B33}" destId="{AD4496EB-EA35-4876-BC74-D0184983B2C4}" srcOrd="0" destOrd="0" presId="urn:microsoft.com/office/officeart/2005/8/layout/list1"/>
    <dgm:cxn modelId="{8760E019-6272-4471-81D4-D5FFCAAA00BD}" type="presOf" srcId="{66E88C91-58A1-4B89-A2BE-E013FBC70B33}" destId="{634C9B60-551C-4B46-AA5D-FCBAF1138725}" srcOrd="1" destOrd="0" presId="urn:microsoft.com/office/officeart/2005/8/layout/list1"/>
    <dgm:cxn modelId="{1D4A3A67-C299-4B25-ABA7-C2A2DAC80A32}" type="presOf" srcId="{AEAA3F93-695E-4BA9-8BF7-B8186822AF00}" destId="{189EA592-2EF9-4664-8372-BD1F1BD5E81B}" srcOrd="0" destOrd="0" presId="urn:microsoft.com/office/officeart/2005/8/layout/list1"/>
    <dgm:cxn modelId="{2EBBFAFC-06D7-449C-B81D-891211AC8510}" srcId="{C2FD3606-11BB-4086-BE5C-5C80BDD3D500}" destId="{01547F13-BA85-4D0D-8C59-0DCBDCBFEF81}" srcOrd="0" destOrd="0" parTransId="{9CE05313-E560-4E8F-BDCE-808DDC860692}" sibTransId="{B6A9D278-C977-4813-9EE7-F26F41528B5A}"/>
    <dgm:cxn modelId="{5A531B9E-6631-4FEF-B323-AEEB82061BD2}" srcId="{C2FD3606-11BB-4086-BE5C-5C80BDD3D500}" destId="{AEAA3F93-695E-4BA9-8BF7-B8186822AF00}" srcOrd="2" destOrd="0" parTransId="{53193DAA-8B55-4165-B471-099D5EDF271B}" sibTransId="{9487A4F1-4B30-48F6-8F6B-07A4F1C201EA}"/>
    <dgm:cxn modelId="{C05110BE-079A-40B8-8316-AB6D162C5203}" type="presOf" srcId="{476446E2-2CA3-4E3E-B8D6-4366A46B40FD}" destId="{DBA591DC-CFDB-4E01-8093-0027FC5D9C7A}" srcOrd="0" destOrd="0" presId="urn:microsoft.com/office/officeart/2005/8/layout/list1"/>
    <dgm:cxn modelId="{F8692C48-54A3-4A6B-A489-F258BA028843}" type="presOf" srcId="{90400626-55A3-4D44-94D3-31801B1000A4}" destId="{668A25B4-8FCF-4056-B68B-A3A47F74BA10}" srcOrd="0" destOrd="0" presId="urn:microsoft.com/office/officeart/2005/8/layout/list1"/>
    <dgm:cxn modelId="{DC2105FC-E96F-4576-81EA-9EA4630A4200}" type="presOf" srcId="{90400626-55A3-4D44-94D3-31801B1000A4}" destId="{FCCB5EFA-B022-4397-9E95-F8FAA1B1ABB3}" srcOrd="1" destOrd="0" presId="urn:microsoft.com/office/officeart/2005/8/layout/list1"/>
    <dgm:cxn modelId="{A3F1AC59-B1AD-4EA2-829A-70C03226E79B}" type="presOf" srcId="{476446E2-2CA3-4E3E-B8D6-4366A46B40FD}" destId="{78DD856F-F473-47D4-B248-7F401F37C252}" srcOrd="1" destOrd="0" presId="urn:microsoft.com/office/officeart/2005/8/layout/list1"/>
    <dgm:cxn modelId="{69408FBE-F7F2-43C8-B234-9912723D8ED5}" srcId="{C2FD3606-11BB-4086-BE5C-5C80BDD3D500}" destId="{476446E2-2CA3-4E3E-B8D6-4366A46B40FD}" srcOrd="4" destOrd="0" parTransId="{AF65F189-6E7A-4657-BCC6-3A97CD5304CF}" sibTransId="{BBE224EB-A9B6-4B11-9081-2AB88E4F6E8B}"/>
    <dgm:cxn modelId="{92E638CF-B7EF-4A11-A3E7-871F49478573}" srcId="{C2FD3606-11BB-4086-BE5C-5C80BDD3D500}" destId="{90400626-55A3-4D44-94D3-31801B1000A4}" srcOrd="3" destOrd="0" parTransId="{337CFCE2-E884-4905-957E-46DE8A57F46D}" sibTransId="{533E4C44-CC94-4A6B-AB93-5165BC2A09EB}"/>
    <dgm:cxn modelId="{CAA73C1D-6D01-4E63-9E5E-2661D5535435}" type="presOf" srcId="{C2FD3606-11BB-4086-BE5C-5C80BDD3D500}" destId="{69B973E2-61EB-45EB-9609-DF7BE762C444}" srcOrd="0" destOrd="0" presId="urn:microsoft.com/office/officeart/2005/8/layout/list1"/>
    <dgm:cxn modelId="{F1404F69-9711-448C-889D-83B616272376}" type="presOf" srcId="{AEAA3F93-695E-4BA9-8BF7-B8186822AF00}" destId="{3D65552D-FE82-4911-9E73-EAD689D3E244}" srcOrd="1" destOrd="0" presId="urn:microsoft.com/office/officeart/2005/8/layout/list1"/>
    <dgm:cxn modelId="{7169F0CC-717D-448B-8956-BC973455A3B7}" type="presOf" srcId="{01547F13-BA85-4D0D-8C59-0DCBDCBFEF81}" destId="{ABE6A4A7-B133-4A8B-84A1-984D09F89F34}" srcOrd="0" destOrd="0" presId="urn:microsoft.com/office/officeart/2005/8/layout/list1"/>
    <dgm:cxn modelId="{27303733-774F-439A-A300-83A1ACFB2B08}" type="presParOf" srcId="{69B973E2-61EB-45EB-9609-DF7BE762C444}" destId="{8A1A177A-4E74-4414-A910-570FE5F1072A}" srcOrd="0" destOrd="0" presId="urn:microsoft.com/office/officeart/2005/8/layout/list1"/>
    <dgm:cxn modelId="{5F56FD5E-7AD1-490A-86A9-ADEF3590A6DF}" type="presParOf" srcId="{8A1A177A-4E74-4414-A910-570FE5F1072A}" destId="{ABE6A4A7-B133-4A8B-84A1-984D09F89F34}" srcOrd="0" destOrd="0" presId="urn:microsoft.com/office/officeart/2005/8/layout/list1"/>
    <dgm:cxn modelId="{2468199C-D1CC-46C8-AE75-085BC3839727}" type="presParOf" srcId="{8A1A177A-4E74-4414-A910-570FE5F1072A}" destId="{26891E39-1A7B-4176-A24B-58C3A5DDE9F4}" srcOrd="1" destOrd="0" presId="urn:microsoft.com/office/officeart/2005/8/layout/list1"/>
    <dgm:cxn modelId="{467C22D2-D920-4EAE-8B72-7FF438D7AD44}" type="presParOf" srcId="{69B973E2-61EB-45EB-9609-DF7BE762C444}" destId="{309483C2-797F-46C4-A00B-ED4B2845706B}" srcOrd="1" destOrd="0" presId="urn:microsoft.com/office/officeart/2005/8/layout/list1"/>
    <dgm:cxn modelId="{A5D2FA2F-4C75-4238-9D22-8AEA41AD06F8}" type="presParOf" srcId="{69B973E2-61EB-45EB-9609-DF7BE762C444}" destId="{B918EFE7-2D1D-40C4-9809-4A47DD947D57}" srcOrd="2" destOrd="0" presId="urn:microsoft.com/office/officeart/2005/8/layout/list1"/>
    <dgm:cxn modelId="{1EC3764B-F73E-4C07-9C52-2256E3B6D9EA}" type="presParOf" srcId="{69B973E2-61EB-45EB-9609-DF7BE762C444}" destId="{AC88FDFE-DE17-4941-8BCB-480D69DD2997}" srcOrd="3" destOrd="0" presId="urn:microsoft.com/office/officeart/2005/8/layout/list1"/>
    <dgm:cxn modelId="{A8E6D6E7-B7AB-44CE-B725-E66CDD59B36B}" type="presParOf" srcId="{69B973E2-61EB-45EB-9609-DF7BE762C444}" destId="{E328437D-AA4D-4E33-BDF7-16B3D6C09F2C}" srcOrd="4" destOrd="0" presId="urn:microsoft.com/office/officeart/2005/8/layout/list1"/>
    <dgm:cxn modelId="{AE801F41-8E36-4A75-8DEF-CECDFE9C2DB5}" type="presParOf" srcId="{E328437D-AA4D-4E33-BDF7-16B3D6C09F2C}" destId="{AD4496EB-EA35-4876-BC74-D0184983B2C4}" srcOrd="0" destOrd="0" presId="urn:microsoft.com/office/officeart/2005/8/layout/list1"/>
    <dgm:cxn modelId="{90C6FFBC-3FE0-416C-8C36-1C5E58268173}" type="presParOf" srcId="{E328437D-AA4D-4E33-BDF7-16B3D6C09F2C}" destId="{634C9B60-551C-4B46-AA5D-FCBAF1138725}" srcOrd="1" destOrd="0" presId="urn:microsoft.com/office/officeart/2005/8/layout/list1"/>
    <dgm:cxn modelId="{5D5F3F98-5981-4DDF-BA3C-59902BAB5881}" type="presParOf" srcId="{69B973E2-61EB-45EB-9609-DF7BE762C444}" destId="{AB086D70-8A27-4E27-BDC3-AE3C238BF18D}" srcOrd="5" destOrd="0" presId="urn:microsoft.com/office/officeart/2005/8/layout/list1"/>
    <dgm:cxn modelId="{C6F080D2-D558-4340-ACD0-D5557F8BB14E}" type="presParOf" srcId="{69B973E2-61EB-45EB-9609-DF7BE762C444}" destId="{380546E9-F58F-4FA8-97CA-1014BC2010B6}" srcOrd="6" destOrd="0" presId="urn:microsoft.com/office/officeart/2005/8/layout/list1"/>
    <dgm:cxn modelId="{E70AD2CD-2250-406D-8F48-6F5223D2601F}" type="presParOf" srcId="{69B973E2-61EB-45EB-9609-DF7BE762C444}" destId="{3A1E2F8F-6ED1-4B71-A015-D14F17FF00A8}" srcOrd="7" destOrd="0" presId="urn:microsoft.com/office/officeart/2005/8/layout/list1"/>
    <dgm:cxn modelId="{DA45CFD5-CB5B-4F11-AB2E-E721AC943B21}" type="presParOf" srcId="{69B973E2-61EB-45EB-9609-DF7BE762C444}" destId="{62CF6F0E-B928-4502-BF49-ED576AA52149}" srcOrd="8" destOrd="0" presId="urn:microsoft.com/office/officeart/2005/8/layout/list1"/>
    <dgm:cxn modelId="{FB5514EB-532A-479E-94F0-9513C847AED4}" type="presParOf" srcId="{62CF6F0E-B928-4502-BF49-ED576AA52149}" destId="{189EA592-2EF9-4664-8372-BD1F1BD5E81B}" srcOrd="0" destOrd="0" presId="urn:microsoft.com/office/officeart/2005/8/layout/list1"/>
    <dgm:cxn modelId="{BCE8AAE9-A014-437E-B555-4E3B3DE4D62C}" type="presParOf" srcId="{62CF6F0E-B928-4502-BF49-ED576AA52149}" destId="{3D65552D-FE82-4911-9E73-EAD689D3E244}" srcOrd="1" destOrd="0" presId="urn:microsoft.com/office/officeart/2005/8/layout/list1"/>
    <dgm:cxn modelId="{F0989AAD-E6AB-493A-9EBD-A7752C304F41}" type="presParOf" srcId="{69B973E2-61EB-45EB-9609-DF7BE762C444}" destId="{F5C9657E-EEAE-4709-B1B1-70D3501EC3A0}" srcOrd="9" destOrd="0" presId="urn:microsoft.com/office/officeart/2005/8/layout/list1"/>
    <dgm:cxn modelId="{29E305EB-A870-43B1-A647-7E08C146197D}" type="presParOf" srcId="{69B973E2-61EB-45EB-9609-DF7BE762C444}" destId="{9D0DD860-3812-43A9-9DB8-54CCCCFBAEED}" srcOrd="10" destOrd="0" presId="urn:microsoft.com/office/officeart/2005/8/layout/list1"/>
    <dgm:cxn modelId="{23A93408-7EF8-4C06-950C-1562B806056F}" type="presParOf" srcId="{69B973E2-61EB-45EB-9609-DF7BE762C444}" destId="{EA8C8788-D145-43ED-ACDB-A8573243E7EB}" srcOrd="11" destOrd="0" presId="urn:microsoft.com/office/officeart/2005/8/layout/list1"/>
    <dgm:cxn modelId="{BF3DA082-4B68-4669-A28C-7B840083324A}" type="presParOf" srcId="{69B973E2-61EB-45EB-9609-DF7BE762C444}" destId="{860211F2-289F-4149-82DA-72656284F16D}" srcOrd="12" destOrd="0" presId="urn:microsoft.com/office/officeart/2005/8/layout/list1"/>
    <dgm:cxn modelId="{E7B05238-89D5-4A39-B895-4E07FD75C3BA}" type="presParOf" srcId="{860211F2-289F-4149-82DA-72656284F16D}" destId="{668A25B4-8FCF-4056-B68B-A3A47F74BA10}" srcOrd="0" destOrd="0" presId="urn:microsoft.com/office/officeart/2005/8/layout/list1"/>
    <dgm:cxn modelId="{3C776A7B-F391-45D9-AD18-05727E09E1A0}" type="presParOf" srcId="{860211F2-289F-4149-82DA-72656284F16D}" destId="{FCCB5EFA-B022-4397-9E95-F8FAA1B1ABB3}" srcOrd="1" destOrd="0" presId="urn:microsoft.com/office/officeart/2005/8/layout/list1"/>
    <dgm:cxn modelId="{FFC6455F-4354-453A-8CA5-36E375507F84}" type="presParOf" srcId="{69B973E2-61EB-45EB-9609-DF7BE762C444}" destId="{0296515F-745A-421F-A12B-E0B3BE9854BE}" srcOrd="13" destOrd="0" presId="urn:microsoft.com/office/officeart/2005/8/layout/list1"/>
    <dgm:cxn modelId="{BC7D44DD-BB25-4900-AA4F-78F2E75F6A67}" type="presParOf" srcId="{69B973E2-61EB-45EB-9609-DF7BE762C444}" destId="{71F463D5-2E6F-4484-8D71-D60838262605}" srcOrd="14" destOrd="0" presId="urn:microsoft.com/office/officeart/2005/8/layout/list1"/>
    <dgm:cxn modelId="{E5D83946-7E4D-4E65-A169-0BA927328674}" type="presParOf" srcId="{69B973E2-61EB-45EB-9609-DF7BE762C444}" destId="{C5FF02B6-0F4A-4065-9E60-8030CABF976E}" srcOrd="15" destOrd="0" presId="urn:microsoft.com/office/officeart/2005/8/layout/list1"/>
    <dgm:cxn modelId="{34F92B0D-CB28-4B1F-ABE6-C5C227D1612B}" type="presParOf" srcId="{69B973E2-61EB-45EB-9609-DF7BE762C444}" destId="{16EBF431-7A13-4FBD-AF28-3B2930921E6A}" srcOrd="16" destOrd="0" presId="urn:microsoft.com/office/officeart/2005/8/layout/list1"/>
    <dgm:cxn modelId="{FAA3C924-1925-48AC-AE46-39CA88058908}" type="presParOf" srcId="{16EBF431-7A13-4FBD-AF28-3B2930921E6A}" destId="{DBA591DC-CFDB-4E01-8093-0027FC5D9C7A}" srcOrd="0" destOrd="0" presId="urn:microsoft.com/office/officeart/2005/8/layout/list1"/>
    <dgm:cxn modelId="{B8919A67-AE31-46E5-9C50-5A607DC41053}" type="presParOf" srcId="{16EBF431-7A13-4FBD-AF28-3B2930921E6A}" destId="{78DD856F-F473-47D4-B248-7F401F37C252}" srcOrd="1" destOrd="0" presId="urn:microsoft.com/office/officeart/2005/8/layout/list1"/>
    <dgm:cxn modelId="{D9CE06A5-FA81-4B01-AC81-FBF2B49F5004}" type="presParOf" srcId="{69B973E2-61EB-45EB-9609-DF7BE762C444}" destId="{AB11D127-9D97-47A5-83B4-EF218CD3CC00}" srcOrd="17" destOrd="0" presId="urn:microsoft.com/office/officeart/2005/8/layout/list1"/>
    <dgm:cxn modelId="{ADDF8D48-A6E6-459A-ADBD-DA80FC765A82}" type="presParOf" srcId="{69B973E2-61EB-45EB-9609-DF7BE762C444}" destId="{D283CD91-1DA5-4385-BED5-65B71EF8D123}" srcOrd="18"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D77E99-EA65-5C4D-9F6C-72DF0952980C}"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68A69984-9874-9F41-82E6-A098884DFB57}">
      <dgm:prSet phldrT="[Text]" custT="1"/>
      <dgm:spPr>
        <a:solidFill>
          <a:schemeClr val="accent2"/>
        </a:solidFill>
      </dgm:spPr>
      <dgm:t>
        <a:bodyPr/>
        <a:lstStyle/>
        <a:p>
          <a:r>
            <a:rPr lang="en-US" sz="2400" b="1" dirty="0" smtClean="0">
              <a:solidFill>
                <a:schemeClr val="bg1"/>
              </a:solidFill>
            </a:rPr>
            <a:t>Pros</a:t>
          </a:r>
          <a:endParaRPr lang="en-US" sz="2400" b="1" dirty="0">
            <a:solidFill>
              <a:schemeClr val="bg1"/>
            </a:solidFill>
          </a:endParaRPr>
        </a:p>
      </dgm:t>
    </dgm:pt>
    <dgm:pt modelId="{ADDC2954-42E4-AF43-B74B-5776DE8B4502}" type="parTrans" cxnId="{D9480F84-8B2A-2444-A00D-89D005FB4D5E}">
      <dgm:prSet/>
      <dgm:spPr/>
      <dgm:t>
        <a:bodyPr/>
        <a:lstStyle/>
        <a:p>
          <a:endParaRPr lang="en-US"/>
        </a:p>
      </dgm:t>
    </dgm:pt>
    <dgm:pt modelId="{40F55B81-C631-C14F-942C-7FD8215D5F24}" type="sibTrans" cxnId="{D9480F84-8B2A-2444-A00D-89D005FB4D5E}">
      <dgm:prSet/>
      <dgm:spPr/>
      <dgm:t>
        <a:bodyPr/>
        <a:lstStyle/>
        <a:p>
          <a:endParaRPr lang="en-US"/>
        </a:p>
      </dgm:t>
    </dgm:pt>
    <dgm:pt modelId="{F942D389-A55A-426B-AB99-4FA7BE139852}">
      <dgm:prSet phldrT="[Text]" custT="1"/>
      <dgm:spPr>
        <a:solidFill>
          <a:schemeClr val="accent2">
            <a:lumMod val="20000"/>
            <a:lumOff val="80000"/>
          </a:schemeClr>
        </a:solidFill>
      </dgm:spPr>
      <dgm:t>
        <a:bodyPr/>
        <a:lstStyle/>
        <a:p>
          <a:r>
            <a:rPr lang="en-US" sz="2000" dirty="0" smtClean="0">
              <a:solidFill>
                <a:schemeClr val="tx2"/>
              </a:solidFill>
            </a:rPr>
            <a:t>Accustomed to being a student </a:t>
          </a:r>
          <a:r>
            <a:rPr lang="en-US" sz="2000" b="0" dirty="0" smtClean="0">
              <a:solidFill>
                <a:schemeClr val="tx2"/>
              </a:solidFill>
            </a:rPr>
            <a:t>and</a:t>
          </a:r>
          <a:r>
            <a:rPr lang="en-US" sz="2000" dirty="0" smtClean="0">
              <a:solidFill>
                <a:schemeClr val="tx2"/>
              </a:solidFill>
            </a:rPr>
            <a:t> have momentum</a:t>
          </a:r>
          <a:endParaRPr lang="en-US" sz="2000" dirty="0">
            <a:solidFill>
              <a:schemeClr val="tx2"/>
            </a:solidFill>
          </a:endParaRPr>
        </a:p>
      </dgm:t>
    </dgm:pt>
    <dgm:pt modelId="{42D755FF-82D1-464E-856A-40C16E2E1112}" type="parTrans" cxnId="{2E0F8BEC-81A2-42F8-863C-BCBC04D873D7}">
      <dgm:prSet/>
      <dgm:spPr/>
      <dgm:t>
        <a:bodyPr/>
        <a:lstStyle/>
        <a:p>
          <a:endParaRPr lang="en-US"/>
        </a:p>
      </dgm:t>
    </dgm:pt>
    <dgm:pt modelId="{EED865A8-08CD-4EED-B5EA-DD8590802354}" type="sibTrans" cxnId="{2E0F8BEC-81A2-42F8-863C-BCBC04D873D7}">
      <dgm:prSet/>
      <dgm:spPr/>
      <dgm:t>
        <a:bodyPr/>
        <a:lstStyle/>
        <a:p>
          <a:endParaRPr lang="en-US"/>
        </a:p>
      </dgm:t>
    </dgm:pt>
    <dgm:pt modelId="{20662A6C-CBCA-45E2-81DA-1FA2F278E6B1}">
      <dgm:prSet phldrT="[Text]" custT="1"/>
      <dgm:spPr>
        <a:solidFill>
          <a:schemeClr val="accent2"/>
        </a:solidFill>
      </dgm:spPr>
      <dgm:t>
        <a:bodyPr/>
        <a:lstStyle/>
        <a:p>
          <a:r>
            <a:rPr lang="en-US" sz="2400" b="1" dirty="0" smtClean="0">
              <a:solidFill>
                <a:schemeClr val="bg1"/>
              </a:solidFill>
            </a:rPr>
            <a:t>Cons</a:t>
          </a:r>
          <a:endParaRPr lang="en-US" sz="2400" b="1" dirty="0">
            <a:solidFill>
              <a:schemeClr val="bg1"/>
            </a:solidFill>
          </a:endParaRPr>
        </a:p>
      </dgm:t>
    </dgm:pt>
    <dgm:pt modelId="{16689FDB-AE59-4D66-BD3F-B009347D5424}" type="parTrans" cxnId="{6AD78E6A-BDB3-45D2-BAB3-145660FA980E}">
      <dgm:prSet/>
      <dgm:spPr/>
      <dgm:t>
        <a:bodyPr/>
        <a:lstStyle/>
        <a:p>
          <a:endParaRPr lang="en-US"/>
        </a:p>
      </dgm:t>
    </dgm:pt>
    <dgm:pt modelId="{1D5A1941-78F1-48DF-ABC1-7B6BB7595577}" type="sibTrans" cxnId="{6AD78E6A-BDB3-45D2-BAB3-145660FA980E}">
      <dgm:prSet/>
      <dgm:spPr/>
      <dgm:t>
        <a:bodyPr/>
        <a:lstStyle/>
        <a:p>
          <a:endParaRPr lang="en-US"/>
        </a:p>
      </dgm:t>
    </dgm:pt>
    <dgm:pt modelId="{0EDBCFC0-570A-4976-B0D5-781BC90E08F0}">
      <dgm:prSet phldrT="[Text]" custT="1"/>
      <dgm:spPr>
        <a:solidFill>
          <a:schemeClr val="accent2">
            <a:lumMod val="20000"/>
            <a:lumOff val="80000"/>
          </a:schemeClr>
        </a:solidFill>
      </dgm:spPr>
      <dgm:t>
        <a:bodyPr/>
        <a:lstStyle/>
        <a:p>
          <a:r>
            <a:rPr lang="en-US" sz="2000" dirty="0" smtClean="0">
              <a:solidFill>
                <a:schemeClr val="tx2"/>
              </a:solidFill>
            </a:rPr>
            <a:t>Could choose the wrong program = spending money and time on wrong profession</a:t>
          </a:r>
          <a:endParaRPr lang="en-US" sz="2000" dirty="0">
            <a:solidFill>
              <a:schemeClr val="tx2"/>
            </a:solidFill>
          </a:endParaRPr>
        </a:p>
      </dgm:t>
    </dgm:pt>
    <dgm:pt modelId="{A521A9EC-2A4F-493B-BE0C-5B6B5A31E1D5}" type="parTrans" cxnId="{AF6133FE-C773-49E8-8C0F-D9937AE829AD}">
      <dgm:prSet/>
      <dgm:spPr/>
      <dgm:t>
        <a:bodyPr/>
        <a:lstStyle/>
        <a:p>
          <a:endParaRPr lang="en-US"/>
        </a:p>
      </dgm:t>
    </dgm:pt>
    <dgm:pt modelId="{E9518C6C-B2B2-4735-942B-7590CB18BA4A}" type="sibTrans" cxnId="{AF6133FE-C773-49E8-8C0F-D9937AE829AD}">
      <dgm:prSet/>
      <dgm:spPr/>
      <dgm:t>
        <a:bodyPr/>
        <a:lstStyle/>
        <a:p>
          <a:endParaRPr lang="en-US"/>
        </a:p>
      </dgm:t>
    </dgm:pt>
    <dgm:pt modelId="{3D0BFA03-FF09-45D2-A54E-51F95759132F}">
      <dgm:prSet custT="1"/>
      <dgm:spPr>
        <a:solidFill>
          <a:schemeClr val="accent2">
            <a:lumMod val="20000"/>
            <a:lumOff val="80000"/>
          </a:schemeClr>
        </a:solidFill>
      </dgm:spPr>
      <dgm:t>
        <a:bodyPr/>
        <a:lstStyle/>
        <a:p>
          <a:r>
            <a:rPr lang="en-US" sz="2000" dirty="0" smtClean="0">
              <a:solidFill>
                <a:schemeClr val="tx2"/>
              </a:solidFill>
            </a:rPr>
            <a:t>Study Skills are sharp</a:t>
          </a:r>
          <a:endParaRPr lang="en-US" sz="2000" dirty="0">
            <a:solidFill>
              <a:schemeClr val="tx2"/>
            </a:solidFill>
          </a:endParaRPr>
        </a:p>
      </dgm:t>
    </dgm:pt>
    <dgm:pt modelId="{BE008EEE-0DAC-4561-BB6E-4ADF01CDF36E}" type="parTrans" cxnId="{F911BD9F-F949-4E65-84E9-3154555DE5D0}">
      <dgm:prSet/>
      <dgm:spPr/>
      <dgm:t>
        <a:bodyPr/>
        <a:lstStyle/>
        <a:p>
          <a:endParaRPr lang="en-US"/>
        </a:p>
      </dgm:t>
    </dgm:pt>
    <dgm:pt modelId="{B89FECF7-DC7C-445E-9B6B-91012018799E}" type="sibTrans" cxnId="{F911BD9F-F949-4E65-84E9-3154555DE5D0}">
      <dgm:prSet/>
      <dgm:spPr/>
      <dgm:t>
        <a:bodyPr/>
        <a:lstStyle/>
        <a:p>
          <a:endParaRPr lang="en-US"/>
        </a:p>
      </dgm:t>
    </dgm:pt>
    <dgm:pt modelId="{72549528-68E3-4B67-B090-82027AA3CA5E}">
      <dgm:prSet custT="1"/>
      <dgm:spPr>
        <a:solidFill>
          <a:schemeClr val="accent2">
            <a:lumMod val="20000"/>
            <a:lumOff val="80000"/>
          </a:schemeClr>
        </a:solidFill>
      </dgm:spPr>
      <dgm:t>
        <a:bodyPr/>
        <a:lstStyle/>
        <a:p>
          <a:r>
            <a:rPr lang="en-US" sz="2000" dirty="0" smtClean="0">
              <a:solidFill>
                <a:schemeClr val="tx2"/>
              </a:solidFill>
            </a:rPr>
            <a:t>Few or less obligations</a:t>
          </a:r>
          <a:endParaRPr lang="en-US" sz="2000" dirty="0">
            <a:solidFill>
              <a:schemeClr val="tx2"/>
            </a:solidFill>
          </a:endParaRPr>
        </a:p>
      </dgm:t>
    </dgm:pt>
    <dgm:pt modelId="{45A42F32-CF57-412A-AA7E-489FA3C87670}" type="parTrans" cxnId="{395ACE25-6620-4148-B783-C4AB4D1B74D2}">
      <dgm:prSet/>
      <dgm:spPr/>
      <dgm:t>
        <a:bodyPr/>
        <a:lstStyle/>
        <a:p>
          <a:endParaRPr lang="en-US"/>
        </a:p>
      </dgm:t>
    </dgm:pt>
    <dgm:pt modelId="{8C019571-0AFB-4A6E-8702-06DC9717E033}" type="sibTrans" cxnId="{395ACE25-6620-4148-B783-C4AB4D1B74D2}">
      <dgm:prSet/>
      <dgm:spPr/>
      <dgm:t>
        <a:bodyPr/>
        <a:lstStyle/>
        <a:p>
          <a:endParaRPr lang="en-US"/>
        </a:p>
      </dgm:t>
    </dgm:pt>
    <dgm:pt modelId="{A953429A-E343-4E6E-B816-F7B242898CE8}">
      <dgm:prSet custT="1"/>
      <dgm:spPr>
        <a:solidFill>
          <a:schemeClr val="accent2">
            <a:lumMod val="20000"/>
            <a:lumOff val="80000"/>
          </a:schemeClr>
        </a:solidFill>
      </dgm:spPr>
      <dgm:t>
        <a:bodyPr/>
        <a:lstStyle/>
        <a:p>
          <a:r>
            <a:rPr lang="en-US" sz="2000" dirty="0" smtClean="0">
              <a:solidFill>
                <a:schemeClr val="tx2"/>
              </a:solidFill>
            </a:rPr>
            <a:t>Occupations that require advanced degrees for “entry-level” positions</a:t>
          </a:r>
          <a:endParaRPr lang="en-US" sz="2000" dirty="0">
            <a:solidFill>
              <a:schemeClr val="tx2"/>
            </a:solidFill>
          </a:endParaRPr>
        </a:p>
      </dgm:t>
    </dgm:pt>
    <dgm:pt modelId="{2A751122-6FD4-4B2C-916A-D6494383C61F}" type="parTrans" cxnId="{CDA12331-6710-4518-B11C-2E58A8DE10FB}">
      <dgm:prSet/>
      <dgm:spPr/>
      <dgm:t>
        <a:bodyPr/>
        <a:lstStyle/>
        <a:p>
          <a:endParaRPr lang="en-US"/>
        </a:p>
      </dgm:t>
    </dgm:pt>
    <dgm:pt modelId="{1DC9C743-2EC6-4454-8B86-B2CD5FBB9D19}" type="sibTrans" cxnId="{CDA12331-6710-4518-B11C-2E58A8DE10FB}">
      <dgm:prSet/>
      <dgm:spPr/>
      <dgm:t>
        <a:bodyPr/>
        <a:lstStyle/>
        <a:p>
          <a:endParaRPr lang="en-US"/>
        </a:p>
      </dgm:t>
    </dgm:pt>
    <dgm:pt modelId="{D74621DA-DCE8-4248-BF4F-8D15022640F0}">
      <dgm:prSet custT="1"/>
      <dgm:spPr>
        <a:solidFill>
          <a:schemeClr val="accent2">
            <a:lumMod val="20000"/>
            <a:lumOff val="80000"/>
          </a:schemeClr>
        </a:solidFill>
      </dgm:spPr>
      <dgm:t>
        <a:bodyPr/>
        <a:lstStyle/>
        <a:p>
          <a:r>
            <a:rPr lang="en-US" sz="2000" dirty="0" smtClean="0">
              <a:solidFill>
                <a:schemeClr val="tx2"/>
              </a:solidFill>
            </a:rPr>
            <a:t>Not a competitive candidate to admissions committee without work experience</a:t>
          </a:r>
          <a:endParaRPr lang="en-US" sz="2000" dirty="0">
            <a:solidFill>
              <a:schemeClr val="tx2"/>
            </a:solidFill>
          </a:endParaRPr>
        </a:p>
      </dgm:t>
    </dgm:pt>
    <dgm:pt modelId="{6589A388-A148-4945-AA7F-16D888F3D64F}" type="parTrans" cxnId="{47CE24C9-BCB4-4ABB-B948-00AB439BF723}">
      <dgm:prSet/>
      <dgm:spPr/>
      <dgm:t>
        <a:bodyPr/>
        <a:lstStyle/>
        <a:p>
          <a:endParaRPr lang="en-US"/>
        </a:p>
      </dgm:t>
    </dgm:pt>
    <dgm:pt modelId="{AF8B7476-E5BD-41B5-AA52-953019625C48}" type="sibTrans" cxnId="{47CE24C9-BCB4-4ABB-B948-00AB439BF723}">
      <dgm:prSet/>
      <dgm:spPr/>
      <dgm:t>
        <a:bodyPr/>
        <a:lstStyle/>
        <a:p>
          <a:endParaRPr lang="en-US"/>
        </a:p>
      </dgm:t>
    </dgm:pt>
    <dgm:pt modelId="{6650294A-FEF3-46D9-95BB-392EC1561BE7}">
      <dgm:prSet custT="1"/>
      <dgm:spPr>
        <a:solidFill>
          <a:schemeClr val="accent2">
            <a:lumMod val="20000"/>
            <a:lumOff val="80000"/>
          </a:schemeClr>
        </a:solidFill>
      </dgm:spPr>
      <dgm:t>
        <a:bodyPr/>
        <a:lstStyle/>
        <a:p>
          <a:r>
            <a:rPr lang="en-US" sz="2000" dirty="0" smtClean="0">
              <a:solidFill>
                <a:schemeClr val="tx2"/>
              </a:solidFill>
            </a:rPr>
            <a:t>Unlikely to fund entire tuition and expenses</a:t>
          </a:r>
          <a:endParaRPr lang="en-US" sz="2000" dirty="0">
            <a:solidFill>
              <a:schemeClr val="tx2"/>
            </a:solidFill>
          </a:endParaRPr>
        </a:p>
      </dgm:t>
    </dgm:pt>
    <dgm:pt modelId="{D1CD44B8-1CFE-4D63-A5A3-24C0C29CF79D}" type="parTrans" cxnId="{75FC2C72-862D-4B02-8D22-3BFEE9B2F18E}">
      <dgm:prSet/>
      <dgm:spPr/>
      <dgm:t>
        <a:bodyPr/>
        <a:lstStyle/>
        <a:p>
          <a:endParaRPr lang="en-US"/>
        </a:p>
      </dgm:t>
    </dgm:pt>
    <dgm:pt modelId="{47D5DC96-D409-4AFD-A983-3F4AE7A6FCE5}" type="sibTrans" cxnId="{75FC2C72-862D-4B02-8D22-3BFEE9B2F18E}">
      <dgm:prSet/>
      <dgm:spPr/>
      <dgm:t>
        <a:bodyPr/>
        <a:lstStyle/>
        <a:p>
          <a:endParaRPr lang="en-US"/>
        </a:p>
      </dgm:t>
    </dgm:pt>
    <dgm:pt modelId="{9BEC5985-76A3-4269-B757-776A3A960CA0}" type="pres">
      <dgm:prSet presAssocID="{FFD77E99-EA65-5C4D-9F6C-72DF0952980C}" presName="linear" presStyleCnt="0">
        <dgm:presLayoutVars>
          <dgm:animLvl val="lvl"/>
          <dgm:resizeHandles val="exact"/>
        </dgm:presLayoutVars>
      </dgm:prSet>
      <dgm:spPr/>
      <dgm:t>
        <a:bodyPr/>
        <a:lstStyle/>
        <a:p>
          <a:endParaRPr lang="en-US"/>
        </a:p>
      </dgm:t>
    </dgm:pt>
    <dgm:pt modelId="{778D82EA-B423-4C9A-A606-1DC96573847F}" type="pres">
      <dgm:prSet presAssocID="{68A69984-9874-9F41-82E6-A098884DFB57}" presName="parentText" presStyleLbl="node1" presStyleIdx="0" presStyleCnt="2" custScaleY="62176">
        <dgm:presLayoutVars>
          <dgm:chMax val="0"/>
          <dgm:bulletEnabled val="1"/>
        </dgm:presLayoutVars>
      </dgm:prSet>
      <dgm:spPr/>
      <dgm:t>
        <a:bodyPr/>
        <a:lstStyle/>
        <a:p>
          <a:endParaRPr lang="en-US"/>
        </a:p>
      </dgm:t>
    </dgm:pt>
    <dgm:pt modelId="{8966F8E4-63A0-4736-8BF3-D55181CE7BAB}" type="pres">
      <dgm:prSet presAssocID="{68A69984-9874-9F41-82E6-A098884DFB57}" presName="childText" presStyleLbl="revTx" presStyleIdx="0" presStyleCnt="2">
        <dgm:presLayoutVars>
          <dgm:bulletEnabled val="1"/>
        </dgm:presLayoutVars>
      </dgm:prSet>
      <dgm:spPr/>
      <dgm:t>
        <a:bodyPr/>
        <a:lstStyle/>
        <a:p>
          <a:endParaRPr lang="en-US"/>
        </a:p>
      </dgm:t>
    </dgm:pt>
    <dgm:pt modelId="{9EC07EBE-F7BA-40BB-B58B-1315E1E8B6FF}" type="pres">
      <dgm:prSet presAssocID="{20662A6C-CBCA-45E2-81DA-1FA2F278E6B1}" presName="parentText" presStyleLbl="node1" presStyleIdx="1" presStyleCnt="2" custScaleY="62297" custLinFactNeighborX="0">
        <dgm:presLayoutVars>
          <dgm:chMax val="0"/>
          <dgm:bulletEnabled val="1"/>
        </dgm:presLayoutVars>
      </dgm:prSet>
      <dgm:spPr/>
      <dgm:t>
        <a:bodyPr/>
        <a:lstStyle/>
        <a:p>
          <a:endParaRPr lang="en-US"/>
        </a:p>
      </dgm:t>
    </dgm:pt>
    <dgm:pt modelId="{AE395317-7831-4AB8-B93C-B8065EDB9679}" type="pres">
      <dgm:prSet presAssocID="{20662A6C-CBCA-45E2-81DA-1FA2F278E6B1}" presName="childText" presStyleLbl="revTx" presStyleIdx="1" presStyleCnt="2">
        <dgm:presLayoutVars>
          <dgm:bulletEnabled val="1"/>
        </dgm:presLayoutVars>
      </dgm:prSet>
      <dgm:spPr/>
      <dgm:t>
        <a:bodyPr/>
        <a:lstStyle/>
        <a:p>
          <a:endParaRPr lang="en-US"/>
        </a:p>
      </dgm:t>
    </dgm:pt>
  </dgm:ptLst>
  <dgm:cxnLst>
    <dgm:cxn modelId="{AF6133FE-C773-49E8-8C0F-D9937AE829AD}" srcId="{20662A6C-CBCA-45E2-81DA-1FA2F278E6B1}" destId="{0EDBCFC0-570A-4976-B0D5-781BC90E08F0}" srcOrd="0" destOrd="0" parTransId="{A521A9EC-2A4F-493B-BE0C-5B6B5A31E1D5}" sibTransId="{E9518C6C-B2B2-4735-942B-7590CB18BA4A}"/>
    <dgm:cxn modelId="{395ACE25-6620-4148-B783-C4AB4D1B74D2}" srcId="{68A69984-9874-9F41-82E6-A098884DFB57}" destId="{72549528-68E3-4B67-B090-82027AA3CA5E}" srcOrd="2" destOrd="0" parTransId="{45A42F32-CF57-412A-AA7E-489FA3C87670}" sibTransId="{8C019571-0AFB-4A6E-8702-06DC9717E033}"/>
    <dgm:cxn modelId="{6AD78E6A-BDB3-45D2-BAB3-145660FA980E}" srcId="{FFD77E99-EA65-5C4D-9F6C-72DF0952980C}" destId="{20662A6C-CBCA-45E2-81DA-1FA2F278E6B1}" srcOrd="1" destOrd="0" parTransId="{16689FDB-AE59-4D66-BD3F-B009347D5424}" sibTransId="{1D5A1941-78F1-48DF-ABC1-7B6BB7595577}"/>
    <dgm:cxn modelId="{38AE1612-83E2-40A8-BBFA-71892EC99230}" type="presOf" srcId="{20662A6C-CBCA-45E2-81DA-1FA2F278E6B1}" destId="{9EC07EBE-F7BA-40BB-B58B-1315E1E8B6FF}" srcOrd="0" destOrd="0" presId="urn:microsoft.com/office/officeart/2005/8/layout/vList2"/>
    <dgm:cxn modelId="{F911BD9F-F949-4E65-84E9-3154555DE5D0}" srcId="{68A69984-9874-9F41-82E6-A098884DFB57}" destId="{3D0BFA03-FF09-45D2-A54E-51F95759132F}" srcOrd="1" destOrd="0" parTransId="{BE008EEE-0DAC-4561-BB6E-4ADF01CDF36E}" sibTransId="{B89FECF7-DC7C-445E-9B6B-91012018799E}"/>
    <dgm:cxn modelId="{217C6A21-9538-4222-82DA-008AF9CCCE92}" type="presOf" srcId="{F942D389-A55A-426B-AB99-4FA7BE139852}" destId="{8966F8E4-63A0-4736-8BF3-D55181CE7BAB}" srcOrd="0" destOrd="0" presId="urn:microsoft.com/office/officeart/2005/8/layout/vList2"/>
    <dgm:cxn modelId="{B638CDBF-6F6C-40BB-9B1D-7D12A5D79AAC}" type="presOf" srcId="{0EDBCFC0-570A-4976-B0D5-781BC90E08F0}" destId="{AE395317-7831-4AB8-B93C-B8065EDB9679}" srcOrd="0" destOrd="0" presId="urn:microsoft.com/office/officeart/2005/8/layout/vList2"/>
    <dgm:cxn modelId="{E4D41C37-C06B-420C-8B19-F7DAB6A4C8EE}" type="presOf" srcId="{D74621DA-DCE8-4248-BF4F-8D15022640F0}" destId="{AE395317-7831-4AB8-B93C-B8065EDB9679}" srcOrd="0" destOrd="1" presId="urn:microsoft.com/office/officeart/2005/8/layout/vList2"/>
    <dgm:cxn modelId="{13BA123A-82B2-4FED-8D32-3E69C8EAD8E0}" type="presOf" srcId="{6650294A-FEF3-46D9-95BB-392EC1561BE7}" destId="{AE395317-7831-4AB8-B93C-B8065EDB9679}" srcOrd="0" destOrd="2" presId="urn:microsoft.com/office/officeart/2005/8/layout/vList2"/>
    <dgm:cxn modelId="{75FC2C72-862D-4B02-8D22-3BFEE9B2F18E}" srcId="{20662A6C-CBCA-45E2-81DA-1FA2F278E6B1}" destId="{6650294A-FEF3-46D9-95BB-392EC1561BE7}" srcOrd="2" destOrd="0" parTransId="{D1CD44B8-1CFE-4D63-A5A3-24C0C29CF79D}" sibTransId="{47D5DC96-D409-4AFD-A983-3F4AE7A6FCE5}"/>
    <dgm:cxn modelId="{CDA12331-6710-4518-B11C-2E58A8DE10FB}" srcId="{68A69984-9874-9F41-82E6-A098884DFB57}" destId="{A953429A-E343-4E6E-B816-F7B242898CE8}" srcOrd="3" destOrd="0" parTransId="{2A751122-6FD4-4B2C-916A-D6494383C61F}" sibTransId="{1DC9C743-2EC6-4454-8B86-B2CD5FBB9D19}"/>
    <dgm:cxn modelId="{08DE55E2-AF4A-4B03-929B-40B6BA7EA314}" type="presOf" srcId="{72549528-68E3-4B67-B090-82027AA3CA5E}" destId="{8966F8E4-63A0-4736-8BF3-D55181CE7BAB}" srcOrd="0" destOrd="2" presId="urn:microsoft.com/office/officeart/2005/8/layout/vList2"/>
    <dgm:cxn modelId="{D6F24761-0D57-4956-8967-6BB19431AB9F}" type="presOf" srcId="{3D0BFA03-FF09-45D2-A54E-51F95759132F}" destId="{8966F8E4-63A0-4736-8BF3-D55181CE7BAB}" srcOrd="0" destOrd="1" presId="urn:microsoft.com/office/officeart/2005/8/layout/vList2"/>
    <dgm:cxn modelId="{DB72C2FB-1328-46DA-9BC3-A486A8C5DA4A}" type="presOf" srcId="{A953429A-E343-4E6E-B816-F7B242898CE8}" destId="{8966F8E4-63A0-4736-8BF3-D55181CE7BAB}" srcOrd="0" destOrd="3" presId="urn:microsoft.com/office/officeart/2005/8/layout/vList2"/>
    <dgm:cxn modelId="{D9480F84-8B2A-2444-A00D-89D005FB4D5E}" srcId="{FFD77E99-EA65-5C4D-9F6C-72DF0952980C}" destId="{68A69984-9874-9F41-82E6-A098884DFB57}" srcOrd="0" destOrd="0" parTransId="{ADDC2954-42E4-AF43-B74B-5776DE8B4502}" sibTransId="{40F55B81-C631-C14F-942C-7FD8215D5F24}"/>
    <dgm:cxn modelId="{CF65CD15-49A9-4700-86AC-08721683EB33}" type="presOf" srcId="{68A69984-9874-9F41-82E6-A098884DFB57}" destId="{778D82EA-B423-4C9A-A606-1DC96573847F}" srcOrd="0" destOrd="0" presId="urn:microsoft.com/office/officeart/2005/8/layout/vList2"/>
    <dgm:cxn modelId="{2E0F8BEC-81A2-42F8-863C-BCBC04D873D7}" srcId="{68A69984-9874-9F41-82E6-A098884DFB57}" destId="{F942D389-A55A-426B-AB99-4FA7BE139852}" srcOrd="0" destOrd="0" parTransId="{42D755FF-82D1-464E-856A-40C16E2E1112}" sibTransId="{EED865A8-08CD-4EED-B5EA-DD8590802354}"/>
    <dgm:cxn modelId="{6B7C349F-8B94-4B13-97B0-A246D7121572}" type="presOf" srcId="{FFD77E99-EA65-5C4D-9F6C-72DF0952980C}" destId="{9BEC5985-76A3-4269-B757-776A3A960CA0}" srcOrd="0" destOrd="0" presId="urn:microsoft.com/office/officeart/2005/8/layout/vList2"/>
    <dgm:cxn modelId="{47CE24C9-BCB4-4ABB-B948-00AB439BF723}" srcId="{20662A6C-CBCA-45E2-81DA-1FA2F278E6B1}" destId="{D74621DA-DCE8-4248-BF4F-8D15022640F0}" srcOrd="1" destOrd="0" parTransId="{6589A388-A148-4945-AA7F-16D888F3D64F}" sibTransId="{AF8B7476-E5BD-41B5-AA52-953019625C48}"/>
    <dgm:cxn modelId="{B4E6E150-A1B3-4D76-A4C7-5386EAE07DAD}" type="presParOf" srcId="{9BEC5985-76A3-4269-B757-776A3A960CA0}" destId="{778D82EA-B423-4C9A-A606-1DC96573847F}" srcOrd="0" destOrd="0" presId="urn:microsoft.com/office/officeart/2005/8/layout/vList2"/>
    <dgm:cxn modelId="{FF533710-8368-442A-B6BD-874838B79753}" type="presParOf" srcId="{9BEC5985-76A3-4269-B757-776A3A960CA0}" destId="{8966F8E4-63A0-4736-8BF3-D55181CE7BAB}" srcOrd="1" destOrd="0" presId="urn:microsoft.com/office/officeart/2005/8/layout/vList2"/>
    <dgm:cxn modelId="{3C9BC800-2FE0-4D3C-9B12-190D4172DF5B}" type="presParOf" srcId="{9BEC5985-76A3-4269-B757-776A3A960CA0}" destId="{9EC07EBE-F7BA-40BB-B58B-1315E1E8B6FF}" srcOrd="2" destOrd="0" presId="urn:microsoft.com/office/officeart/2005/8/layout/vList2"/>
    <dgm:cxn modelId="{9AF9FB86-360D-4817-B28A-574BC6AF9986}" type="presParOf" srcId="{9BEC5985-76A3-4269-B757-776A3A960CA0}" destId="{AE395317-7831-4AB8-B93C-B8065EDB9679}"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FFD77E99-EA65-5C4D-9F6C-72DF0952980C}"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68A69984-9874-9F41-82E6-A098884DFB57}">
      <dgm:prSet phldrT="[Text]" custT="1"/>
      <dgm:spPr>
        <a:solidFill>
          <a:schemeClr val="accent2"/>
        </a:solidFill>
      </dgm:spPr>
      <dgm:t>
        <a:bodyPr/>
        <a:lstStyle/>
        <a:p>
          <a:r>
            <a:rPr lang="en-US" sz="2400" b="1" dirty="0" smtClean="0">
              <a:solidFill>
                <a:schemeClr val="bg1"/>
              </a:solidFill>
            </a:rPr>
            <a:t>Pros</a:t>
          </a:r>
          <a:endParaRPr lang="en-US" sz="2400" b="1" dirty="0">
            <a:solidFill>
              <a:schemeClr val="bg1"/>
            </a:solidFill>
          </a:endParaRPr>
        </a:p>
      </dgm:t>
    </dgm:pt>
    <dgm:pt modelId="{ADDC2954-42E4-AF43-B74B-5776DE8B4502}" type="parTrans" cxnId="{D9480F84-8B2A-2444-A00D-89D005FB4D5E}">
      <dgm:prSet/>
      <dgm:spPr/>
      <dgm:t>
        <a:bodyPr/>
        <a:lstStyle/>
        <a:p>
          <a:endParaRPr lang="en-US"/>
        </a:p>
      </dgm:t>
    </dgm:pt>
    <dgm:pt modelId="{40F55B81-C631-C14F-942C-7FD8215D5F24}" type="sibTrans" cxnId="{D9480F84-8B2A-2444-A00D-89D005FB4D5E}">
      <dgm:prSet/>
      <dgm:spPr/>
      <dgm:t>
        <a:bodyPr/>
        <a:lstStyle/>
        <a:p>
          <a:endParaRPr lang="en-US"/>
        </a:p>
      </dgm:t>
    </dgm:pt>
    <dgm:pt modelId="{F942D389-A55A-426B-AB99-4FA7BE139852}">
      <dgm:prSet phldrT="[Text]" custT="1"/>
      <dgm:spPr>
        <a:solidFill>
          <a:schemeClr val="accent2">
            <a:lumMod val="20000"/>
            <a:lumOff val="80000"/>
          </a:schemeClr>
        </a:solidFill>
      </dgm:spPr>
      <dgm:t>
        <a:bodyPr/>
        <a:lstStyle/>
        <a:p>
          <a:r>
            <a:rPr lang="en-US" sz="1800" dirty="0" smtClean="0">
              <a:solidFill>
                <a:schemeClr val="tx2"/>
              </a:solidFill>
            </a:rPr>
            <a:t>Confirmed your career goals through hands-practical experience</a:t>
          </a:r>
          <a:endParaRPr lang="en-US" sz="1800" dirty="0">
            <a:solidFill>
              <a:schemeClr val="tx2"/>
            </a:solidFill>
          </a:endParaRPr>
        </a:p>
      </dgm:t>
    </dgm:pt>
    <dgm:pt modelId="{42D755FF-82D1-464E-856A-40C16E2E1112}" type="parTrans" cxnId="{2E0F8BEC-81A2-42F8-863C-BCBC04D873D7}">
      <dgm:prSet/>
      <dgm:spPr/>
      <dgm:t>
        <a:bodyPr/>
        <a:lstStyle/>
        <a:p>
          <a:endParaRPr lang="en-US"/>
        </a:p>
      </dgm:t>
    </dgm:pt>
    <dgm:pt modelId="{EED865A8-08CD-4EED-B5EA-DD8590802354}" type="sibTrans" cxnId="{2E0F8BEC-81A2-42F8-863C-BCBC04D873D7}">
      <dgm:prSet/>
      <dgm:spPr/>
      <dgm:t>
        <a:bodyPr/>
        <a:lstStyle/>
        <a:p>
          <a:endParaRPr lang="en-US"/>
        </a:p>
      </dgm:t>
    </dgm:pt>
    <dgm:pt modelId="{20662A6C-CBCA-45E2-81DA-1FA2F278E6B1}">
      <dgm:prSet phldrT="[Text]" custT="1"/>
      <dgm:spPr>
        <a:solidFill>
          <a:schemeClr val="accent2"/>
        </a:solidFill>
      </dgm:spPr>
      <dgm:t>
        <a:bodyPr/>
        <a:lstStyle/>
        <a:p>
          <a:r>
            <a:rPr lang="en-US" sz="2400" b="1" dirty="0" smtClean="0">
              <a:solidFill>
                <a:schemeClr val="bg1"/>
              </a:solidFill>
            </a:rPr>
            <a:t>Cons</a:t>
          </a:r>
          <a:endParaRPr lang="en-US" sz="2400" b="1" dirty="0">
            <a:solidFill>
              <a:schemeClr val="bg1"/>
            </a:solidFill>
          </a:endParaRPr>
        </a:p>
      </dgm:t>
    </dgm:pt>
    <dgm:pt modelId="{16689FDB-AE59-4D66-BD3F-B009347D5424}" type="parTrans" cxnId="{6AD78E6A-BDB3-45D2-BAB3-145660FA980E}">
      <dgm:prSet/>
      <dgm:spPr/>
      <dgm:t>
        <a:bodyPr/>
        <a:lstStyle/>
        <a:p>
          <a:endParaRPr lang="en-US"/>
        </a:p>
      </dgm:t>
    </dgm:pt>
    <dgm:pt modelId="{1D5A1941-78F1-48DF-ABC1-7B6BB7595577}" type="sibTrans" cxnId="{6AD78E6A-BDB3-45D2-BAB3-145660FA980E}">
      <dgm:prSet/>
      <dgm:spPr/>
      <dgm:t>
        <a:bodyPr/>
        <a:lstStyle/>
        <a:p>
          <a:endParaRPr lang="en-US"/>
        </a:p>
      </dgm:t>
    </dgm:pt>
    <dgm:pt modelId="{0EDBCFC0-570A-4976-B0D5-781BC90E08F0}">
      <dgm:prSet phldrT="[Text]" custT="1"/>
      <dgm:spPr>
        <a:solidFill>
          <a:schemeClr val="accent2">
            <a:lumMod val="20000"/>
            <a:lumOff val="80000"/>
          </a:schemeClr>
        </a:solidFill>
      </dgm:spPr>
      <dgm:t>
        <a:bodyPr/>
        <a:lstStyle/>
        <a:p>
          <a:r>
            <a:rPr lang="en-US" sz="1800" dirty="0" smtClean="0">
              <a:solidFill>
                <a:schemeClr val="tx2"/>
              </a:solidFill>
            </a:rPr>
            <a:t>Struggle with study skills</a:t>
          </a:r>
          <a:endParaRPr lang="en-US" sz="1800" dirty="0">
            <a:solidFill>
              <a:schemeClr val="tx2"/>
            </a:solidFill>
          </a:endParaRPr>
        </a:p>
      </dgm:t>
    </dgm:pt>
    <dgm:pt modelId="{A521A9EC-2A4F-493B-BE0C-5B6B5A31E1D5}" type="parTrans" cxnId="{AF6133FE-C773-49E8-8C0F-D9937AE829AD}">
      <dgm:prSet/>
      <dgm:spPr/>
      <dgm:t>
        <a:bodyPr/>
        <a:lstStyle/>
        <a:p>
          <a:endParaRPr lang="en-US"/>
        </a:p>
      </dgm:t>
    </dgm:pt>
    <dgm:pt modelId="{E9518C6C-B2B2-4735-942B-7590CB18BA4A}" type="sibTrans" cxnId="{AF6133FE-C773-49E8-8C0F-D9937AE829AD}">
      <dgm:prSet/>
      <dgm:spPr/>
      <dgm:t>
        <a:bodyPr/>
        <a:lstStyle/>
        <a:p>
          <a:endParaRPr lang="en-US"/>
        </a:p>
      </dgm:t>
    </dgm:pt>
    <dgm:pt modelId="{EFBDEDE9-8B9B-4C63-9F5A-9182F024868B}">
      <dgm:prSet custT="1"/>
      <dgm:spPr/>
      <dgm:t>
        <a:bodyPr/>
        <a:lstStyle/>
        <a:p>
          <a:r>
            <a:rPr lang="en-US" sz="1800" dirty="0" smtClean="0">
              <a:solidFill>
                <a:schemeClr val="tx2"/>
              </a:solidFill>
            </a:rPr>
            <a:t>Leave a paid position to complete an internship opportunity.</a:t>
          </a:r>
          <a:endParaRPr lang="en-US" sz="1800" dirty="0">
            <a:solidFill>
              <a:schemeClr val="tx2"/>
            </a:solidFill>
          </a:endParaRPr>
        </a:p>
      </dgm:t>
    </dgm:pt>
    <dgm:pt modelId="{F1476150-90BD-465A-8D2F-998CB6B366E6}" type="sibTrans" cxnId="{DACF6DD7-33D6-4A4C-9AD5-693D4796CAEB}">
      <dgm:prSet/>
      <dgm:spPr/>
      <dgm:t>
        <a:bodyPr/>
        <a:lstStyle/>
        <a:p>
          <a:endParaRPr lang="en-US"/>
        </a:p>
      </dgm:t>
    </dgm:pt>
    <dgm:pt modelId="{C3890647-2450-4A34-A839-48564975349D}" type="parTrans" cxnId="{DACF6DD7-33D6-4A4C-9AD5-693D4796CAEB}">
      <dgm:prSet/>
      <dgm:spPr/>
      <dgm:t>
        <a:bodyPr/>
        <a:lstStyle/>
        <a:p>
          <a:endParaRPr lang="en-US"/>
        </a:p>
      </dgm:t>
    </dgm:pt>
    <dgm:pt modelId="{1C319464-EA5B-4FCC-BDDB-201D08C1F7A0}">
      <dgm:prSet custT="1"/>
      <dgm:spPr/>
      <dgm:t>
        <a:bodyPr/>
        <a:lstStyle/>
        <a:p>
          <a:r>
            <a:rPr lang="en-US" sz="1800" dirty="0" smtClean="0">
              <a:solidFill>
                <a:schemeClr val="tx2"/>
              </a:solidFill>
            </a:rPr>
            <a:t>Attending class and working with students significantly younger</a:t>
          </a:r>
          <a:endParaRPr lang="en-US" sz="1800" dirty="0">
            <a:solidFill>
              <a:schemeClr val="tx2"/>
            </a:solidFill>
          </a:endParaRPr>
        </a:p>
      </dgm:t>
    </dgm:pt>
    <dgm:pt modelId="{11275EB0-DC68-4F05-8D30-B98186B951D2}" type="sibTrans" cxnId="{7162D483-AF2B-4FD8-9897-78E6F0C924C9}">
      <dgm:prSet/>
      <dgm:spPr/>
      <dgm:t>
        <a:bodyPr/>
        <a:lstStyle/>
        <a:p>
          <a:endParaRPr lang="en-US"/>
        </a:p>
      </dgm:t>
    </dgm:pt>
    <dgm:pt modelId="{EE3F2571-ED75-4FBA-91B8-84FF87B89DC0}" type="parTrans" cxnId="{7162D483-AF2B-4FD8-9897-78E6F0C924C9}">
      <dgm:prSet/>
      <dgm:spPr/>
      <dgm:t>
        <a:bodyPr/>
        <a:lstStyle/>
        <a:p>
          <a:endParaRPr lang="en-US"/>
        </a:p>
      </dgm:t>
    </dgm:pt>
    <dgm:pt modelId="{54A0DE3E-4898-4B2E-897B-4909044FBB26}">
      <dgm:prSet custT="1"/>
      <dgm:spPr/>
      <dgm:t>
        <a:bodyPr/>
        <a:lstStyle/>
        <a:p>
          <a:r>
            <a:rPr lang="en-US" sz="1800" dirty="0" smtClean="0">
              <a:solidFill>
                <a:schemeClr val="tx2"/>
              </a:solidFill>
            </a:rPr>
            <a:t>Work, life &amp; school balance</a:t>
          </a:r>
          <a:endParaRPr lang="en-US" sz="1800" dirty="0">
            <a:solidFill>
              <a:schemeClr val="tx2"/>
            </a:solidFill>
          </a:endParaRPr>
        </a:p>
      </dgm:t>
    </dgm:pt>
    <dgm:pt modelId="{5A040B09-6A95-4167-91A2-CB6A13A009CB}" type="sibTrans" cxnId="{25B87481-BCF7-4C55-96D0-BFE393F3A52C}">
      <dgm:prSet/>
      <dgm:spPr/>
      <dgm:t>
        <a:bodyPr/>
        <a:lstStyle/>
        <a:p>
          <a:endParaRPr lang="en-US"/>
        </a:p>
      </dgm:t>
    </dgm:pt>
    <dgm:pt modelId="{C4BBA492-A77A-4ACA-8A4B-D417F773D7B9}" type="parTrans" cxnId="{25B87481-BCF7-4C55-96D0-BFE393F3A52C}">
      <dgm:prSet/>
      <dgm:spPr/>
      <dgm:t>
        <a:bodyPr/>
        <a:lstStyle/>
        <a:p>
          <a:endParaRPr lang="en-US"/>
        </a:p>
      </dgm:t>
    </dgm:pt>
    <dgm:pt modelId="{C83F2CD1-A3EC-4B26-A067-832570B907A3}">
      <dgm:prSet custT="1"/>
      <dgm:spPr/>
      <dgm:t>
        <a:bodyPr/>
        <a:lstStyle/>
        <a:p>
          <a:r>
            <a:rPr lang="en-US" sz="2000" dirty="0" smtClean="0">
              <a:solidFill>
                <a:schemeClr val="tx2"/>
              </a:solidFill>
            </a:rPr>
            <a:t>Improve chances for acceptance to graduate programs</a:t>
          </a:r>
          <a:endParaRPr lang="en-US" sz="2000" dirty="0">
            <a:solidFill>
              <a:schemeClr val="tx2"/>
            </a:solidFill>
          </a:endParaRPr>
        </a:p>
      </dgm:t>
    </dgm:pt>
    <dgm:pt modelId="{C65FFA3D-23F2-4540-B255-F82D6B97B5FE}" type="sibTrans" cxnId="{0E8AFD09-D800-43DB-8C45-0601906BF27B}">
      <dgm:prSet/>
      <dgm:spPr/>
      <dgm:t>
        <a:bodyPr/>
        <a:lstStyle/>
        <a:p>
          <a:endParaRPr lang="en-US"/>
        </a:p>
      </dgm:t>
    </dgm:pt>
    <dgm:pt modelId="{65893D01-FB6C-450B-AE6C-06A35664634B}" type="parTrans" cxnId="{0E8AFD09-D800-43DB-8C45-0601906BF27B}">
      <dgm:prSet/>
      <dgm:spPr/>
      <dgm:t>
        <a:bodyPr/>
        <a:lstStyle/>
        <a:p>
          <a:endParaRPr lang="en-US"/>
        </a:p>
      </dgm:t>
    </dgm:pt>
    <dgm:pt modelId="{AB2FB826-ACF3-4E1E-BD5F-4B8228E10048}">
      <dgm:prSet custT="1"/>
      <dgm:spPr/>
      <dgm:t>
        <a:bodyPr/>
        <a:lstStyle/>
        <a:p>
          <a:r>
            <a:rPr lang="en-US" sz="1800" dirty="0" smtClean="0">
              <a:solidFill>
                <a:schemeClr val="tx2"/>
              </a:solidFill>
            </a:rPr>
            <a:t>Financial stability</a:t>
          </a:r>
          <a:endParaRPr lang="en-US" sz="1800" dirty="0">
            <a:solidFill>
              <a:schemeClr val="tx2"/>
            </a:solidFill>
          </a:endParaRPr>
        </a:p>
      </dgm:t>
    </dgm:pt>
    <dgm:pt modelId="{47E81FE8-9401-4672-B7C6-73DD8950D6FC}" type="sibTrans" cxnId="{BB290F2C-7DC6-4024-8D3B-7F5C7C654C38}">
      <dgm:prSet/>
      <dgm:spPr/>
      <dgm:t>
        <a:bodyPr/>
        <a:lstStyle/>
        <a:p>
          <a:endParaRPr lang="en-US"/>
        </a:p>
      </dgm:t>
    </dgm:pt>
    <dgm:pt modelId="{166D7C14-5E96-4223-8049-DD04E3C1F310}" type="parTrans" cxnId="{BB290F2C-7DC6-4024-8D3B-7F5C7C654C38}">
      <dgm:prSet/>
      <dgm:spPr/>
      <dgm:t>
        <a:bodyPr/>
        <a:lstStyle/>
        <a:p>
          <a:endParaRPr lang="en-US"/>
        </a:p>
      </dgm:t>
    </dgm:pt>
    <dgm:pt modelId="{7E59B18B-EB31-4CF0-B7C2-E1C2110DC83A}">
      <dgm:prSet custT="1"/>
      <dgm:spPr/>
      <dgm:t>
        <a:bodyPr/>
        <a:lstStyle/>
        <a:p>
          <a:r>
            <a:rPr lang="en-US" sz="1800" dirty="0" smtClean="0">
              <a:solidFill>
                <a:schemeClr val="tx2"/>
              </a:solidFill>
            </a:rPr>
            <a:t>Some employers  may pay for partial or all of your tuition</a:t>
          </a:r>
          <a:endParaRPr lang="en-US" sz="1800" dirty="0">
            <a:solidFill>
              <a:schemeClr val="tx2"/>
            </a:solidFill>
          </a:endParaRPr>
        </a:p>
      </dgm:t>
    </dgm:pt>
    <dgm:pt modelId="{509D9BA8-1F08-4FE5-A845-9FE7BB12D020}" type="sibTrans" cxnId="{AE1687A4-528C-4DB1-A639-D4D79D0E6722}">
      <dgm:prSet/>
      <dgm:spPr/>
      <dgm:t>
        <a:bodyPr/>
        <a:lstStyle/>
        <a:p>
          <a:endParaRPr lang="en-US"/>
        </a:p>
      </dgm:t>
    </dgm:pt>
    <dgm:pt modelId="{056E7287-4B92-4CEF-8B70-5C99D4DA88B3}" type="parTrans" cxnId="{AE1687A4-528C-4DB1-A639-D4D79D0E6722}">
      <dgm:prSet/>
      <dgm:spPr/>
      <dgm:t>
        <a:bodyPr/>
        <a:lstStyle/>
        <a:p>
          <a:endParaRPr lang="en-US"/>
        </a:p>
      </dgm:t>
    </dgm:pt>
    <dgm:pt modelId="{50E97DF8-3194-4221-B2BE-3C4A61802F84}">
      <dgm:prSet custT="1"/>
      <dgm:spPr/>
      <dgm:t>
        <a:bodyPr/>
        <a:lstStyle/>
        <a:p>
          <a:r>
            <a:rPr lang="en-US" sz="1800" dirty="0" smtClean="0">
              <a:solidFill>
                <a:schemeClr val="tx2"/>
              </a:solidFill>
            </a:rPr>
            <a:t>Bring actual work experience to the theory you will learn in class</a:t>
          </a:r>
          <a:endParaRPr lang="en-US" sz="1800" dirty="0">
            <a:solidFill>
              <a:schemeClr val="tx2"/>
            </a:solidFill>
          </a:endParaRPr>
        </a:p>
      </dgm:t>
    </dgm:pt>
    <dgm:pt modelId="{32DB0627-E3E5-4836-98F5-32662AB0E491}" type="sibTrans" cxnId="{0020407F-B065-4F9A-9594-16FA59950FFF}">
      <dgm:prSet/>
      <dgm:spPr/>
      <dgm:t>
        <a:bodyPr/>
        <a:lstStyle/>
        <a:p>
          <a:endParaRPr lang="en-US"/>
        </a:p>
      </dgm:t>
    </dgm:pt>
    <dgm:pt modelId="{700F4559-34C4-4E5D-A3AD-72E10C8167DC}" type="parTrans" cxnId="{0020407F-B065-4F9A-9594-16FA59950FFF}">
      <dgm:prSet/>
      <dgm:spPr/>
      <dgm:t>
        <a:bodyPr/>
        <a:lstStyle/>
        <a:p>
          <a:endParaRPr lang="en-US"/>
        </a:p>
      </dgm:t>
    </dgm:pt>
    <dgm:pt modelId="{AE082242-244D-45D7-BE69-68B6DEFBF2ED}">
      <dgm:prSet custT="1"/>
      <dgm:spPr/>
      <dgm:t>
        <a:bodyPr/>
        <a:lstStyle/>
        <a:p>
          <a:r>
            <a:rPr lang="en-US" sz="1800" dirty="0" smtClean="0">
              <a:solidFill>
                <a:schemeClr val="tx2"/>
              </a:solidFill>
            </a:rPr>
            <a:t>Completed the needed work experience to apply for graduate programs</a:t>
          </a:r>
          <a:endParaRPr lang="en-US" sz="1800" dirty="0">
            <a:solidFill>
              <a:schemeClr val="tx2"/>
            </a:solidFill>
          </a:endParaRPr>
        </a:p>
      </dgm:t>
    </dgm:pt>
    <dgm:pt modelId="{3FEDEE6B-5536-4E82-8A74-A5CBC16094ED}" type="sibTrans" cxnId="{9E1EFB68-DEE9-47A0-B36B-86609C2E12C8}">
      <dgm:prSet/>
      <dgm:spPr/>
      <dgm:t>
        <a:bodyPr/>
        <a:lstStyle/>
        <a:p>
          <a:endParaRPr lang="en-US"/>
        </a:p>
      </dgm:t>
    </dgm:pt>
    <dgm:pt modelId="{A5F032F3-3DCF-404A-9917-742223025B45}" type="parTrans" cxnId="{9E1EFB68-DEE9-47A0-B36B-86609C2E12C8}">
      <dgm:prSet/>
      <dgm:spPr/>
      <dgm:t>
        <a:bodyPr/>
        <a:lstStyle/>
        <a:p>
          <a:endParaRPr lang="en-US"/>
        </a:p>
      </dgm:t>
    </dgm:pt>
    <dgm:pt modelId="{9BEC5985-76A3-4269-B757-776A3A960CA0}" type="pres">
      <dgm:prSet presAssocID="{FFD77E99-EA65-5C4D-9F6C-72DF0952980C}" presName="linear" presStyleCnt="0">
        <dgm:presLayoutVars>
          <dgm:animLvl val="lvl"/>
          <dgm:resizeHandles val="exact"/>
        </dgm:presLayoutVars>
      </dgm:prSet>
      <dgm:spPr/>
      <dgm:t>
        <a:bodyPr/>
        <a:lstStyle/>
        <a:p>
          <a:endParaRPr lang="en-US"/>
        </a:p>
      </dgm:t>
    </dgm:pt>
    <dgm:pt modelId="{778D82EA-B423-4C9A-A606-1DC96573847F}" type="pres">
      <dgm:prSet presAssocID="{68A69984-9874-9F41-82E6-A098884DFB57}" presName="parentText" presStyleLbl="node1" presStyleIdx="0" presStyleCnt="2" custScaleY="62176">
        <dgm:presLayoutVars>
          <dgm:chMax val="0"/>
          <dgm:bulletEnabled val="1"/>
        </dgm:presLayoutVars>
      </dgm:prSet>
      <dgm:spPr/>
      <dgm:t>
        <a:bodyPr/>
        <a:lstStyle/>
        <a:p>
          <a:endParaRPr lang="en-US"/>
        </a:p>
      </dgm:t>
    </dgm:pt>
    <dgm:pt modelId="{8966F8E4-63A0-4736-8BF3-D55181CE7BAB}" type="pres">
      <dgm:prSet presAssocID="{68A69984-9874-9F41-82E6-A098884DFB57}" presName="childText" presStyleLbl="revTx" presStyleIdx="0" presStyleCnt="2">
        <dgm:presLayoutVars>
          <dgm:bulletEnabled val="1"/>
        </dgm:presLayoutVars>
      </dgm:prSet>
      <dgm:spPr/>
      <dgm:t>
        <a:bodyPr/>
        <a:lstStyle/>
        <a:p>
          <a:endParaRPr lang="en-US"/>
        </a:p>
      </dgm:t>
    </dgm:pt>
    <dgm:pt modelId="{9EC07EBE-F7BA-40BB-B58B-1315E1E8B6FF}" type="pres">
      <dgm:prSet presAssocID="{20662A6C-CBCA-45E2-81DA-1FA2F278E6B1}" presName="parentText" presStyleLbl="node1" presStyleIdx="1" presStyleCnt="2" custScaleY="62297" custLinFactNeighborX="0">
        <dgm:presLayoutVars>
          <dgm:chMax val="0"/>
          <dgm:bulletEnabled val="1"/>
        </dgm:presLayoutVars>
      </dgm:prSet>
      <dgm:spPr/>
      <dgm:t>
        <a:bodyPr/>
        <a:lstStyle/>
        <a:p>
          <a:endParaRPr lang="en-US"/>
        </a:p>
      </dgm:t>
    </dgm:pt>
    <dgm:pt modelId="{AE395317-7831-4AB8-B93C-B8065EDB9679}" type="pres">
      <dgm:prSet presAssocID="{20662A6C-CBCA-45E2-81DA-1FA2F278E6B1}" presName="childText" presStyleLbl="revTx" presStyleIdx="1" presStyleCnt="2">
        <dgm:presLayoutVars>
          <dgm:bulletEnabled val="1"/>
        </dgm:presLayoutVars>
      </dgm:prSet>
      <dgm:spPr/>
      <dgm:t>
        <a:bodyPr/>
        <a:lstStyle/>
        <a:p>
          <a:endParaRPr lang="en-US"/>
        </a:p>
      </dgm:t>
    </dgm:pt>
  </dgm:ptLst>
  <dgm:cxnLst>
    <dgm:cxn modelId="{AF6133FE-C773-49E8-8C0F-D9937AE829AD}" srcId="{20662A6C-CBCA-45E2-81DA-1FA2F278E6B1}" destId="{0EDBCFC0-570A-4976-B0D5-781BC90E08F0}" srcOrd="0" destOrd="0" parTransId="{A521A9EC-2A4F-493B-BE0C-5B6B5A31E1D5}" sibTransId="{E9518C6C-B2B2-4735-942B-7590CB18BA4A}"/>
    <dgm:cxn modelId="{1CB912FB-E052-4326-AC57-785719BC72D9}" type="presOf" srcId="{1C319464-EA5B-4FCC-BDDB-201D08C1F7A0}" destId="{AE395317-7831-4AB8-B93C-B8065EDB9679}" srcOrd="0" destOrd="2" presId="urn:microsoft.com/office/officeart/2005/8/layout/vList2"/>
    <dgm:cxn modelId="{A10E0554-F16D-47FA-9859-7392BCB48A9E}" type="presOf" srcId="{F942D389-A55A-426B-AB99-4FA7BE139852}" destId="{8966F8E4-63A0-4736-8BF3-D55181CE7BAB}" srcOrd="0" destOrd="0" presId="urn:microsoft.com/office/officeart/2005/8/layout/vList2"/>
    <dgm:cxn modelId="{9E1EFB68-DEE9-47A0-B36B-86609C2E12C8}" srcId="{68A69984-9874-9F41-82E6-A098884DFB57}" destId="{AE082242-244D-45D7-BE69-68B6DEFBF2ED}" srcOrd="1" destOrd="0" parTransId="{A5F032F3-3DCF-404A-9917-742223025B45}" sibTransId="{3FEDEE6B-5536-4E82-8A74-A5CBC16094ED}"/>
    <dgm:cxn modelId="{6AD78E6A-BDB3-45D2-BAB3-145660FA980E}" srcId="{FFD77E99-EA65-5C4D-9F6C-72DF0952980C}" destId="{20662A6C-CBCA-45E2-81DA-1FA2F278E6B1}" srcOrd="1" destOrd="0" parTransId="{16689FDB-AE59-4D66-BD3F-B009347D5424}" sibTransId="{1D5A1941-78F1-48DF-ABC1-7B6BB7595577}"/>
    <dgm:cxn modelId="{15B886DF-1B40-4977-8F6D-789E4062AECF}" type="presOf" srcId="{AB2FB826-ACF3-4E1E-BD5F-4B8228E10048}" destId="{8966F8E4-63A0-4736-8BF3-D55181CE7BAB}" srcOrd="0" destOrd="4" presId="urn:microsoft.com/office/officeart/2005/8/layout/vList2"/>
    <dgm:cxn modelId="{AE1687A4-528C-4DB1-A639-D4D79D0E6722}" srcId="{68A69984-9874-9F41-82E6-A098884DFB57}" destId="{7E59B18B-EB31-4CF0-B7C2-E1C2110DC83A}" srcOrd="3" destOrd="0" parTransId="{056E7287-4B92-4CEF-8B70-5C99D4DA88B3}" sibTransId="{509D9BA8-1F08-4FE5-A845-9FE7BB12D020}"/>
    <dgm:cxn modelId="{7162D483-AF2B-4FD8-9897-78E6F0C924C9}" srcId="{20662A6C-CBCA-45E2-81DA-1FA2F278E6B1}" destId="{1C319464-EA5B-4FCC-BDDB-201D08C1F7A0}" srcOrd="2" destOrd="0" parTransId="{EE3F2571-ED75-4FBA-91B8-84FF87B89DC0}" sibTransId="{11275EB0-DC68-4F05-8D30-B98186B951D2}"/>
    <dgm:cxn modelId="{7771261D-D537-46B4-834D-3974F334CCB5}" type="presOf" srcId="{FFD77E99-EA65-5C4D-9F6C-72DF0952980C}" destId="{9BEC5985-76A3-4269-B757-776A3A960CA0}" srcOrd="0" destOrd="0" presId="urn:microsoft.com/office/officeart/2005/8/layout/vList2"/>
    <dgm:cxn modelId="{BB290F2C-7DC6-4024-8D3B-7F5C7C654C38}" srcId="{68A69984-9874-9F41-82E6-A098884DFB57}" destId="{AB2FB826-ACF3-4E1E-BD5F-4B8228E10048}" srcOrd="4" destOrd="0" parTransId="{166D7C14-5E96-4223-8049-DD04E3C1F310}" sibTransId="{47E81FE8-9401-4672-B7C6-73DD8950D6FC}"/>
    <dgm:cxn modelId="{A2B4109A-E11B-421D-958A-BBA38DEB1EC0}" type="presOf" srcId="{AE082242-244D-45D7-BE69-68B6DEFBF2ED}" destId="{8966F8E4-63A0-4736-8BF3-D55181CE7BAB}" srcOrd="0" destOrd="1" presId="urn:microsoft.com/office/officeart/2005/8/layout/vList2"/>
    <dgm:cxn modelId="{003E770B-DF52-4214-96CE-DF4E63CD5D26}" type="presOf" srcId="{C83F2CD1-A3EC-4B26-A067-832570B907A3}" destId="{8966F8E4-63A0-4736-8BF3-D55181CE7BAB}" srcOrd="0" destOrd="5" presId="urn:microsoft.com/office/officeart/2005/8/layout/vList2"/>
    <dgm:cxn modelId="{6566DEDC-CDA1-4E79-ADF2-EDE6F1CB99B4}" type="presOf" srcId="{50E97DF8-3194-4221-B2BE-3C4A61802F84}" destId="{8966F8E4-63A0-4736-8BF3-D55181CE7BAB}" srcOrd="0" destOrd="2" presId="urn:microsoft.com/office/officeart/2005/8/layout/vList2"/>
    <dgm:cxn modelId="{E9A9FA51-E20F-42A1-8F1C-55CB262AA1A3}" type="presOf" srcId="{68A69984-9874-9F41-82E6-A098884DFB57}" destId="{778D82EA-B423-4C9A-A606-1DC96573847F}" srcOrd="0" destOrd="0" presId="urn:microsoft.com/office/officeart/2005/8/layout/vList2"/>
    <dgm:cxn modelId="{DACF6DD7-33D6-4A4C-9AD5-693D4796CAEB}" srcId="{20662A6C-CBCA-45E2-81DA-1FA2F278E6B1}" destId="{EFBDEDE9-8B9B-4C63-9F5A-9182F024868B}" srcOrd="3" destOrd="0" parTransId="{C3890647-2450-4A34-A839-48564975349D}" sibTransId="{F1476150-90BD-465A-8D2F-998CB6B366E6}"/>
    <dgm:cxn modelId="{0E8AFD09-D800-43DB-8C45-0601906BF27B}" srcId="{68A69984-9874-9F41-82E6-A098884DFB57}" destId="{C83F2CD1-A3EC-4B26-A067-832570B907A3}" srcOrd="5" destOrd="0" parTransId="{65893D01-FB6C-450B-AE6C-06A35664634B}" sibTransId="{C65FFA3D-23F2-4540-B255-F82D6B97B5FE}"/>
    <dgm:cxn modelId="{D9480F84-8B2A-2444-A00D-89D005FB4D5E}" srcId="{FFD77E99-EA65-5C4D-9F6C-72DF0952980C}" destId="{68A69984-9874-9F41-82E6-A098884DFB57}" srcOrd="0" destOrd="0" parTransId="{ADDC2954-42E4-AF43-B74B-5776DE8B4502}" sibTransId="{40F55B81-C631-C14F-942C-7FD8215D5F24}"/>
    <dgm:cxn modelId="{9A540E61-C4C9-4B4B-AB5C-1F6C3994EFC8}" type="presOf" srcId="{EFBDEDE9-8B9B-4C63-9F5A-9182F024868B}" destId="{AE395317-7831-4AB8-B93C-B8065EDB9679}" srcOrd="0" destOrd="3" presId="urn:microsoft.com/office/officeart/2005/8/layout/vList2"/>
    <dgm:cxn modelId="{0AA6415F-B2AE-449A-A8D7-5D09E39B9C31}" type="presOf" srcId="{7E59B18B-EB31-4CF0-B7C2-E1C2110DC83A}" destId="{8966F8E4-63A0-4736-8BF3-D55181CE7BAB}" srcOrd="0" destOrd="3" presId="urn:microsoft.com/office/officeart/2005/8/layout/vList2"/>
    <dgm:cxn modelId="{EA482BC7-1919-4F7B-929D-54795B84943A}" type="presOf" srcId="{20662A6C-CBCA-45E2-81DA-1FA2F278E6B1}" destId="{9EC07EBE-F7BA-40BB-B58B-1315E1E8B6FF}" srcOrd="0" destOrd="0" presId="urn:microsoft.com/office/officeart/2005/8/layout/vList2"/>
    <dgm:cxn modelId="{25B87481-BCF7-4C55-96D0-BFE393F3A52C}" srcId="{20662A6C-CBCA-45E2-81DA-1FA2F278E6B1}" destId="{54A0DE3E-4898-4B2E-897B-4909044FBB26}" srcOrd="1" destOrd="0" parTransId="{C4BBA492-A77A-4ACA-8A4B-D417F773D7B9}" sibTransId="{5A040B09-6A95-4167-91A2-CB6A13A009CB}"/>
    <dgm:cxn modelId="{2E0F8BEC-81A2-42F8-863C-BCBC04D873D7}" srcId="{68A69984-9874-9F41-82E6-A098884DFB57}" destId="{F942D389-A55A-426B-AB99-4FA7BE139852}" srcOrd="0" destOrd="0" parTransId="{42D755FF-82D1-464E-856A-40C16E2E1112}" sibTransId="{EED865A8-08CD-4EED-B5EA-DD8590802354}"/>
    <dgm:cxn modelId="{FE13242F-2835-4EC2-958C-E636094E222F}" type="presOf" srcId="{0EDBCFC0-570A-4976-B0D5-781BC90E08F0}" destId="{AE395317-7831-4AB8-B93C-B8065EDB9679}" srcOrd="0" destOrd="0" presId="urn:microsoft.com/office/officeart/2005/8/layout/vList2"/>
    <dgm:cxn modelId="{0020407F-B065-4F9A-9594-16FA59950FFF}" srcId="{68A69984-9874-9F41-82E6-A098884DFB57}" destId="{50E97DF8-3194-4221-B2BE-3C4A61802F84}" srcOrd="2" destOrd="0" parTransId="{700F4559-34C4-4E5D-A3AD-72E10C8167DC}" sibTransId="{32DB0627-E3E5-4836-98F5-32662AB0E491}"/>
    <dgm:cxn modelId="{87B7162F-3007-4D5F-83C8-61E204C5BC93}" type="presOf" srcId="{54A0DE3E-4898-4B2E-897B-4909044FBB26}" destId="{AE395317-7831-4AB8-B93C-B8065EDB9679}" srcOrd="0" destOrd="1" presId="urn:microsoft.com/office/officeart/2005/8/layout/vList2"/>
    <dgm:cxn modelId="{579AB5D2-C1FA-4DC9-8FB3-6CA6482940D2}" type="presParOf" srcId="{9BEC5985-76A3-4269-B757-776A3A960CA0}" destId="{778D82EA-B423-4C9A-A606-1DC96573847F}" srcOrd="0" destOrd="0" presId="urn:microsoft.com/office/officeart/2005/8/layout/vList2"/>
    <dgm:cxn modelId="{EA8518D4-38F4-474E-9C6C-F2E7A0F47175}" type="presParOf" srcId="{9BEC5985-76A3-4269-B757-776A3A960CA0}" destId="{8966F8E4-63A0-4736-8BF3-D55181CE7BAB}" srcOrd="1" destOrd="0" presId="urn:microsoft.com/office/officeart/2005/8/layout/vList2"/>
    <dgm:cxn modelId="{3397DB7A-831C-4275-BA70-CAB0555B98EA}" type="presParOf" srcId="{9BEC5985-76A3-4269-B757-776A3A960CA0}" destId="{9EC07EBE-F7BA-40BB-B58B-1315E1E8B6FF}" srcOrd="2" destOrd="0" presId="urn:microsoft.com/office/officeart/2005/8/layout/vList2"/>
    <dgm:cxn modelId="{FD3372B6-F91B-46C1-A93D-0D90A400103A}" type="presParOf" srcId="{9BEC5985-76A3-4269-B757-776A3A960CA0}" destId="{AE395317-7831-4AB8-B93C-B8065EDB9679}"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FFD77E99-EA65-5C4D-9F6C-72DF0952980C}"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68A69984-9874-9F41-82E6-A098884DFB57}">
      <dgm:prSet phldrT="[Text]" custT="1"/>
      <dgm:spPr>
        <a:solidFill>
          <a:schemeClr val="accent2"/>
        </a:solidFill>
      </dgm:spPr>
      <dgm:t>
        <a:bodyPr/>
        <a:lstStyle/>
        <a:p>
          <a:r>
            <a:rPr lang="en-US" sz="2400" b="1" dirty="0" smtClean="0">
              <a:solidFill>
                <a:schemeClr val="bg1"/>
              </a:solidFill>
            </a:rPr>
            <a:t>Pros</a:t>
          </a:r>
          <a:endParaRPr lang="en-US" sz="2400" b="1" dirty="0">
            <a:solidFill>
              <a:schemeClr val="bg1"/>
            </a:solidFill>
          </a:endParaRPr>
        </a:p>
      </dgm:t>
    </dgm:pt>
    <dgm:pt modelId="{ADDC2954-42E4-AF43-B74B-5776DE8B4502}" type="parTrans" cxnId="{D9480F84-8B2A-2444-A00D-89D005FB4D5E}">
      <dgm:prSet/>
      <dgm:spPr/>
      <dgm:t>
        <a:bodyPr/>
        <a:lstStyle/>
        <a:p>
          <a:endParaRPr lang="en-US"/>
        </a:p>
      </dgm:t>
    </dgm:pt>
    <dgm:pt modelId="{40F55B81-C631-C14F-942C-7FD8215D5F24}" type="sibTrans" cxnId="{D9480F84-8B2A-2444-A00D-89D005FB4D5E}">
      <dgm:prSet/>
      <dgm:spPr/>
      <dgm:t>
        <a:bodyPr/>
        <a:lstStyle/>
        <a:p>
          <a:endParaRPr lang="en-US"/>
        </a:p>
      </dgm:t>
    </dgm:pt>
    <dgm:pt modelId="{F942D389-A55A-426B-AB99-4FA7BE139852}">
      <dgm:prSet phldrT="[Text]" custT="1"/>
      <dgm:spPr>
        <a:solidFill>
          <a:schemeClr val="accent2">
            <a:lumMod val="20000"/>
            <a:lumOff val="80000"/>
          </a:schemeClr>
        </a:solidFill>
      </dgm:spPr>
      <dgm:t>
        <a:bodyPr/>
        <a:lstStyle/>
        <a:p>
          <a:r>
            <a:rPr lang="en-US" sz="1800" smtClean="0">
              <a:solidFill>
                <a:schemeClr val="tx2"/>
              </a:solidFill>
            </a:rPr>
            <a:t>Locate employers willing to pay for your education while you work</a:t>
          </a:r>
          <a:endParaRPr lang="en-US" sz="1800" dirty="0">
            <a:solidFill>
              <a:schemeClr val="tx2"/>
            </a:solidFill>
          </a:endParaRPr>
        </a:p>
      </dgm:t>
    </dgm:pt>
    <dgm:pt modelId="{42D755FF-82D1-464E-856A-40C16E2E1112}" type="parTrans" cxnId="{2E0F8BEC-81A2-42F8-863C-BCBC04D873D7}">
      <dgm:prSet/>
      <dgm:spPr/>
      <dgm:t>
        <a:bodyPr/>
        <a:lstStyle/>
        <a:p>
          <a:endParaRPr lang="en-US"/>
        </a:p>
      </dgm:t>
    </dgm:pt>
    <dgm:pt modelId="{EED865A8-08CD-4EED-B5EA-DD8590802354}" type="sibTrans" cxnId="{2E0F8BEC-81A2-42F8-863C-BCBC04D873D7}">
      <dgm:prSet/>
      <dgm:spPr/>
      <dgm:t>
        <a:bodyPr/>
        <a:lstStyle/>
        <a:p>
          <a:endParaRPr lang="en-US"/>
        </a:p>
      </dgm:t>
    </dgm:pt>
    <dgm:pt modelId="{20662A6C-CBCA-45E2-81DA-1FA2F278E6B1}">
      <dgm:prSet phldrT="[Text]" custT="1"/>
      <dgm:spPr>
        <a:solidFill>
          <a:schemeClr val="accent2"/>
        </a:solidFill>
      </dgm:spPr>
      <dgm:t>
        <a:bodyPr/>
        <a:lstStyle/>
        <a:p>
          <a:r>
            <a:rPr lang="en-US" sz="2400" b="1" dirty="0" smtClean="0">
              <a:solidFill>
                <a:schemeClr val="bg1"/>
              </a:solidFill>
            </a:rPr>
            <a:t>Cons</a:t>
          </a:r>
          <a:endParaRPr lang="en-US" sz="2400" b="1" dirty="0">
            <a:solidFill>
              <a:schemeClr val="bg1"/>
            </a:solidFill>
          </a:endParaRPr>
        </a:p>
      </dgm:t>
    </dgm:pt>
    <dgm:pt modelId="{16689FDB-AE59-4D66-BD3F-B009347D5424}" type="parTrans" cxnId="{6AD78E6A-BDB3-45D2-BAB3-145660FA980E}">
      <dgm:prSet/>
      <dgm:spPr/>
      <dgm:t>
        <a:bodyPr/>
        <a:lstStyle/>
        <a:p>
          <a:endParaRPr lang="en-US"/>
        </a:p>
      </dgm:t>
    </dgm:pt>
    <dgm:pt modelId="{1D5A1941-78F1-48DF-ABC1-7B6BB7595577}" type="sibTrans" cxnId="{6AD78E6A-BDB3-45D2-BAB3-145660FA980E}">
      <dgm:prSet/>
      <dgm:spPr/>
      <dgm:t>
        <a:bodyPr/>
        <a:lstStyle/>
        <a:p>
          <a:endParaRPr lang="en-US"/>
        </a:p>
      </dgm:t>
    </dgm:pt>
    <dgm:pt modelId="{0EDBCFC0-570A-4976-B0D5-781BC90E08F0}">
      <dgm:prSet phldrT="[Text]" custT="1"/>
      <dgm:spPr>
        <a:solidFill>
          <a:schemeClr val="accent2">
            <a:lumMod val="20000"/>
            <a:lumOff val="80000"/>
          </a:schemeClr>
        </a:solidFill>
      </dgm:spPr>
      <dgm:t>
        <a:bodyPr/>
        <a:lstStyle/>
        <a:p>
          <a:r>
            <a:rPr lang="en-US" sz="1800" dirty="0" smtClean="0">
              <a:solidFill>
                <a:schemeClr val="tx2"/>
              </a:solidFill>
            </a:rPr>
            <a:t>Balancing work and education simultaneously.</a:t>
          </a:r>
          <a:endParaRPr lang="en-US" sz="1800" dirty="0">
            <a:solidFill>
              <a:schemeClr val="tx2"/>
            </a:solidFill>
          </a:endParaRPr>
        </a:p>
      </dgm:t>
    </dgm:pt>
    <dgm:pt modelId="{A521A9EC-2A4F-493B-BE0C-5B6B5A31E1D5}" type="parTrans" cxnId="{AF6133FE-C773-49E8-8C0F-D9937AE829AD}">
      <dgm:prSet/>
      <dgm:spPr/>
      <dgm:t>
        <a:bodyPr/>
        <a:lstStyle/>
        <a:p>
          <a:endParaRPr lang="en-US"/>
        </a:p>
      </dgm:t>
    </dgm:pt>
    <dgm:pt modelId="{E9518C6C-B2B2-4735-942B-7590CB18BA4A}" type="sibTrans" cxnId="{AF6133FE-C773-49E8-8C0F-D9937AE829AD}">
      <dgm:prSet/>
      <dgm:spPr/>
      <dgm:t>
        <a:bodyPr/>
        <a:lstStyle/>
        <a:p>
          <a:endParaRPr lang="en-US"/>
        </a:p>
      </dgm:t>
    </dgm:pt>
    <dgm:pt modelId="{93034105-3AD0-408A-BCD3-B233D7A29FE4}">
      <dgm:prSet custT="1"/>
      <dgm:spPr/>
      <dgm:t>
        <a:bodyPr/>
        <a:lstStyle/>
        <a:p>
          <a:r>
            <a:rPr lang="en-US" sz="1800" dirty="0">
              <a:solidFill>
                <a:schemeClr val="tx2"/>
              </a:solidFill>
            </a:rPr>
            <a:t>Financially stable while concurrently working on improving your skills</a:t>
          </a:r>
        </a:p>
      </dgm:t>
    </dgm:pt>
    <dgm:pt modelId="{F3987A7A-F0D4-425E-8BBC-5DC74836DF06}" type="parTrans" cxnId="{BC16DE0A-8276-4EB7-BB8B-55A2E7B545B3}">
      <dgm:prSet/>
      <dgm:spPr/>
      <dgm:t>
        <a:bodyPr/>
        <a:lstStyle/>
        <a:p>
          <a:endParaRPr lang="en-US"/>
        </a:p>
      </dgm:t>
    </dgm:pt>
    <dgm:pt modelId="{ED0851E2-91AF-4883-AD85-F4EFDF1A9C07}" type="sibTrans" cxnId="{BC16DE0A-8276-4EB7-BB8B-55A2E7B545B3}">
      <dgm:prSet/>
      <dgm:spPr/>
      <dgm:t>
        <a:bodyPr/>
        <a:lstStyle/>
        <a:p>
          <a:endParaRPr lang="en-US"/>
        </a:p>
      </dgm:t>
    </dgm:pt>
    <dgm:pt modelId="{5EC91AEC-6527-4087-B18F-B74A3D432580}">
      <dgm:prSet custT="1"/>
      <dgm:spPr/>
      <dgm:t>
        <a:bodyPr/>
        <a:lstStyle/>
        <a:p>
          <a:r>
            <a:rPr lang="en-US" sz="1800" dirty="0">
              <a:solidFill>
                <a:schemeClr val="tx2"/>
              </a:solidFill>
            </a:rPr>
            <a:t>Minimal student loans</a:t>
          </a:r>
        </a:p>
      </dgm:t>
    </dgm:pt>
    <dgm:pt modelId="{7F8F3D5C-6ECE-499E-A3DB-AFE5BFD15F25}" type="parTrans" cxnId="{09793387-3F99-49BA-9746-C727C17567A8}">
      <dgm:prSet/>
      <dgm:spPr/>
      <dgm:t>
        <a:bodyPr/>
        <a:lstStyle/>
        <a:p>
          <a:endParaRPr lang="en-US"/>
        </a:p>
      </dgm:t>
    </dgm:pt>
    <dgm:pt modelId="{23D5F58C-7535-4AD9-89FC-B1F4F217A2C7}" type="sibTrans" cxnId="{09793387-3F99-49BA-9746-C727C17567A8}">
      <dgm:prSet/>
      <dgm:spPr/>
      <dgm:t>
        <a:bodyPr/>
        <a:lstStyle/>
        <a:p>
          <a:endParaRPr lang="en-US"/>
        </a:p>
      </dgm:t>
    </dgm:pt>
    <dgm:pt modelId="{CA2CFF41-B845-45CF-A84B-FF007C12B78E}">
      <dgm:prSet custT="1"/>
      <dgm:spPr/>
      <dgm:t>
        <a:bodyPr/>
        <a:lstStyle/>
        <a:p>
          <a:r>
            <a:rPr lang="en-US" sz="1800" dirty="0">
              <a:solidFill>
                <a:schemeClr val="tx2"/>
              </a:solidFill>
            </a:rPr>
            <a:t>Know you already have a job after graduation</a:t>
          </a:r>
        </a:p>
      </dgm:t>
    </dgm:pt>
    <dgm:pt modelId="{D7B5D25B-5F8D-4C69-BED2-DDE19B186724}" type="parTrans" cxnId="{A46BD325-CB05-4BE1-91F9-AFC01AD3F19A}">
      <dgm:prSet/>
      <dgm:spPr/>
      <dgm:t>
        <a:bodyPr/>
        <a:lstStyle/>
        <a:p>
          <a:endParaRPr lang="en-US"/>
        </a:p>
      </dgm:t>
    </dgm:pt>
    <dgm:pt modelId="{98467204-E546-4EA9-958C-66533E0AC715}" type="sibTrans" cxnId="{A46BD325-CB05-4BE1-91F9-AFC01AD3F19A}">
      <dgm:prSet/>
      <dgm:spPr/>
      <dgm:t>
        <a:bodyPr/>
        <a:lstStyle/>
        <a:p>
          <a:endParaRPr lang="en-US"/>
        </a:p>
      </dgm:t>
    </dgm:pt>
    <dgm:pt modelId="{9BEC5985-76A3-4269-B757-776A3A960CA0}" type="pres">
      <dgm:prSet presAssocID="{FFD77E99-EA65-5C4D-9F6C-72DF0952980C}" presName="linear" presStyleCnt="0">
        <dgm:presLayoutVars>
          <dgm:animLvl val="lvl"/>
          <dgm:resizeHandles val="exact"/>
        </dgm:presLayoutVars>
      </dgm:prSet>
      <dgm:spPr/>
      <dgm:t>
        <a:bodyPr/>
        <a:lstStyle/>
        <a:p>
          <a:endParaRPr lang="en-US"/>
        </a:p>
      </dgm:t>
    </dgm:pt>
    <dgm:pt modelId="{778D82EA-B423-4C9A-A606-1DC96573847F}" type="pres">
      <dgm:prSet presAssocID="{68A69984-9874-9F41-82E6-A098884DFB57}" presName="parentText" presStyleLbl="node1" presStyleIdx="0" presStyleCnt="2" custScaleY="62176">
        <dgm:presLayoutVars>
          <dgm:chMax val="0"/>
          <dgm:bulletEnabled val="1"/>
        </dgm:presLayoutVars>
      </dgm:prSet>
      <dgm:spPr/>
      <dgm:t>
        <a:bodyPr/>
        <a:lstStyle/>
        <a:p>
          <a:endParaRPr lang="en-US"/>
        </a:p>
      </dgm:t>
    </dgm:pt>
    <dgm:pt modelId="{8966F8E4-63A0-4736-8BF3-D55181CE7BAB}" type="pres">
      <dgm:prSet presAssocID="{68A69984-9874-9F41-82E6-A098884DFB57}" presName="childText" presStyleLbl="revTx" presStyleIdx="0" presStyleCnt="2">
        <dgm:presLayoutVars>
          <dgm:bulletEnabled val="1"/>
        </dgm:presLayoutVars>
      </dgm:prSet>
      <dgm:spPr/>
      <dgm:t>
        <a:bodyPr/>
        <a:lstStyle/>
        <a:p>
          <a:endParaRPr lang="en-US"/>
        </a:p>
      </dgm:t>
    </dgm:pt>
    <dgm:pt modelId="{9EC07EBE-F7BA-40BB-B58B-1315E1E8B6FF}" type="pres">
      <dgm:prSet presAssocID="{20662A6C-CBCA-45E2-81DA-1FA2F278E6B1}" presName="parentText" presStyleLbl="node1" presStyleIdx="1" presStyleCnt="2" custScaleY="62297" custLinFactNeighborX="0">
        <dgm:presLayoutVars>
          <dgm:chMax val="0"/>
          <dgm:bulletEnabled val="1"/>
        </dgm:presLayoutVars>
      </dgm:prSet>
      <dgm:spPr/>
      <dgm:t>
        <a:bodyPr/>
        <a:lstStyle/>
        <a:p>
          <a:endParaRPr lang="en-US"/>
        </a:p>
      </dgm:t>
    </dgm:pt>
    <dgm:pt modelId="{AE395317-7831-4AB8-B93C-B8065EDB9679}" type="pres">
      <dgm:prSet presAssocID="{20662A6C-CBCA-45E2-81DA-1FA2F278E6B1}" presName="childText" presStyleLbl="revTx" presStyleIdx="1" presStyleCnt="2">
        <dgm:presLayoutVars>
          <dgm:bulletEnabled val="1"/>
        </dgm:presLayoutVars>
      </dgm:prSet>
      <dgm:spPr/>
      <dgm:t>
        <a:bodyPr/>
        <a:lstStyle/>
        <a:p>
          <a:endParaRPr lang="en-US"/>
        </a:p>
      </dgm:t>
    </dgm:pt>
  </dgm:ptLst>
  <dgm:cxnLst>
    <dgm:cxn modelId="{4980ACAE-2067-473A-B249-7A99AE5C32B0}" type="presOf" srcId="{CA2CFF41-B845-45CF-A84B-FF007C12B78E}" destId="{8966F8E4-63A0-4736-8BF3-D55181CE7BAB}" srcOrd="0" destOrd="3" presId="urn:microsoft.com/office/officeart/2005/8/layout/vList2"/>
    <dgm:cxn modelId="{EA53B78A-6FB1-4EC7-8CEB-355C196F67CB}" type="presOf" srcId="{0EDBCFC0-570A-4976-B0D5-781BC90E08F0}" destId="{AE395317-7831-4AB8-B93C-B8065EDB9679}" srcOrd="0" destOrd="0" presId="urn:microsoft.com/office/officeart/2005/8/layout/vList2"/>
    <dgm:cxn modelId="{5DF66CBE-A953-45C4-B118-07BC50291B3D}" type="presOf" srcId="{68A69984-9874-9F41-82E6-A098884DFB57}" destId="{778D82EA-B423-4C9A-A606-1DC96573847F}" srcOrd="0" destOrd="0" presId="urn:microsoft.com/office/officeart/2005/8/layout/vList2"/>
    <dgm:cxn modelId="{A46BD325-CB05-4BE1-91F9-AFC01AD3F19A}" srcId="{68A69984-9874-9F41-82E6-A098884DFB57}" destId="{CA2CFF41-B845-45CF-A84B-FF007C12B78E}" srcOrd="3" destOrd="0" parTransId="{D7B5D25B-5F8D-4C69-BED2-DDE19B186724}" sibTransId="{98467204-E546-4EA9-958C-66533E0AC715}"/>
    <dgm:cxn modelId="{AF6133FE-C773-49E8-8C0F-D9937AE829AD}" srcId="{20662A6C-CBCA-45E2-81DA-1FA2F278E6B1}" destId="{0EDBCFC0-570A-4976-B0D5-781BC90E08F0}" srcOrd="0" destOrd="0" parTransId="{A521A9EC-2A4F-493B-BE0C-5B6B5A31E1D5}" sibTransId="{E9518C6C-B2B2-4735-942B-7590CB18BA4A}"/>
    <dgm:cxn modelId="{53067EDD-F093-4CDD-B3E5-5A01FEBB74CC}" type="presOf" srcId="{FFD77E99-EA65-5C4D-9F6C-72DF0952980C}" destId="{9BEC5985-76A3-4269-B757-776A3A960CA0}" srcOrd="0" destOrd="0" presId="urn:microsoft.com/office/officeart/2005/8/layout/vList2"/>
    <dgm:cxn modelId="{09793387-3F99-49BA-9746-C727C17567A8}" srcId="{68A69984-9874-9F41-82E6-A098884DFB57}" destId="{5EC91AEC-6527-4087-B18F-B74A3D432580}" srcOrd="2" destOrd="0" parTransId="{7F8F3D5C-6ECE-499E-A3DB-AFE5BFD15F25}" sibTransId="{23D5F58C-7535-4AD9-89FC-B1F4F217A2C7}"/>
    <dgm:cxn modelId="{99024B3F-87FC-42AC-AEB8-AD91367CA54A}" type="presOf" srcId="{20662A6C-CBCA-45E2-81DA-1FA2F278E6B1}" destId="{9EC07EBE-F7BA-40BB-B58B-1315E1E8B6FF}" srcOrd="0" destOrd="0" presId="urn:microsoft.com/office/officeart/2005/8/layout/vList2"/>
    <dgm:cxn modelId="{74A51D26-9CF2-437B-A08B-6980E5BF0F94}" type="presOf" srcId="{93034105-3AD0-408A-BCD3-B233D7A29FE4}" destId="{8966F8E4-63A0-4736-8BF3-D55181CE7BAB}" srcOrd="0" destOrd="1" presId="urn:microsoft.com/office/officeart/2005/8/layout/vList2"/>
    <dgm:cxn modelId="{AC6DC418-E6FE-4DC2-9CDE-73389E3ADBA5}" type="presOf" srcId="{F942D389-A55A-426B-AB99-4FA7BE139852}" destId="{8966F8E4-63A0-4736-8BF3-D55181CE7BAB}" srcOrd="0" destOrd="0" presId="urn:microsoft.com/office/officeart/2005/8/layout/vList2"/>
    <dgm:cxn modelId="{6AD78E6A-BDB3-45D2-BAB3-145660FA980E}" srcId="{FFD77E99-EA65-5C4D-9F6C-72DF0952980C}" destId="{20662A6C-CBCA-45E2-81DA-1FA2F278E6B1}" srcOrd="1" destOrd="0" parTransId="{16689FDB-AE59-4D66-BD3F-B009347D5424}" sibTransId="{1D5A1941-78F1-48DF-ABC1-7B6BB7595577}"/>
    <dgm:cxn modelId="{D9480F84-8B2A-2444-A00D-89D005FB4D5E}" srcId="{FFD77E99-EA65-5C4D-9F6C-72DF0952980C}" destId="{68A69984-9874-9F41-82E6-A098884DFB57}" srcOrd="0" destOrd="0" parTransId="{ADDC2954-42E4-AF43-B74B-5776DE8B4502}" sibTransId="{40F55B81-C631-C14F-942C-7FD8215D5F24}"/>
    <dgm:cxn modelId="{BC16DE0A-8276-4EB7-BB8B-55A2E7B545B3}" srcId="{68A69984-9874-9F41-82E6-A098884DFB57}" destId="{93034105-3AD0-408A-BCD3-B233D7A29FE4}" srcOrd="1" destOrd="0" parTransId="{F3987A7A-F0D4-425E-8BBC-5DC74836DF06}" sibTransId="{ED0851E2-91AF-4883-AD85-F4EFDF1A9C07}"/>
    <dgm:cxn modelId="{2E0F8BEC-81A2-42F8-863C-BCBC04D873D7}" srcId="{68A69984-9874-9F41-82E6-A098884DFB57}" destId="{F942D389-A55A-426B-AB99-4FA7BE139852}" srcOrd="0" destOrd="0" parTransId="{42D755FF-82D1-464E-856A-40C16E2E1112}" sibTransId="{EED865A8-08CD-4EED-B5EA-DD8590802354}"/>
    <dgm:cxn modelId="{8EEDED0F-CABD-4452-BA1F-6ED400F0977C}" type="presOf" srcId="{5EC91AEC-6527-4087-B18F-B74A3D432580}" destId="{8966F8E4-63A0-4736-8BF3-D55181CE7BAB}" srcOrd="0" destOrd="2" presId="urn:microsoft.com/office/officeart/2005/8/layout/vList2"/>
    <dgm:cxn modelId="{ECD6B8CF-971C-4708-8725-39BE83F4C95B}" type="presParOf" srcId="{9BEC5985-76A3-4269-B757-776A3A960CA0}" destId="{778D82EA-B423-4C9A-A606-1DC96573847F}" srcOrd="0" destOrd="0" presId="urn:microsoft.com/office/officeart/2005/8/layout/vList2"/>
    <dgm:cxn modelId="{F77077BA-4398-4F41-B911-5AA446841848}" type="presParOf" srcId="{9BEC5985-76A3-4269-B757-776A3A960CA0}" destId="{8966F8E4-63A0-4736-8BF3-D55181CE7BAB}" srcOrd="1" destOrd="0" presId="urn:microsoft.com/office/officeart/2005/8/layout/vList2"/>
    <dgm:cxn modelId="{9879463B-D7D7-4CD3-B423-C86A84BD5C06}" type="presParOf" srcId="{9BEC5985-76A3-4269-B757-776A3A960CA0}" destId="{9EC07EBE-F7BA-40BB-B58B-1315E1E8B6FF}" srcOrd="2" destOrd="0" presId="urn:microsoft.com/office/officeart/2005/8/layout/vList2"/>
    <dgm:cxn modelId="{3591FB21-A110-4E78-BD2B-13A1AA374C18}" type="presParOf" srcId="{9BEC5985-76A3-4269-B757-776A3A960CA0}" destId="{AE395317-7831-4AB8-B93C-B8065EDB9679}"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89A603A0-1E46-4436-953A-4C296E6E17E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F31D884-FB23-44D3-B333-B852D675FD27}">
      <dgm:prSet phldrT="[Text]"/>
      <dgm:spPr>
        <a:solidFill>
          <a:schemeClr val="bg1">
            <a:lumMod val="50000"/>
          </a:schemeClr>
        </a:solidFill>
      </dgm:spPr>
      <dgm:t>
        <a:bodyPr/>
        <a:lstStyle/>
        <a:p>
          <a:r>
            <a:rPr lang="en-US" dirty="0" smtClean="0"/>
            <a:t>Resources to help you …</a:t>
          </a:r>
          <a:endParaRPr lang="en-US" dirty="0"/>
        </a:p>
      </dgm:t>
    </dgm:pt>
    <dgm:pt modelId="{5BECDE44-26D1-42EE-A3D1-40304B35DB31}" type="parTrans" cxnId="{A3F62994-FA3F-4E55-B7C3-AD30E1734C96}">
      <dgm:prSet/>
      <dgm:spPr/>
      <dgm:t>
        <a:bodyPr/>
        <a:lstStyle/>
        <a:p>
          <a:endParaRPr lang="en-US"/>
        </a:p>
      </dgm:t>
    </dgm:pt>
    <dgm:pt modelId="{AA6DA85D-E2D3-4511-8B64-84BFDDE4918D}" type="sibTrans" cxnId="{A3F62994-FA3F-4E55-B7C3-AD30E1734C96}">
      <dgm:prSet/>
      <dgm:spPr/>
      <dgm:t>
        <a:bodyPr/>
        <a:lstStyle/>
        <a:p>
          <a:endParaRPr lang="en-US"/>
        </a:p>
      </dgm:t>
    </dgm:pt>
    <dgm:pt modelId="{518041BE-AFB9-4E92-A040-B306BA0F5FCA}" type="pres">
      <dgm:prSet presAssocID="{89A603A0-1E46-4436-953A-4C296E6E17EF}" presName="linear" presStyleCnt="0">
        <dgm:presLayoutVars>
          <dgm:animLvl val="lvl"/>
          <dgm:resizeHandles val="exact"/>
        </dgm:presLayoutVars>
      </dgm:prSet>
      <dgm:spPr/>
      <dgm:t>
        <a:bodyPr/>
        <a:lstStyle/>
        <a:p>
          <a:endParaRPr lang="en-US"/>
        </a:p>
      </dgm:t>
    </dgm:pt>
    <dgm:pt modelId="{E947C5DC-D3AD-4521-9572-E87442CFF39F}" type="pres">
      <dgm:prSet presAssocID="{9F31D884-FB23-44D3-B333-B852D675FD27}" presName="parentText" presStyleLbl="node1" presStyleIdx="0" presStyleCnt="1">
        <dgm:presLayoutVars>
          <dgm:chMax val="0"/>
          <dgm:bulletEnabled val="1"/>
        </dgm:presLayoutVars>
      </dgm:prSet>
      <dgm:spPr/>
      <dgm:t>
        <a:bodyPr/>
        <a:lstStyle/>
        <a:p>
          <a:endParaRPr lang="en-US"/>
        </a:p>
      </dgm:t>
    </dgm:pt>
  </dgm:ptLst>
  <dgm:cxnLst>
    <dgm:cxn modelId="{A3F62994-FA3F-4E55-B7C3-AD30E1734C96}" srcId="{89A603A0-1E46-4436-953A-4C296E6E17EF}" destId="{9F31D884-FB23-44D3-B333-B852D675FD27}" srcOrd="0" destOrd="0" parTransId="{5BECDE44-26D1-42EE-A3D1-40304B35DB31}" sibTransId="{AA6DA85D-E2D3-4511-8B64-84BFDDE4918D}"/>
    <dgm:cxn modelId="{8240CEAD-3FC5-49A7-85AF-283072E9B992}" type="presOf" srcId="{89A603A0-1E46-4436-953A-4C296E6E17EF}" destId="{518041BE-AFB9-4E92-A040-B306BA0F5FCA}" srcOrd="0" destOrd="0" presId="urn:microsoft.com/office/officeart/2005/8/layout/vList2"/>
    <dgm:cxn modelId="{5557EF45-A6B9-4E21-8488-BA441DC8FE8A}" type="presOf" srcId="{9F31D884-FB23-44D3-B333-B852D675FD27}" destId="{E947C5DC-D3AD-4521-9572-E87442CFF39F}" srcOrd="0" destOrd="0" presId="urn:microsoft.com/office/officeart/2005/8/layout/vList2"/>
    <dgm:cxn modelId="{35A5CCD4-1181-48CF-ACE8-C7FF97952C7F}" type="presParOf" srcId="{518041BE-AFB9-4E92-A040-B306BA0F5FCA}" destId="{E947C5DC-D3AD-4521-9572-E87442CFF39F}"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4CD869-C373-4A2F-9786-570E172C07CE}">
      <dsp:nvSpPr>
        <dsp:cNvPr id="0" name=""/>
        <dsp:cNvSpPr/>
      </dsp:nvSpPr>
      <dsp:spPr>
        <a:xfrm>
          <a:off x="0" y="252987"/>
          <a:ext cx="6777037" cy="954719"/>
        </a:xfrm>
        <a:prstGeom prst="roundRect">
          <a:avLst/>
        </a:prstGeom>
        <a:solidFill>
          <a:srgbClr val="C00000"/>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i="1" kern="1200" dirty="0" smtClean="0"/>
            <a:t>Identify </a:t>
          </a:r>
          <a:r>
            <a:rPr lang="en-US" sz="2400" kern="1200" dirty="0" smtClean="0"/>
            <a:t>the key factors in pursuing an advanced degree</a:t>
          </a:r>
          <a:endParaRPr lang="en-US" sz="2400" kern="1200" dirty="0"/>
        </a:p>
      </dsp:txBody>
      <dsp:txXfrm>
        <a:off x="46606" y="299593"/>
        <a:ext cx="6683825" cy="861507"/>
      </dsp:txXfrm>
    </dsp:sp>
    <dsp:sp modelId="{3A3981C2-CD95-4801-BDFC-09460E9C4482}">
      <dsp:nvSpPr>
        <dsp:cNvPr id="0" name=""/>
        <dsp:cNvSpPr/>
      </dsp:nvSpPr>
      <dsp:spPr>
        <a:xfrm>
          <a:off x="0" y="1276827"/>
          <a:ext cx="6777037" cy="954719"/>
        </a:xfrm>
        <a:prstGeom prst="roundRect">
          <a:avLst/>
        </a:prstGeom>
        <a:solidFill>
          <a:srgbClr val="C00000"/>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i="1" kern="1200" dirty="0" smtClean="0"/>
            <a:t>List</a:t>
          </a:r>
          <a:r>
            <a:rPr lang="en-US" sz="2400" kern="1200" dirty="0" smtClean="0"/>
            <a:t> two graduate school resources provided by Career Development Services</a:t>
          </a:r>
          <a:endParaRPr lang="en-US" sz="2400" kern="1200" dirty="0"/>
        </a:p>
      </dsp:txBody>
      <dsp:txXfrm>
        <a:off x="46606" y="1323433"/>
        <a:ext cx="6683825" cy="861507"/>
      </dsp:txXfrm>
    </dsp:sp>
    <dsp:sp modelId="{096ABC1E-9439-43C4-BFCC-2B3E9162E15A}">
      <dsp:nvSpPr>
        <dsp:cNvPr id="0" name=""/>
        <dsp:cNvSpPr/>
      </dsp:nvSpPr>
      <dsp:spPr>
        <a:xfrm>
          <a:off x="0" y="2300667"/>
          <a:ext cx="6777037" cy="954719"/>
        </a:xfrm>
        <a:prstGeom prst="roundRect">
          <a:avLst/>
        </a:prstGeom>
        <a:solidFill>
          <a:srgbClr val="C00000"/>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i="1" kern="1200" dirty="0" smtClean="0"/>
            <a:t>Reflect </a:t>
          </a:r>
          <a:r>
            <a:rPr lang="en-US" sz="2400" kern="1200" dirty="0" smtClean="0"/>
            <a:t>on the timeline process of preparing for graduate school testing.</a:t>
          </a:r>
          <a:endParaRPr lang="en-US" sz="2400" kern="1200" dirty="0"/>
        </a:p>
      </dsp:txBody>
      <dsp:txXfrm>
        <a:off x="46606" y="2347273"/>
        <a:ext cx="6683825" cy="8615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18EFE7-2D1D-40C4-9809-4A47DD947D57}">
      <dsp:nvSpPr>
        <dsp:cNvPr id="0" name=""/>
        <dsp:cNvSpPr/>
      </dsp:nvSpPr>
      <dsp:spPr>
        <a:xfrm>
          <a:off x="0" y="306162"/>
          <a:ext cx="8229600" cy="4536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6891E39-1A7B-4176-A24B-58C3A5DDE9F4}">
      <dsp:nvSpPr>
        <dsp:cNvPr id="0" name=""/>
        <dsp:cNvSpPr/>
      </dsp:nvSpPr>
      <dsp:spPr>
        <a:xfrm>
          <a:off x="411480" y="40482"/>
          <a:ext cx="5760720" cy="531360"/>
        </a:xfrm>
        <a:prstGeom prst="roundRect">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sz="1800" kern="1200" dirty="0" smtClean="0"/>
            <a:t>Key Factors To Consider: Slides</a:t>
          </a:r>
          <a:endParaRPr lang="en-US" sz="1800" kern="1200" dirty="0"/>
        </a:p>
      </dsp:txBody>
      <dsp:txXfrm>
        <a:off x="437419" y="66421"/>
        <a:ext cx="5708842" cy="479482"/>
      </dsp:txXfrm>
    </dsp:sp>
    <dsp:sp modelId="{380546E9-F58F-4FA8-97CA-1014BC2010B6}">
      <dsp:nvSpPr>
        <dsp:cNvPr id="0" name=""/>
        <dsp:cNvSpPr/>
      </dsp:nvSpPr>
      <dsp:spPr>
        <a:xfrm>
          <a:off x="0" y="1122642"/>
          <a:ext cx="8229600" cy="4536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34C9B60-551C-4B46-AA5D-FCBAF1138725}">
      <dsp:nvSpPr>
        <dsp:cNvPr id="0" name=""/>
        <dsp:cNvSpPr/>
      </dsp:nvSpPr>
      <dsp:spPr>
        <a:xfrm>
          <a:off x="411480" y="856962"/>
          <a:ext cx="5760720" cy="531360"/>
        </a:xfrm>
        <a:prstGeom prst="roundRect">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sz="1800" kern="1200" dirty="0" smtClean="0"/>
            <a:t>When To Attend</a:t>
          </a:r>
          <a:endParaRPr lang="en-US" sz="1800" kern="1200" dirty="0"/>
        </a:p>
      </dsp:txBody>
      <dsp:txXfrm>
        <a:off x="437419" y="882901"/>
        <a:ext cx="5708842" cy="479482"/>
      </dsp:txXfrm>
    </dsp:sp>
    <dsp:sp modelId="{9D0DD860-3812-43A9-9DB8-54CCCCFBAEED}">
      <dsp:nvSpPr>
        <dsp:cNvPr id="0" name=""/>
        <dsp:cNvSpPr/>
      </dsp:nvSpPr>
      <dsp:spPr>
        <a:xfrm>
          <a:off x="0" y="1939123"/>
          <a:ext cx="8229600" cy="4536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D65552D-FE82-4911-9E73-EAD689D3E244}">
      <dsp:nvSpPr>
        <dsp:cNvPr id="0" name=""/>
        <dsp:cNvSpPr/>
      </dsp:nvSpPr>
      <dsp:spPr>
        <a:xfrm>
          <a:off x="411480" y="1673443"/>
          <a:ext cx="5760720" cy="531360"/>
        </a:xfrm>
        <a:prstGeom prst="roundRect">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sz="1800" kern="1200" dirty="0" smtClean="0"/>
            <a:t>Testing</a:t>
          </a:r>
          <a:endParaRPr lang="en-US" sz="1800" kern="1200" dirty="0"/>
        </a:p>
      </dsp:txBody>
      <dsp:txXfrm>
        <a:off x="437419" y="1699382"/>
        <a:ext cx="5708842" cy="479482"/>
      </dsp:txXfrm>
    </dsp:sp>
    <dsp:sp modelId="{71F463D5-2E6F-4484-8D71-D60838262605}">
      <dsp:nvSpPr>
        <dsp:cNvPr id="0" name=""/>
        <dsp:cNvSpPr/>
      </dsp:nvSpPr>
      <dsp:spPr>
        <a:xfrm>
          <a:off x="0" y="2755603"/>
          <a:ext cx="8229600" cy="4536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CCB5EFA-B022-4397-9E95-F8FAA1B1ABB3}">
      <dsp:nvSpPr>
        <dsp:cNvPr id="0" name=""/>
        <dsp:cNvSpPr/>
      </dsp:nvSpPr>
      <dsp:spPr>
        <a:xfrm>
          <a:off x="411480" y="2489923"/>
          <a:ext cx="5760720" cy="531360"/>
        </a:xfrm>
        <a:prstGeom prst="roundRect">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sz="1800" kern="1200" dirty="0" smtClean="0"/>
            <a:t>Application Timeline</a:t>
          </a:r>
          <a:endParaRPr lang="en-US" sz="1800" kern="1200" dirty="0"/>
        </a:p>
      </dsp:txBody>
      <dsp:txXfrm>
        <a:off x="437419" y="2515862"/>
        <a:ext cx="5708842" cy="479482"/>
      </dsp:txXfrm>
    </dsp:sp>
    <dsp:sp modelId="{D283CD91-1DA5-4385-BED5-65B71EF8D123}">
      <dsp:nvSpPr>
        <dsp:cNvPr id="0" name=""/>
        <dsp:cNvSpPr/>
      </dsp:nvSpPr>
      <dsp:spPr>
        <a:xfrm>
          <a:off x="0" y="3572083"/>
          <a:ext cx="8229600" cy="4536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8DD856F-F473-47D4-B248-7F401F37C252}">
      <dsp:nvSpPr>
        <dsp:cNvPr id="0" name=""/>
        <dsp:cNvSpPr/>
      </dsp:nvSpPr>
      <dsp:spPr>
        <a:xfrm>
          <a:off x="411480" y="3306403"/>
          <a:ext cx="5760720" cy="531360"/>
        </a:xfrm>
        <a:prstGeom prst="roundRect">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800100">
            <a:lnSpc>
              <a:spcPct val="90000"/>
            </a:lnSpc>
            <a:spcBef>
              <a:spcPct val="0"/>
            </a:spcBef>
            <a:spcAft>
              <a:spcPct val="35000"/>
            </a:spcAft>
          </a:pPr>
          <a:r>
            <a:rPr lang="en-US" sz="1800" kern="1200" dirty="0" smtClean="0"/>
            <a:t>Graduate School Resources</a:t>
          </a:r>
          <a:endParaRPr lang="en-US" sz="1800" kern="1200" dirty="0"/>
        </a:p>
      </dsp:txBody>
      <dsp:txXfrm>
        <a:off x="437419" y="3332342"/>
        <a:ext cx="5708842" cy="4794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8D82EA-B423-4C9A-A606-1DC96573847F}">
      <dsp:nvSpPr>
        <dsp:cNvPr id="0" name=""/>
        <dsp:cNvSpPr/>
      </dsp:nvSpPr>
      <dsp:spPr>
        <a:xfrm>
          <a:off x="0" y="173301"/>
          <a:ext cx="7693025" cy="756557"/>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bg1"/>
              </a:solidFill>
            </a:rPr>
            <a:t>Pros</a:t>
          </a:r>
          <a:endParaRPr lang="en-US" sz="2400" b="1" kern="1200" dirty="0">
            <a:solidFill>
              <a:schemeClr val="bg1"/>
            </a:solidFill>
          </a:endParaRPr>
        </a:p>
      </dsp:txBody>
      <dsp:txXfrm>
        <a:off x="36932" y="210233"/>
        <a:ext cx="7619161" cy="682693"/>
      </dsp:txXfrm>
    </dsp:sp>
    <dsp:sp modelId="{8966F8E4-63A0-4736-8BF3-D55181CE7BAB}">
      <dsp:nvSpPr>
        <dsp:cNvPr id="0" name=""/>
        <dsp:cNvSpPr/>
      </dsp:nvSpPr>
      <dsp:spPr>
        <a:xfrm>
          <a:off x="0" y="929859"/>
          <a:ext cx="7693025" cy="1648237"/>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44254"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kern="1200" dirty="0" smtClean="0">
              <a:solidFill>
                <a:schemeClr val="tx2"/>
              </a:solidFill>
            </a:rPr>
            <a:t>Accustomed to being a student </a:t>
          </a:r>
          <a:r>
            <a:rPr lang="en-US" sz="2000" b="0" kern="1200" dirty="0" smtClean="0">
              <a:solidFill>
                <a:schemeClr val="tx2"/>
              </a:solidFill>
            </a:rPr>
            <a:t>and</a:t>
          </a:r>
          <a:r>
            <a:rPr lang="en-US" sz="2000" kern="1200" dirty="0" smtClean="0">
              <a:solidFill>
                <a:schemeClr val="tx2"/>
              </a:solidFill>
            </a:rPr>
            <a:t> have momentum</a:t>
          </a:r>
          <a:endParaRPr lang="en-US" sz="2000" kern="1200" dirty="0">
            <a:solidFill>
              <a:schemeClr val="tx2"/>
            </a:solidFill>
          </a:endParaRPr>
        </a:p>
        <a:p>
          <a:pPr marL="228600" lvl="1" indent="-228600" algn="l" defTabSz="889000">
            <a:lnSpc>
              <a:spcPct val="90000"/>
            </a:lnSpc>
            <a:spcBef>
              <a:spcPct val="0"/>
            </a:spcBef>
            <a:spcAft>
              <a:spcPct val="20000"/>
            </a:spcAft>
            <a:buChar char="••"/>
          </a:pPr>
          <a:r>
            <a:rPr lang="en-US" sz="2000" kern="1200" dirty="0" smtClean="0">
              <a:solidFill>
                <a:schemeClr val="tx2"/>
              </a:solidFill>
            </a:rPr>
            <a:t>Study Skills are sharp</a:t>
          </a:r>
          <a:endParaRPr lang="en-US" sz="2000" kern="1200" dirty="0">
            <a:solidFill>
              <a:schemeClr val="tx2"/>
            </a:solidFill>
          </a:endParaRPr>
        </a:p>
        <a:p>
          <a:pPr marL="228600" lvl="1" indent="-228600" algn="l" defTabSz="889000">
            <a:lnSpc>
              <a:spcPct val="90000"/>
            </a:lnSpc>
            <a:spcBef>
              <a:spcPct val="0"/>
            </a:spcBef>
            <a:spcAft>
              <a:spcPct val="20000"/>
            </a:spcAft>
            <a:buChar char="••"/>
          </a:pPr>
          <a:r>
            <a:rPr lang="en-US" sz="2000" kern="1200" dirty="0" smtClean="0">
              <a:solidFill>
                <a:schemeClr val="tx2"/>
              </a:solidFill>
            </a:rPr>
            <a:t>Few or less obligations</a:t>
          </a:r>
          <a:endParaRPr lang="en-US" sz="2000" kern="1200" dirty="0">
            <a:solidFill>
              <a:schemeClr val="tx2"/>
            </a:solidFill>
          </a:endParaRPr>
        </a:p>
        <a:p>
          <a:pPr marL="228600" lvl="1" indent="-228600" algn="l" defTabSz="889000">
            <a:lnSpc>
              <a:spcPct val="90000"/>
            </a:lnSpc>
            <a:spcBef>
              <a:spcPct val="0"/>
            </a:spcBef>
            <a:spcAft>
              <a:spcPct val="20000"/>
            </a:spcAft>
            <a:buChar char="••"/>
          </a:pPr>
          <a:r>
            <a:rPr lang="en-US" sz="2000" kern="1200" dirty="0" smtClean="0">
              <a:solidFill>
                <a:schemeClr val="tx2"/>
              </a:solidFill>
            </a:rPr>
            <a:t>Occupations that require advanced degrees for “entry-level” positions</a:t>
          </a:r>
          <a:endParaRPr lang="en-US" sz="2000" kern="1200" dirty="0">
            <a:solidFill>
              <a:schemeClr val="tx2"/>
            </a:solidFill>
          </a:endParaRPr>
        </a:p>
      </dsp:txBody>
      <dsp:txXfrm>
        <a:off x="0" y="929859"/>
        <a:ext cx="7693025" cy="1648237"/>
      </dsp:txXfrm>
    </dsp:sp>
    <dsp:sp modelId="{9EC07EBE-F7BA-40BB-B58B-1315E1E8B6FF}">
      <dsp:nvSpPr>
        <dsp:cNvPr id="0" name=""/>
        <dsp:cNvSpPr/>
      </dsp:nvSpPr>
      <dsp:spPr>
        <a:xfrm>
          <a:off x="0" y="2578096"/>
          <a:ext cx="7693025" cy="758029"/>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bg1"/>
              </a:solidFill>
            </a:rPr>
            <a:t>Cons</a:t>
          </a:r>
          <a:endParaRPr lang="en-US" sz="2400" b="1" kern="1200" dirty="0">
            <a:solidFill>
              <a:schemeClr val="bg1"/>
            </a:solidFill>
          </a:endParaRPr>
        </a:p>
      </dsp:txBody>
      <dsp:txXfrm>
        <a:off x="37004" y="2615100"/>
        <a:ext cx="7619017" cy="684021"/>
      </dsp:txXfrm>
    </dsp:sp>
    <dsp:sp modelId="{AE395317-7831-4AB8-B93C-B8065EDB9679}">
      <dsp:nvSpPr>
        <dsp:cNvPr id="0" name=""/>
        <dsp:cNvSpPr/>
      </dsp:nvSpPr>
      <dsp:spPr>
        <a:xfrm>
          <a:off x="0" y="3336126"/>
          <a:ext cx="7693025" cy="1580962"/>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44254"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kern="1200" dirty="0" smtClean="0">
              <a:solidFill>
                <a:schemeClr val="tx2"/>
              </a:solidFill>
            </a:rPr>
            <a:t>Could choose the wrong program = spending money and time on wrong profession</a:t>
          </a:r>
          <a:endParaRPr lang="en-US" sz="2000" kern="1200" dirty="0">
            <a:solidFill>
              <a:schemeClr val="tx2"/>
            </a:solidFill>
          </a:endParaRPr>
        </a:p>
        <a:p>
          <a:pPr marL="228600" lvl="1" indent="-228600" algn="l" defTabSz="889000">
            <a:lnSpc>
              <a:spcPct val="90000"/>
            </a:lnSpc>
            <a:spcBef>
              <a:spcPct val="0"/>
            </a:spcBef>
            <a:spcAft>
              <a:spcPct val="20000"/>
            </a:spcAft>
            <a:buChar char="••"/>
          </a:pPr>
          <a:r>
            <a:rPr lang="en-US" sz="2000" kern="1200" dirty="0" smtClean="0">
              <a:solidFill>
                <a:schemeClr val="tx2"/>
              </a:solidFill>
            </a:rPr>
            <a:t>Not a competitive candidate to admissions committee without work experience</a:t>
          </a:r>
          <a:endParaRPr lang="en-US" sz="2000" kern="1200" dirty="0">
            <a:solidFill>
              <a:schemeClr val="tx2"/>
            </a:solidFill>
          </a:endParaRPr>
        </a:p>
        <a:p>
          <a:pPr marL="228600" lvl="1" indent="-228600" algn="l" defTabSz="889000">
            <a:lnSpc>
              <a:spcPct val="90000"/>
            </a:lnSpc>
            <a:spcBef>
              <a:spcPct val="0"/>
            </a:spcBef>
            <a:spcAft>
              <a:spcPct val="20000"/>
            </a:spcAft>
            <a:buChar char="••"/>
          </a:pPr>
          <a:r>
            <a:rPr lang="en-US" sz="2000" kern="1200" dirty="0" smtClean="0">
              <a:solidFill>
                <a:schemeClr val="tx2"/>
              </a:solidFill>
            </a:rPr>
            <a:t>Unlikely to fund entire tuition and expenses</a:t>
          </a:r>
          <a:endParaRPr lang="en-US" sz="2000" kern="1200" dirty="0">
            <a:solidFill>
              <a:schemeClr val="tx2"/>
            </a:solidFill>
          </a:endParaRPr>
        </a:p>
      </dsp:txBody>
      <dsp:txXfrm>
        <a:off x="0" y="3336126"/>
        <a:ext cx="7693025" cy="15809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8D82EA-B423-4C9A-A606-1DC96573847F}">
      <dsp:nvSpPr>
        <dsp:cNvPr id="0" name=""/>
        <dsp:cNvSpPr/>
      </dsp:nvSpPr>
      <dsp:spPr>
        <a:xfrm>
          <a:off x="0" y="10051"/>
          <a:ext cx="7693025" cy="721639"/>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bg1"/>
              </a:solidFill>
            </a:rPr>
            <a:t>Pros</a:t>
          </a:r>
          <a:endParaRPr lang="en-US" sz="2400" b="1" kern="1200" dirty="0">
            <a:solidFill>
              <a:schemeClr val="bg1"/>
            </a:solidFill>
          </a:endParaRPr>
        </a:p>
      </dsp:txBody>
      <dsp:txXfrm>
        <a:off x="35228" y="45279"/>
        <a:ext cx="7622569" cy="651183"/>
      </dsp:txXfrm>
    </dsp:sp>
    <dsp:sp modelId="{8966F8E4-63A0-4736-8BF3-D55181CE7BAB}">
      <dsp:nvSpPr>
        <dsp:cNvPr id="0" name=""/>
        <dsp:cNvSpPr/>
      </dsp:nvSpPr>
      <dsp:spPr>
        <a:xfrm>
          <a:off x="0" y="731690"/>
          <a:ext cx="7693025" cy="2374290"/>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4425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dirty="0" smtClean="0">
              <a:solidFill>
                <a:schemeClr val="tx2"/>
              </a:solidFill>
            </a:rPr>
            <a:t>Confirmed your career goals through hands-practical experience</a:t>
          </a:r>
          <a:endParaRPr lang="en-US" sz="1800" kern="1200" dirty="0">
            <a:solidFill>
              <a:schemeClr val="tx2"/>
            </a:solidFill>
          </a:endParaRPr>
        </a:p>
        <a:p>
          <a:pPr marL="171450" lvl="1" indent="-171450" algn="l" defTabSz="800100">
            <a:lnSpc>
              <a:spcPct val="90000"/>
            </a:lnSpc>
            <a:spcBef>
              <a:spcPct val="0"/>
            </a:spcBef>
            <a:spcAft>
              <a:spcPct val="20000"/>
            </a:spcAft>
            <a:buChar char="••"/>
          </a:pPr>
          <a:r>
            <a:rPr lang="en-US" sz="1800" kern="1200" dirty="0" smtClean="0">
              <a:solidFill>
                <a:schemeClr val="tx2"/>
              </a:solidFill>
            </a:rPr>
            <a:t>Completed the needed work experience to apply for graduate programs</a:t>
          </a:r>
          <a:endParaRPr lang="en-US" sz="1800" kern="1200" dirty="0">
            <a:solidFill>
              <a:schemeClr val="tx2"/>
            </a:solidFill>
          </a:endParaRPr>
        </a:p>
        <a:p>
          <a:pPr marL="171450" lvl="1" indent="-171450" algn="l" defTabSz="800100">
            <a:lnSpc>
              <a:spcPct val="90000"/>
            </a:lnSpc>
            <a:spcBef>
              <a:spcPct val="0"/>
            </a:spcBef>
            <a:spcAft>
              <a:spcPct val="20000"/>
            </a:spcAft>
            <a:buChar char="••"/>
          </a:pPr>
          <a:r>
            <a:rPr lang="en-US" sz="1800" kern="1200" dirty="0" smtClean="0">
              <a:solidFill>
                <a:schemeClr val="tx2"/>
              </a:solidFill>
            </a:rPr>
            <a:t>Bring actual work experience to the theory you will learn in class</a:t>
          </a:r>
          <a:endParaRPr lang="en-US" sz="1800" kern="1200" dirty="0">
            <a:solidFill>
              <a:schemeClr val="tx2"/>
            </a:solidFill>
          </a:endParaRPr>
        </a:p>
        <a:p>
          <a:pPr marL="171450" lvl="1" indent="-171450" algn="l" defTabSz="800100">
            <a:lnSpc>
              <a:spcPct val="90000"/>
            </a:lnSpc>
            <a:spcBef>
              <a:spcPct val="0"/>
            </a:spcBef>
            <a:spcAft>
              <a:spcPct val="20000"/>
            </a:spcAft>
            <a:buChar char="••"/>
          </a:pPr>
          <a:r>
            <a:rPr lang="en-US" sz="1800" kern="1200" dirty="0" smtClean="0">
              <a:solidFill>
                <a:schemeClr val="tx2"/>
              </a:solidFill>
            </a:rPr>
            <a:t>Some employers  may pay for partial or all of your tuition</a:t>
          </a:r>
          <a:endParaRPr lang="en-US" sz="1800" kern="1200" dirty="0">
            <a:solidFill>
              <a:schemeClr val="tx2"/>
            </a:solidFill>
          </a:endParaRPr>
        </a:p>
        <a:p>
          <a:pPr marL="171450" lvl="1" indent="-171450" algn="l" defTabSz="800100">
            <a:lnSpc>
              <a:spcPct val="90000"/>
            </a:lnSpc>
            <a:spcBef>
              <a:spcPct val="0"/>
            </a:spcBef>
            <a:spcAft>
              <a:spcPct val="20000"/>
            </a:spcAft>
            <a:buChar char="••"/>
          </a:pPr>
          <a:r>
            <a:rPr lang="en-US" sz="1800" kern="1200" dirty="0" smtClean="0">
              <a:solidFill>
                <a:schemeClr val="tx2"/>
              </a:solidFill>
            </a:rPr>
            <a:t>Financial stability</a:t>
          </a:r>
          <a:endParaRPr lang="en-US" sz="1800" kern="1200" dirty="0">
            <a:solidFill>
              <a:schemeClr val="tx2"/>
            </a:solidFill>
          </a:endParaRPr>
        </a:p>
        <a:p>
          <a:pPr marL="228600" lvl="1" indent="-228600" algn="l" defTabSz="889000">
            <a:lnSpc>
              <a:spcPct val="90000"/>
            </a:lnSpc>
            <a:spcBef>
              <a:spcPct val="0"/>
            </a:spcBef>
            <a:spcAft>
              <a:spcPct val="20000"/>
            </a:spcAft>
            <a:buChar char="••"/>
          </a:pPr>
          <a:r>
            <a:rPr lang="en-US" sz="2000" kern="1200" dirty="0" smtClean="0">
              <a:solidFill>
                <a:schemeClr val="tx2"/>
              </a:solidFill>
            </a:rPr>
            <a:t>Improve chances for acceptance to graduate programs</a:t>
          </a:r>
          <a:endParaRPr lang="en-US" sz="2000" kern="1200" dirty="0">
            <a:solidFill>
              <a:schemeClr val="tx2"/>
            </a:solidFill>
          </a:endParaRPr>
        </a:p>
      </dsp:txBody>
      <dsp:txXfrm>
        <a:off x="0" y="731690"/>
        <a:ext cx="7693025" cy="2374290"/>
      </dsp:txXfrm>
    </dsp:sp>
    <dsp:sp modelId="{9EC07EBE-F7BA-40BB-B58B-1315E1E8B6FF}">
      <dsp:nvSpPr>
        <dsp:cNvPr id="0" name=""/>
        <dsp:cNvSpPr/>
      </dsp:nvSpPr>
      <dsp:spPr>
        <a:xfrm>
          <a:off x="0" y="3105980"/>
          <a:ext cx="7693025" cy="723043"/>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bg1"/>
              </a:solidFill>
            </a:rPr>
            <a:t>Cons</a:t>
          </a:r>
          <a:endParaRPr lang="en-US" sz="2400" b="1" kern="1200" dirty="0">
            <a:solidFill>
              <a:schemeClr val="bg1"/>
            </a:solidFill>
          </a:endParaRPr>
        </a:p>
      </dsp:txBody>
      <dsp:txXfrm>
        <a:off x="35296" y="3141276"/>
        <a:ext cx="7622433" cy="652451"/>
      </dsp:txXfrm>
    </dsp:sp>
    <dsp:sp modelId="{AE395317-7831-4AB8-B93C-B8065EDB9679}">
      <dsp:nvSpPr>
        <dsp:cNvPr id="0" name=""/>
        <dsp:cNvSpPr/>
      </dsp:nvSpPr>
      <dsp:spPr>
        <a:xfrm>
          <a:off x="0" y="3829024"/>
          <a:ext cx="7693025" cy="1251315"/>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4425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dirty="0" smtClean="0">
              <a:solidFill>
                <a:schemeClr val="tx2"/>
              </a:solidFill>
            </a:rPr>
            <a:t>Struggle with study skills</a:t>
          </a:r>
          <a:endParaRPr lang="en-US" sz="1800" kern="1200" dirty="0">
            <a:solidFill>
              <a:schemeClr val="tx2"/>
            </a:solidFill>
          </a:endParaRPr>
        </a:p>
        <a:p>
          <a:pPr marL="171450" lvl="1" indent="-171450" algn="l" defTabSz="800100">
            <a:lnSpc>
              <a:spcPct val="90000"/>
            </a:lnSpc>
            <a:spcBef>
              <a:spcPct val="0"/>
            </a:spcBef>
            <a:spcAft>
              <a:spcPct val="20000"/>
            </a:spcAft>
            <a:buChar char="••"/>
          </a:pPr>
          <a:r>
            <a:rPr lang="en-US" sz="1800" kern="1200" dirty="0" smtClean="0">
              <a:solidFill>
                <a:schemeClr val="tx2"/>
              </a:solidFill>
            </a:rPr>
            <a:t>Work, life &amp; school balance</a:t>
          </a:r>
          <a:endParaRPr lang="en-US" sz="1800" kern="1200" dirty="0">
            <a:solidFill>
              <a:schemeClr val="tx2"/>
            </a:solidFill>
          </a:endParaRPr>
        </a:p>
        <a:p>
          <a:pPr marL="171450" lvl="1" indent="-171450" algn="l" defTabSz="800100">
            <a:lnSpc>
              <a:spcPct val="90000"/>
            </a:lnSpc>
            <a:spcBef>
              <a:spcPct val="0"/>
            </a:spcBef>
            <a:spcAft>
              <a:spcPct val="20000"/>
            </a:spcAft>
            <a:buChar char="••"/>
          </a:pPr>
          <a:r>
            <a:rPr lang="en-US" sz="1800" kern="1200" dirty="0" smtClean="0">
              <a:solidFill>
                <a:schemeClr val="tx2"/>
              </a:solidFill>
            </a:rPr>
            <a:t>Attending class and working with students significantly younger</a:t>
          </a:r>
          <a:endParaRPr lang="en-US" sz="1800" kern="1200" dirty="0">
            <a:solidFill>
              <a:schemeClr val="tx2"/>
            </a:solidFill>
          </a:endParaRPr>
        </a:p>
        <a:p>
          <a:pPr marL="171450" lvl="1" indent="-171450" algn="l" defTabSz="800100">
            <a:lnSpc>
              <a:spcPct val="90000"/>
            </a:lnSpc>
            <a:spcBef>
              <a:spcPct val="0"/>
            </a:spcBef>
            <a:spcAft>
              <a:spcPct val="20000"/>
            </a:spcAft>
            <a:buChar char="••"/>
          </a:pPr>
          <a:r>
            <a:rPr lang="en-US" sz="1800" kern="1200" dirty="0" smtClean="0">
              <a:solidFill>
                <a:schemeClr val="tx2"/>
              </a:solidFill>
            </a:rPr>
            <a:t>Leave a paid position to complete an internship opportunity.</a:t>
          </a:r>
          <a:endParaRPr lang="en-US" sz="1800" kern="1200" dirty="0">
            <a:solidFill>
              <a:schemeClr val="tx2"/>
            </a:solidFill>
          </a:endParaRPr>
        </a:p>
      </dsp:txBody>
      <dsp:txXfrm>
        <a:off x="0" y="3829024"/>
        <a:ext cx="7693025" cy="12513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8D82EA-B423-4C9A-A606-1DC96573847F}">
      <dsp:nvSpPr>
        <dsp:cNvPr id="0" name=""/>
        <dsp:cNvSpPr/>
      </dsp:nvSpPr>
      <dsp:spPr>
        <a:xfrm>
          <a:off x="0" y="375126"/>
          <a:ext cx="7693025" cy="756557"/>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bg1"/>
              </a:solidFill>
            </a:rPr>
            <a:t>Pros</a:t>
          </a:r>
          <a:endParaRPr lang="en-US" sz="2400" b="1" kern="1200" dirty="0">
            <a:solidFill>
              <a:schemeClr val="bg1"/>
            </a:solidFill>
          </a:endParaRPr>
        </a:p>
      </dsp:txBody>
      <dsp:txXfrm>
        <a:off x="36932" y="412058"/>
        <a:ext cx="7619161" cy="682693"/>
      </dsp:txXfrm>
    </dsp:sp>
    <dsp:sp modelId="{8966F8E4-63A0-4736-8BF3-D55181CE7BAB}">
      <dsp:nvSpPr>
        <dsp:cNvPr id="0" name=""/>
        <dsp:cNvSpPr/>
      </dsp:nvSpPr>
      <dsp:spPr>
        <a:xfrm>
          <a:off x="0" y="1131684"/>
          <a:ext cx="7693025" cy="1749150"/>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4425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smtClean="0">
              <a:solidFill>
                <a:schemeClr val="tx2"/>
              </a:solidFill>
            </a:rPr>
            <a:t>Locate employers willing to pay for your education while you work</a:t>
          </a:r>
          <a:endParaRPr lang="en-US" sz="1800" kern="1200" dirty="0">
            <a:solidFill>
              <a:schemeClr val="tx2"/>
            </a:solidFill>
          </a:endParaRPr>
        </a:p>
        <a:p>
          <a:pPr marL="171450" lvl="1" indent="-171450" algn="l" defTabSz="800100">
            <a:lnSpc>
              <a:spcPct val="90000"/>
            </a:lnSpc>
            <a:spcBef>
              <a:spcPct val="0"/>
            </a:spcBef>
            <a:spcAft>
              <a:spcPct val="20000"/>
            </a:spcAft>
            <a:buChar char="••"/>
          </a:pPr>
          <a:r>
            <a:rPr lang="en-US" sz="1800" kern="1200" dirty="0">
              <a:solidFill>
                <a:schemeClr val="tx2"/>
              </a:solidFill>
            </a:rPr>
            <a:t>Financially stable while concurrently working on improving your skills</a:t>
          </a:r>
        </a:p>
        <a:p>
          <a:pPr marL="171450" lvl="1" indent="-171450" algn="l" defTabSz="800100">
            <a:lnSpc>
              <a:spcPct val="90000"/>
            </a:lnSpc>
            <a:spcBef>
              <a:spcPct val="0"/>
            </a:spcBef>
            <a:spcAft>
              <a:spcPct val="20000"/>
            </a:spcAft>
            <a:buChar char="••"/>
          </a:pPr>
          <a:r>
            <a:rPr lang="en-US" sz="1800" kern="1200" dirty="0">
              <a:solidFill>
                <a:schemeClr val="tx2"/>
              </a:solidFill>
            </a:rPr>
            <a:t>Minimal student loans</a:t>
          </a:r>
        </a:p>
        <a:p>
          <a:pPr marL="171450" lvl="1" indent="-171450" algn="l" defTabSz="800100">
            <a:lnSpc>
              <a:spcPct val="90000"/>
            </a:lnSpc>
            <a:spcBef>
              <a:spcPct val="0"/>
            </a:spcBef>
            <a:spcAft>
              <a:spcPct val="20000"/>
            </a:spcAft>
            <a:buChar char="••"/>
          </a:pPr>
          <a:r>
            <a:rPr lang="en-US" sz="1800" kern="1200" dirty="0">
              <a:solidFill>
                <a:schemeClr val="tx2"/>
              </a:solidFill>
            </a:rPr>
            <a:t>Know you already have a job after graduation</a:t>
          </a:r>
        </a:p>
      </dsp:txBody>
      <dsp:txXfrm>
        <a:off x="0" y="1131684"/>
        <a:ext cx="7693025" cy="1749150"/>
      </dsp:txXfrm>
    </dsp:sp>
    <dsp:sp modelId="{9EC07EBE-F7BA-40BB-B58B-1315E1E8B6FF}">
      <dsp:nvSpPr>
        <dsp:cNvPr id="0" name=""/>
        <dsp:cNvSpPr/>
      </dsp:nvSpPr>
      <dsp:spPr>
        <a:xfrm>
          <a:off x="0" y="2880834"/>
          <a:ext cx="7693025" cy="758029"/>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solidFill>
                <a:schemeClr val="bg1"/>
              </a:solidFill>
            </a:rPr>
            <a:t>Cons</a:t>
          </a:r>
          <a:endParaRPr lang="en-US" sz="2400" b="1" kern="1200" dirty="0">
            <a:solidFill>
              <a:schemeClr val="bg1"/>
            </a:solidFill>
          </a:endParaRPr>
        </a:p>
      </dsp:txBody>
      <dsp:txXfrm>
        <a:off x="37004" y="2917838"/>
        <a:ext cx="7619017" cy="684021"/>
      </dsp:txXfrm>
    </dsp:sp>
    <dsp:sp modelId="{AE395317-7831-4AB8-B93C-B8065EDB9679}">
      <dsp:nvSpPr>
        <dsp:cNvPr id="0" name=""/>
        <dsp:cNvSpPr/>
      </dsp:nvSpPr>
      <dsp:spPr>
        <a:xfrm>
          <a:off x="0" y="3638864"/>
          <a:ext cx="7693025" cy="1076400"/>
        </a:xfrm>
        <a:prstGeom prst="rect">
          <a:avLst/>
        </a:prstGeom>
        <a:solidFill>
          <a:schemeClr val="accent2">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244254"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dirty="0" smtClean="0">
              <a:solidFill>
                <a:schemeClr val="tx2"/>
              </a:solidFill>
            </a:rPr>
            <a:t>Balancing work and education simultaneously.</a:t>
          </a:r>
          <a:endParaRPr lang="en-US" sz="1800" kern="1200" dirty="0">
            <a:solidFill>
              <a:schemeClr val="tx2"/>
            </a:solidFill>
          </a:endParaRPr>
        </a:p>
      </dsp:txBody>
      <dsp:txXfrm>
        <a:off x="0" y="3638864"/>
        <a:ext cx="7693025" cy="10764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47C5DC-D3AD-4521-9572-E87442CFF39F}">
      <dsp:nvSpPr>
        <dsp:cNvPr id="0" name=""/>
        <dsp:cNvSpPr/>
      </dsp:nvSpPr>
      <dsp:spPr>
        <a:xfrm>
          <a:off x="0" y="4204"/>
          <a:ext cx="7964129" cy="887445"/>
        </a:xfrm>
        <a:prstGeom prst="roundRect">
          <a:avLst/>
        </a:prstGeom>
        <a:solidFill>
          <a:schemeClr val="bg1">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en-US" sz="3700" kern="1200" dirty="0" smtClean="0"/>
            <a:t>Resources to help you …</a:t>
          </a:r>
          <a:endParaRPr lang="en-US" sz="3700" kern="1200" dirty="0"/>
        </a:p>
      </dsp:txBody>
      <dsp:txXfrm>
        <a:off x="43321" y="47525"/>
        <a:ext cx="7877487" cy="80080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lang="en-US"/>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rtlCol="0"/>
          <a:lstStyle>
            <a:lvl1pPr algn="r">
              <a:defRPr sz="1200"/>
            </a:lvl1pPr>
          </a:lstStyle>
          <a:p>
            <a:fld id="{7EBD31DA-4FB5-DE42-BC2A-BBCB186D1CF3}" type="datetimeFigureOut">
              <a:rPr lang="en-US" smtClean="0"/>
              <a:pPr/>
              <a:t>1/28/2014</a:t>
            </a:fld>
            <a:endParaRPr lang="en-US"/>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21" tIns="47111" rIns="94221" bIns="47111"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rtlCol="0" anchor="b"/>
          <a:lstStyle>
            <a:lvl1pPr algn="l">
              <a:defRPr sz="1200"/>
            </a:lvl1pPr>
          </a:lstStyle>
          <a:p>
            <a:endParaRPr lang="en-US"/>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rtlCol="0" anchor="b"/>
          <a:lstStyle>
            <a:lvl1pPr algn="r">
              <a:defRPr sz="1200"/>
            </a:lvl1pPr>
          </a:lstStyle>
          <a:p>
            <a:fld id="{7BFB9E53-2CE0-B247-877C-817EFB7B1ED4}" type="slidenum">
              <a:rPr lang="en-US" smtClean="0"/>
              <a:pPr/>
              <a:t>‹#›</a:t>
            </a:fld>
            <a:endParaRPr lang="en-US"/>
          </a:p>
        </p:txBody>
      </p:sp>
    </p:spTree>
    <p:extLst>
      <p:ext uri="{BB962C8B-B14F-4D97-AF65-F5344CB8AC3E}">
        <p14:creationId xmlns:p14="http://schemas.microsoft.com/office/powerpoint/2010/main" val="268423883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4A8C316-4522-4A40-89E8-A36632598452}" type="slidenum">
              <a:rPr lang="en-US" smtClean="0"/>
              <a:pPr fontAlgn="base">
                <a:spcBef>
                  <a:spcPct val="0"/>
                </a:spcBef>
                <a:spcAft>
                  <a:spcPct val="0"/>
                </a:spcAft>
                <a:defRPr/>
              </a:pPr>
              <a:t>1</a:t>
            </a:fld>
            <a:endParaRPr lang="en-US" dirty="0" smtClean="0"/>
          </a:p>
        </p:txBody>
      </p:sp>
    </p:spTree>
    <p:extLst>
      <p:ext uri="{BB962C8B-B14F-4D97-AF65-F5344CB8AC3E}">
        <p14:creationId xmlns:p14="http://schemas.microsoft.com/office/powerpoint/2010/main" val="3503822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10</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11</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12</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13</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i="0" dirty="0"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254E7D-2D5E-478C-BCD7-CEBED3E8746E}" type="slidenum">
              <a:rPr lang="en-US" smtClean="0">
                <a:latin typeface="Arial" pitchFamily="34" charset="0"/>
                <a:cs typeface="Arial" pitchFamily="34" charset="0"/>
              </a:rPr>
              <a:pPr/>
              <a:t>14</a:t>
            </a:fld>
            <a:endParaRPr lang="en-US" smtClean="0">
              <a:latin typeface="Arial" pitchFamily="34" charset="0"/>
              <a:cs typeface="Arial" pitchFamily="34" charset="0"/>
            </a:endParaRPr>
          </a:p>
        </p:txBody>
      </p:sp>
    </p:spTree>
    <p:extLst>
      <p:ext uri="{BB962C8B-B14F-4D97-AF65-F5344CB8AC3E}">
        <p14:creationId xmlns:p14="http://schemas.microsoft.com/office/powerpoint/2010/main" val="4627016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i="0" dirty="0"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254E7D-2D5E-478C-BCD7-CEBED3E8746E}" type="slidenum">
              <a:rPr lang="en-US" smtClean="0">
                <a:latin typeface="Arial" pitchFamily="34" charset="0"/>
                <a:cs typeface="Arial" pitchFamily="34" charset="0"/>
              </a:rPr>
              <a:pPr/>
              <a:t>15</a:t>
            </a:fld>
            <a:endParaRPr lang="en-US" smtClean="0">
              <a:latin typeface="Arial" pitchFamily="34" charset="0"/>
              <a:cs typeface="Arial" pitchFamily="34" charset="0"/>
            </a:endParaRPr>
          </a:p>
        </p:txBody>
      </p:sp>
    </p:spTree>
    <p:extLst>
      <p:ext uri="{BB962C8B-B14F-4D97-AF65-F5344CB8AC3E}">
        <p14:creationId xmlns:p14="http://schemas.microsoft.com/office/powerpoint/2010/main" val="4627016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i="0" dirty="0"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254E7D-2D5E-478C-BCD7-CEBED3E8746E}" type="slidenum">
              <a:rPr lang="en-US" smtClean="0">
                <a:latin typeface="Arial" pitchFamily="34" charset="0"/>
                <a:cs typeface="Arial" pitchFamily="34" charset="0"/>
              </a:rPr>
              <a:pPr/>
              <a:t>16</a:t>
            </a:fld>
            <a:endParaRPr lang="en-US" smtClean="0">
              <a:latin typeface="Arial" pitchFamily="34" charset="0"/>
              <a:cs typeface="Arial" pitchFamily="34" charset="0"/>
            </a:endParaRPr>
          </a:p>
        </p:txBody>
      </p:sp>
    </p:spTree>
    <p:extLst>
      <p:ext uri="{BB962C8B-B14F-4D97-AF65-F5344CB8AC3E}">
        <p14:creationId xmlns:p14="http://schemas.microsoft.com/office/powerpoint/2010/main" val="462701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17</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18</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19</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FB9E53-2CE0-B247-877C-817EFB7B1ED4}" type="slidenum">
              <a:rPr lang="en-US" smtClean="0"/>
              <a:pPr/>
              <a:t>2</a:t>
            </a:fld>
            <a:endParaRPr lang="en-US"/>
          </a:p>
        </p:txBody>
      </p:sp>
    </p:spTree>
    <p:extLst>
      <p:ext uri="{BB962C8B-B14F-4D97-AF65-F5344CB8AC3E}">
        <p14:creationId xmlns:p14="http://schemas.microsoft.com/office/powerpoint/2010/main" val="36000429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20</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21</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22</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23</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24</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25</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26</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27</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28</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33208F-C0DD-4652-B042-ACA3A4F54EE3}" type="slidenum">
              <a:rPr lang="en-US" smtClean="0"/>
              <a:pPr fontAlgn="base">
                <a:spcBef>
                  <a:spcPct val="0"/>
                </a:spcBef>
                <a:spcAft>
                  <a:spcPct val="0"/>
                </a:spcAft>
                <a:defRPr/>
              </a:pPr>
              <a:t>29</a:t>
            </a:fld>
            <a:endParaRPr lang="en-US" smtClean="0"/>
          </a:p>
        </p:txBody>
      </p:sp>
    </p:spTree>
    <p:extLst>
      <p:ext uri="{BB962C8B-B14F-4D97-AF65-F5344CB8AC3E}">
        <p14:creationId xmlns:p14="http://schemas.microsoft.com/office/powerpoint/2010/main" val="3517716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33208F-C0DD-4652-B042-ACA3A4F54EE3}" type="slidenum">
              <a:rPr lang="en-US" smtClean="0"/>
              <a:pPr fontAlgn="base">
                <a:spcBef>
                  <a:spcPct val="0"/>
                </a:spcBef>
                <a:spcAft>
                  <a:spcPct val="0"/>
                </a:spcAft>
                <a:defRPr/>
              </a:pPr>
              <a:t>3</a:t>
            </a:fld>
            <a:endParaRPr lang="en-US" dirty="0" smtClean="0"/>
          </a:p>
        </p:txBody>
      </p:sp>
    </p:spTree>
    <p:extLst>
      <p:ext uri="{BB962C8B-B14F-4D97-AF65-F5344CB8AC3E}">
        <p14:creationId xmlns:p14="http://schemas.microsoft.com/office/powerpoint/2010/main" val="27157551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30</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31</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32</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33</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34</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35</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36</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98E42072-4A11-4A53-9D60-AC392F0DCB64}"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defTabSz="471020">
              <a:defRPr/>
            </a:pPr>
            <a:endParaRPr lang="en-US" baseline="0" dirty="0" smtClean="0"/>
          </a:p>
        </p:txBody>
      </p:sp>
      <p:sp>
        <p:nvSpPr>
          <p:cNvPr id="4" name="Slide Number Placeholder 3"/>
          <p:cNvSpPr>
            <a:spLocks noGrp="1"/>
          </p:cNvSpPr>
          <p:nvPr>
            <p:ph type="sldNum" sz="quarter" idx="5"/>
          </p:nvPr>
        </p:nvSpPr>
        <p:spPr/>
        <p:txBody>
          <a:bodyPr/>
          <a:lstStyle/>
          <a:p>
            <a:pPr>
              <a:defRPr/>
            </a:pPr>
            <a:fld id="{EC5EB90B-CFF2-4052-8E20-BAAA127E54F3}" type="slidenum">
              <a:rPr lang="en-US" smtClean="0"/>
              <a:pPr>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50D87977-9EAD-48A9-9039-1D69104ABAA7}" type="slidenum">
              <a:rPr lang="en-US" smtClean="0"/>
              <a:pPr>
                <a:defRPr/>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4</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5</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6</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7</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8</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06579-213B-4DAE-B6CB-C83E7215587C}" type="slidenum">
              <a:rPr lang="en-US" smtClean="0">
                <a:latin typeface="Arial" pitchFamily="34" charset="0"/>
                <a:cs typeface="Arial" pitchFamily="34" charset="0"/>
              </a:rPr>
              <a:pPr/>
              <a:t>9</a:t>
            </a:fld>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0688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6BE1EF4-31ED-45C2-AC47-F2718A41336B}" type="datetimeFigureOut">
              <a:rPr lang="en-US" smtClean="0"/>
              <a:pPr/>
              <a:t>1/28/2014</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51EACD6-A525-4B49-8009-7F09B4461B46}"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E1EF4-31ED-45C2-AC47-F2718A41336B}"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EACD6-A525-4B49-8009-7F09B4461B4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E1EF4-31ED-45C2-AC47-F2718A41336B}"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EACD6-A525-4B49-8009-7F09B4461B4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BE1EF4-31ED-45C2-AC47-F2718A41336B}"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EACD6-A525-4B49-8009-7F09B4461B4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BE1EF4-31ED-45C2-AC47-F2718A41336B}" type="datetimeFigureOut">
              <a:rPr lang="en-US" smtClean="0"/>
              <a:pPr/>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EACD6-A525-4B49-8009-7F09B4461B4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6BE1EF4-31ED-45C2-AC47-F2718A41336B}" type="datetimeFigureOut">
              <a:rPr lang="en-US" smtClean="0"/>
              <a:pPr/>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BE1EF4-31ED-45C2-AC47-F2718A41336B}" type="datetimeFigureOut">
              <a:rPr lang="en-US" smtClean="0"/>
              <a:pPr/>
              <a:t>1/28/2014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1EACD6-A525-4B49-8009-7F09B4461B4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BE1EF4-31ED-45C2-AC47-F2718A41336B}" type="datetimeFigureOut">
              <a:rPr lang="en-US" smtClean="0"/>
              <a:pPr/>
              <a:t>1/28/2014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1EACD6-A525-4B49-8009-7F09B4461B4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BE1EF4-31ED-45C2-AC47-F2718A41336B}" type="datetimeFigureOut">
              <a:rPr lang="en-US" smtClean="0"/>
              <a:pPr/>
              <a:t>1/28/2014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1EACD6-A525-4B49-8009-7F09B4461B4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6BE1EF4-31ED-45C2-AC47-F2718A41336B}" type="datetimeFigureOut">
              <a:rPr lang="en-US" smtClean="0"/>
              <a:pPr/>
              <a:t>1/28/2014</a:t>
            </a:fld>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BE1EF4-31ED-45C2-AC47-F2718A41336B}" type="datetimeFigureOut">
              <a:rPr lang="en-US" smtClean="0"/>
              <a:pPr/>
              <a:t>1/28/2014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6BE1EF4-31ED-45C2-AC47-F2718A41336B}" type="datetimeFigureOut">
              <a:rPr lang="en-US" smtClean="0"/>
              <a:pPr/>
              <a:t>1/28/2014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51EACD6-A525-4B49-8009-7F09B4461B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suci.edu/careerdevelopment/services/workshops/workshopresource.ht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www.jobsearchintelligence.com/NACE/jobseekers/salary-calculator.ph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kaptest.com/GRE/Home/index.htm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29.xml"/><Relationship Id="rId1" Type="http://schemas.openxmlformats.org/officeDocument/2006/relationships/slideLayout" Target="../slideLayouts/slideLayout5.xml"/><Relationship Id="rId4" Type="http://schemas.openxmlformats.org/officeDocument/2006/relationships/image" Target="../media/image26.jpeg"/></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3.jpeg"/><Relationship Id="rId7" Type="http://schemas.openxmlformats.org/officeDocument/2006/relationships/diagramQuickStyle" Target="../diagrams/quickStyle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4.jpeg"/><Relationship Id="rId9" Type="http://schemas.microsoft.com/office/2007/relationships/diagramDrawing" Target="../diagrams/drawing2.xml"/></Relationships>
</file>

<file path=ppt/slides/_rels/slide30.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csuci.edu/careerdevelopment/services/graduateschool.htm"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28.jpg"/></Relationships>
</file>

<file path=ppt/slides/_rels/slide32.xml.rels><?xml version="1.0" encoding="UTF-8" standalone="yes"?>
<Relationships xmlns="http://schemas.openxmlformats.org/package/2006/relationships"><Relationship Id="rId3" Type="http://schemas.openxmlformats.org/officeDocument/2006/relationships/hyperlink" Target="http://www.csuci.edu/careerdevelopment/services/counseling/drop-in-counseling.htm"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29.jpeg"/></Relationships>
</file>

<file path=ppt/slides/_rels/slide33.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4.png"/><Relationship Id="rId7" Type="http://schemas.openxmlformats.org/officeDocument/2006/relationships/diagramColors" Target="../diagrams/colors6.xm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diagramQuickStyle" Target="../diagrams/quickStyle6.xml"/><Relationship Id="rId11" Type="http://schemas.openxmlformats.org/officeDocument/2006/relationships/hyperlink" Target="http://go.csuci.edu/linkedingroup" TargetMode="External"/><Relationship Id="rId5" Type="http://schemas.openxmlformats.org/officeDocument/2006/relationships/diagramLayout" Target="../diagrams/layout6.xml"/><Relationship Id="rId10" Type="http://schemas.openxmlformats.org/officeDocument/2006/relationships/hyperlink" Target="http://go.csuci.edu/cdsFB" TargetMode="External"/><Relationship Id="rId4" Type="http://schemas.openxmlformats.org/officeDocument/2006/relationships/diagramData" Target="../diagrams/data6.xml"/><Relationship Id="rId9" Type="http://schemas.openxmlformats.org/officeDocument/2006/relationships/hyperlink" Target="http://www.csuci.edu/careerdevelopment"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mailto:amanda.carpenter@csuci.edu"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hyperlink" Target="http://www.csuci.edu/careerdevelopment/services/counseling/drop-in-counseling.htm" TargetMode="External"/><Relationship Id="rId5" Type="http://schemas.openxmlformats.org/officeDocument/2006/relationships/hyperlink" Target="mailto:patty.dang@csuci.edu" TargetMode="External"/><Relationship Id="rId4" Type="http://schemas.openxmlformats.org/officeDocument/2006/relationships/hyperlink" Target="mailto:career.services@csuci.edu"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csuci.qualtrics.com/SE/?SID=SV_2u8QiSQWOMs8EHr"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35.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304800" y="221944"/>
            <a:ext cx="4119716" cy="1983299"/>
          </a:xfrm>
        </p:spPr>
        <p:txBody>
          <a:bodyPr anchor="ctr">
            <a:normAutofit/>
          </a:bodyPr>
          <a:lstStyle/>
          <a:p>
            <a:pPr eaLnBrk="1" hangingPunct="1"/>
            <a:r>
              <a:rPr lang="en-US" b="1" dirty="0" smtClean="0">
                <a:solidFill>
                  <a:schemeClr val="tx2"/>
                </a:solidFill>
              </a:rPr>
              <a:t>Graduate School Application Planning</a:t>
            </a:r>
            <a:endParaRPr lang="en-US" sz="2700" b="1" i="1" dirty="0" smtClean="0">
              <a:solidFill>
                <a:schemeClr val="tx2"/>
              </a:solidFill>
            </a:endParaRPr>
          </a:p>
        </p:txBody>
      </p:sp>
      <p:sp>
        <p:nvSpPr>
          <p:cNvPr id="5" name="Rectangle 4"/>
          <p:cNvSpPr/>
          <p:nvPr/>
        </p:nvSpPr>
        <p:spPr>
          <a:xfrm>
            <a:off x="4188541" y="6306126"/>
            <a:ext cx="4350774" cy="369332"/>
          </a:xfrm>
          <a:prstGeom prst="rect">
            <a:avLst/>
          </a:prstGeom>
        </p:spPr>
        <p:txBody>
          <a:bodyPr wrap="square">
            <a:spAutoFit/>
          </a:bodyPr>
          <a:lstStyle/>
          <a:p>
            <a:pPr>
              <a:spcBef>
                <a:spcPct val="0"/>
              </a:spcBef>
            </a:pPr>
            <a:r>
              <a:rPr lang="en-US" b="1" u="sng" dirty="0"/>
              <a:t>www.csuci.edu/careerdevelopment</a:t>
            </a:r>
          </a:p>
        </p:txBody>
      </p:sp>
      <p:sp>
        <p:nvSpPr>
          <p:cNvPr id="3" name="Rectangle 2"/>
          <p:cNvSpPr/>
          <p:nvPr/>
        </p:nvSpPr>
        <p:spPr>
          <a:xfrm>
            <a:off x="304801" y="2205243"/>
            <a:ext cx="4119716" cy="4524315"/>
          </a:xfrm>
          <a:prstGeom prst="rect">
            <a:avLst/>
          </a:prstGeom>
        </p:spPr>
        <p:txBody>
          <a:bodyPr wrap="square">
            <a:spAutoFit/>
          </a:bodyPr>
          <a:lstStyle/>
          <a:p>
            <a:pPr defTabSz="457200">
              <a:spcBef>
                <a:spcPct val="0"/>
              </a:spcBef>
              <a:defRPr/>
            </a:pPr>
            <a:r>
              <a:rPr lang="en-US" b="1" dirty="0">
                <a:solidFill>
                  <a:schemeClr val="tx2"/>
                </a:solidFill>
              </a:rPr>
              <a:t>Please make sure you print </a:t>
            </a:r>
            <a:r>
              <a:rPr lang="en-US" b="1" dirty="0" smtClean="0">
                <a:solidFill>
                  <a:schemeClr val="tx2"/>
                </a:solidFill>
              </a:rPr>
              <a:t>Graduate School Application Planning Web </a:t>
            </a:r>
            <a:r>
              <a:rPr lang="en-US" b="1" dirty="0">
                <a:solidFill>
                  <a:schemeClr val="tx2"/>
                </a:solidFill>
              </a:rPr>
              <a:t>PowerPoint  Guide  found on the </a:t>
            </a:r>
            <a:r>
              <a:rPr lang="en-US" b="1" dirty="0">
                <a:solidFill>
                  <a:schemeClr val="tx2"/>
                </a:solidFill>
                <a:hlinkClick r:id="rId3"/>
              </a:rPr>
              <a:t>Career Development Services Website</a:t>
            </a:r>
            <a:r>
              <a:rPr lang="en-US" b="1" dirty="0">
                <a:solidFill>
                  <a:schemeClr val="tx2"/>
                </a:solidFill>
              </a:rPr>
              <a:t>.</a:t>
            </a:r>
          </a:p>
          <a:p>
            <a:r>
              <a:rPr lang="en-US" dirty="0">
                <a:solidFill>
                  <a:schemeClr val="tx2"/>
                </a:solidFill>
              </a:rPr>
              <a:t>It is crucial you complete the workshop guide to supplement the self-guided process. </a:t>
            </a:r>
            <a:r>
              <a:rPr lang="en-US" dirty="0" smtClean="0">
                <a:solidFill>
                  <a:schemeClr val="tx2"/>
                </a:solidFill>
              </a:rPr>
              <a:t>The content and structure of this self-guided workshop might be different than similar documents from an in-person workshop. Please contact Career Development Services if you have any questions regarding the information presented in the guide or workshop.</a:t>
            </a:r>
            <a:endParaRPr lang="en-US" dirty="0">
              <a:solidFill>
                <a:schemeClr val="tx2"/>
              </a:solidFill>
            </a:endParaRPr>
          </a:p>
        </p:txBody>
      </p:sp>
      <p:sp>
        <p:nvSpPr>
          <p:cNvPr id="4" name="TextBox 3"/>
          <p:cNvSpPr txBox="1"/>
          <p:nvPr/>
        </p:nvSpPr>
        <p:spPr>
          <a:xfrm>
            <a:off x="4822722" y="383458"/>
            <a:ext cx="3082413" cy="1600438"/>
          </a:xfrm>
          <a:prstGeom prst="rect">
            <a:avLst/>
          </a:prstGeom>
          <a:noFill/>
        </p:spPr>
        <p:txBody>
          <a:bodyPr wrap="square" rtlCol="0">
            <a:spAutoFit/>
          </a:bodyPr>
          <a:lstStyle/>
          <a:p>
            <a:pPr lvl="0"/>
            <a:r>
              <a:rPr lang="en-US" sz="2000" b="1" dirty="0">
                <a:solidFill>
                  <a:schemeClr val="bg1"/>
                </a:solidFill>
              </a:rPr>
              <a:t>Presented by:</a:t>
            </a:r>
          </a:p>
          <a:p>
            <a:pPr lvl="0"/>
            <a:r>
              <a:rPr lang="en-US" sz="2000" b="1" i="1" dirty="0">
                <a:solidFill>
                  <a:schemeClr val="bg1"/>
                </a:solidFill>
              </a:rPr>
              <a:t>Patty Dang, M.S.</a:t>
            </a:r>
          </a:p>
          <a:p>
            <a:pPr lvl="0"/>
            <a:r>
              <a:rPr lang="en-US" sz="2000" b="1" i="1" dirty="0">
                <a:solidFill>
                  <a:schemeClr val="bg1"/>
                </a:solidFill>
              </a:rPr>
              <a:t>Career Development </a:t>
            </a:r>
          </a:p>
          <a:p>
            <a:pPr lvl="0"/>
            <a:r>
              <a:rPr lang="en-US" sz="2000" b="1" i="1" dirty="0">
                <a:solidFill>
                  <a:schemeClr val="bg1"/>
                </a:solidFill>
              </a:rPr>
              <a:t>Services Counselor</a:t>
            </a:r>
            <a:endParaRPr lang="en-US" sz="2000" b="1" dirty="0">
              <a:solidFill>
                <a:schemeClr val="bg1"/>
              </a:solidFill>
            </a:endParaRPr>
          </a:p>
          <a:p>
            <a:endParaRPr lang="en-US" dirty="0"/>
          </a:p>
        </p:txBody>
      </p:sp>
      <p:pic>
        <p:nvPicPr>
          <p:cNvPr id="6" name="Picture 5"/>
          <p:cNvPicPr>
            <a:picLocks noChangeAspect="1"/>
          </p:cNvPicPr>
          <p:nvPr/>
        </p:nvPicPr>
        <p:blipFill rotWithShape="1">
          <a:blip r:embed="rId4" cstate="email">
            <a:extLst>
              <a:ext uri="{28A0092B-C50C-407E-A947-70E740481C1C}">
                <a14:useLocalDpi xmlns:a14="http://schemas.microsoft.com/office/drawing/2010/main" val="0"/>
              </a:ext>
            </a:extLst>
          </a:blip>
          <a:srcRect l="2737" r="17888"/>
          <a:stretch/>
        </p:blipFill>
        <p:spPr>
          <a:xfrm>
            <a:off x="4689986" y="2679550"/>
            <a:ext cx="3421627" cy="3155709"/>
          </a:xfrm>
          <a:prstGeom prst="rect">
            <a:avLst/>
          </a:prstGeom>
        </p:spPr>
      </p:pic>
    </p:spTree>
    <p:extLst>
      <p:ext uri="{BB962C8B-B14F-4D97-AF65-F5344CB8AC3E}">
        <p14:creationId xmlns:p14="http://schemas.microsoft.com/office/powerpoint/2010/main" val="225603584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86689" y="779007"/>
            <a:ext cx="4070559" cy="860130"/>
          </a:xfrm>
        </p:spPr>
        <p:txBody>
          <a:bodyPr anchor="ctr"/>
          <a:lstStyle/>
          <a:p>
            <a:pPr algn="ctr" eaLnBrk="1" hangingPunct="1"/>
            <a:r>
              <a:rPr lang="en-US" b="1" i="1" dirty="0" smtClean="0">
                <a:solidFill>
                  <a:schemeClr val="tx2"/>
                </a:solidFill>
              </a:rPr>
              <a:t>Compensation</a:t>
            </a:r>
          </a:p>
        </p:txBody>
      </p:sp>
      <p:sp>
        <p:nvSpPr>
          <p:cNvPr id="2" name="TextBox 1"/>
          <p:cNvSpPr txBox="1"/>
          <p:nvPr/>
        </p:nvSpPr>
        <p:spPr>
          <a:xfrm>
            <a:off x="501442" y="2004162"/>
            <a:ext cx="8111613" cy="4524315"/>
          </a:xfrm>
          <a:prstGeom prst="rect">
            <a:avLst/>
          </a:prstGeom>
          <a:noFill/>
        </p:spPr>
        <p:txBody>
          <a:bodyPr wrap="square" rtlCol="0">
            <a:spAutoFit/>
          </a:bodyPr>
          <a:lstStyle/>
          <a:p>
            <a:pPr marL="342900" lvl="0" indent="-342900">
              <a:buFont typeface="Arial" pitchFamily="34" charset="0"/>
              <a:buChar char="•"/>
            </a:pPr>
            <a:r>
              <a:rPr lang="en-US" sz="2400" dirty="0">
                <a:solidFill>
                  <a:schemeClr val="tx2"/>
                </a:solidFill>
              </a:rPr>
              <a:t>The Masters in Business Administration can really mask national salary averages.  For example, a person with a MBA with 3-5 years of experience might be making 65-150,000.  While a person with a Masters of Social Work with 3-5 years of experience is making 35,000-80,000.</a:t>
            </a:r>
          </a:p>
          <a:p>
            <a:pPr marL="342900" lvl="0" indent="-342900">
              <a:buFont typeface="Arial" pitchFamily="34" charset="0"/>
              <a:buChar char="•"/>
            </a:pPr>
            <a:r>
              <a:rPr lang="en-US" sz="2400" dirty="0">
                <a:solidFill>
                  <a:schemeClr val="tx2"/>
                </a:solidFill>
              </a:rPr>
              <a:t>It is best to know in advance what kind of extra compensation you could get with an advanced degree. Researching the average income for those who have advanced degrees compared to those who do not within the same profession </a:t>
            </a:r>
            <a:r>
              <a:rPr lang="en-US" sz="2400" dirty="0" smtClean="0">
                <a:solidFill>
                  <a:schemeClr val="tx2"/>
                </a:solidFill>
              </a:rPr>
              <a:t>and</a:t>
            </a:r>
          </a:p>
          <a:p>
            <a:pPr marL="342900" lvl="0" indent="-342900">
              <a:buFont typeface="Arial" pitchFamily="34" charset="0"/>
              <a:buChar char="•"/>
            </a:pPr>
            <a:r>
              <a:rPr lang="en-US" sz="2400" dirty="0" smtClean="0">
                <a:solidFill>
                  <a:schemeClr val="tx2"/>
                </a:solidFill>
              </a:rPr>
              <a:t>Learn more about Salary Comparisons at </a:t>
            </a:r>
            <a:r>
              <a:rPr lang="en-US" sz="2400" dirty="0" smtClean="0">
                <a:solidFill>
                  <a:schemeClr val="tx2"/>
                </a:solidFill>
                <a:hlinkClick r:id="rId3"/>
              </a:rPr>
              <a:t>NACE </a:t>
            </a:r>
            <a:endParaRPr lang="en-US" sz="2400" dirty="0">
              <a:solidFill>
                <a:schemeClr val="tx2"/>
              </a:solidFill>
            </a:endParaRPr>
          </a:p>
        </p:txBody>
      </p:sp>
      <p:pic>
        <p:nvPicPr>
          <p:cNvPr id="3" name="Picture 2"/>
          <p:cNvPicPr>
            <a:picLocks noChangeAspect="1"/>
          </p:cNvPicPr>
          <p:nvPr/>
        </p:nvPicPr>
        <p:blipFill rotWithShape="1">
          <a:blip r:embed="rId4" cstate="email">
            <a:extLst>
              <a:ext uri="{28A0092B-C50C-407E-A947-70E740481C1C}">
                <a14:useLocalDpi xmlns:a14="http://schemas.microsoft.com/office/drawing/2010/main" val="0"/>
              </a:ext>
            </a:extLst>
          </a:blip>
          <a:srcRect t="45498" b="12988"/>
          <a:stretch/>
        </p:blipFill>
        <p:spPr>
          <a:xfrm>
            <a:off x="5466941" y="778427"/>
            <a:ext cx="1965552" cy="1225735"/>
          </a:xfrm>
          <a:prstGeom prst="rect">
            <a:avLst/>
          </a:prstGeom>
        </p:spPr>
      </p:pic>
    </p:spTree>
    <p:extLst>
      <p:ext uri="{BB962C8B-B14F-4D97-AF65-F5344CB8AC3E}">
        <p14:creationId xmlns:p14="http://schemas.microsoft.com/office/powerpoint/2010/main" val="267393554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347884" y="1091898"/>
            <a:ext cx="5265169" cy="860130"/>
          </a:xfrm>
        </p:spPr>
        <p:txBody>
          <a:bodyPr anchor="ctr"/>
          <a:lstStyle/>
          <a:p>
            <a:pPr algn="ctr" eaLnBrk="1" hangingPunct="1"/>
            <a:r>
              <a:rPr lang="en-US" b="1" i="1" dirty="0" smtClean="0">
                <a:solidFill>
                  <a:schemeClr val="tx2"/>
                </a:solidFill>
              </a:rPr>
              <a:t>Staying Marketable</a:t>
            </a:r>
          </a:p>
        </p:txBody>
      </p:sp>
      <p:sp>
        <p:nvSpPr>
          <p:cNvPr id="2" name="TextBox 1"/>
          <p:cNvSpPr txBox="1"/>
          <p:nvPr/>
        </p:nvSpPr>
        <p:spPr>
          <a:xfrm>
            <a:off x="501440" y="3022221"/>
            <a:ext cx="8111613" cy="3416320"/>
          </a:xfrm>
          <a:prstGeom prst="rect">
            <a:avLst/>
          </a:prstGeom>
          <a:noFill/>
        </p:spPr>
        <p:txBody>
          <a:bodyPr wrap="square" rtlCol="0">
            <a:spAutoFit/>
          </a:bodyPr>
          <a:lstStyle/>
          <a:p>
            <a:pPr marL="342900" lvl="0" indent="-342900">
              <a:buFont typeface="Arial" pitchFamily="34" charset="0"/>
              <a:buChar char="•"/>
            </a:pPr>
            <a:r>
              <a:rPr lang="en-US" sz="2400" dirty="0">
                <a:solidFill>
                  <a:schemeClr val="tx2"/>
                </a:solidFill>
              </a:rPr>
              <a:t>For some professions without an advanced degree continued advancement is </a:t>
            </a:r>
            <a:r>
              <a:rPr lang="en-US" sz="2400" dirty="0" smtClean="0">
                <a:solidFill>
                  <a:schemeClr val="tx2"/>
                </a:solidFill>
              </a:rPr>
              <a:t>limited.</a:t>
            </a:r>
            <a:endParaRPr lang="en-US" sz="2400" dirty="0">
              <a:solidFill>
                <a:schemeClr val="tx2"/>
              </a:solidFill>
            </a:endParaRPr>
          </a:p>
          <a:p>
            <a:pPr marL="342900" lvl="0" indent="-342900">
              <a:buFont typeface="Arial" pitchFamily="34" charset="0"/>
              <a:buChar char="•"/>
            </a:pPr>
            <a:r>
              <a:rPr lang="en-US" sz="2400" dirty="0" smtClean="0">
                <a:solidFill>
                  <a:schemeClr val="tx2"/>
                </a:solidFill>
              </a:rPr>
              <a:t>You </a:t>
            </a:r>
            <a:r>
              <a:rPr lang="en-US" sz="2400" dirty="0">
                <a:solidFill>
                  <a:schemeClr val="tx2"/>
                </a:solidFill>
              </a:rPr>
              <a:t>may need to earn an advanced degree to keep your training and skills current </a:t>
            </a:r>
            <a:r>
              <a:rPr lang="en-US" sz="2400" dirty="0" smtClean="0">
                <a:solidFill>
                  <a:schemeClr val="tx2"/>
                </a:solidFill>
              </a:rPr>
              <a:t>to </a:t>
            </a:r>
            <a:r>
              <a:rPr lang="en-US" sz="2400" dirty="0">
                <a:solidFill>
                  <a:schemeClr val="tx2"/>
                </a:solidFill>
              </a:rPr>
              <a:t>make you more marketable for career advancement. </a:t>
            </a:r>
            <a:r>
              <a:rPr lang="en-US" sz="2400" dirty="0" smtClean="0">
                <a:solidFill>
                  <a:schemeClr val="tx2"/>
                </a:solidFill>
              </a:rPr>
              <a:t>In the corporate world, you may hear people talking about “hitting a ceiling.” </a:t>
            </a:r>
          </a:p>
          <a:p>
            <a:pPr marL="342900" lvl="0" indent="-342900">
              <a:buFont typeface="Arial" pitchFamily="34" charset="0"/>
              <a:buChar char="•"/>
            </a:pPr>
            <a:r>
              <a:rPr lang="en-US" sz="2400" dirty="0">
                <a:solidFill>
                  <a:schemeClr val="tx2"/>
                </a:solidFill>
              </a:rPr>
              <a:t>Getting a graduate degree is not required for many "entry-level" jobs.</a:t>
            </a: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11168" t="5102" r="10660" b="24636"/>
          <a:stretch/>
        </p:blipFill>
        <p:spPr>
          <a:xfrm>
            <a:off x="943897" y="540782"/>
            <a:ext cx="2271252" cy="2195067"/>
          </a:xfrm>
          <a:prstGeom prst="rect">
            <a:avLst/>
          </a:prstGeom>
        </p:spPr>
      </p:pic>
    </p:spTree>
    <p:extLst>
      <p:ext uri="{BB962C8B-B14F-4D97-AF65-F5344CB8AC3E}">
        <p14:creationId xmlns:p14="http://schemas.microsoft.com/office/powerpoint/2010/main" val="344947052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347884" y="1091898"/>
            <a:ext cx="5265169" cy="860130"/>
          </a:xfrm>
        </p:spPr>
        <p:txBody>
          <a:bodyPr anchor="ctr"/>
          <a:lstStyle/>
          <a:p>
            <a:pPr algn="ctr" eaLnBrk="1" hangingPunct="1"/>
            <a:r>
              <a:rPr lang="en-US" b="1" i="1" dirty="0" smtClean="0">
                <a:solidFill>
                  <a:schemeClr val="tx2"/>
                </a:solidFill>
              </a:rPr>
              <a:t>Staying Marketable</a:t>
            </a:r>
          </a:p>
        </p:txBody>
      </p:sp>
      <p:sp>
        <p:nvSpPr>
          <p:cNvPr id="2" name="TextBox 1"/>
          <p:cNvSpPr txBox="1"/>
          <p:nvPr/>
        </p:nvSpPr>
        <p:spPr>
          <a:xfrm>
            <a:off x="501440" y="2787445"/>
            <a:ext cx="8111613" cy="3416320"/>
          </a:xfrm>
          <a:prstGeom prst="rect">
            <a:avLst/>
          </a:prstGeom>
          <a:noFill/>
        </p:spPr>
        <p:txBody>
          <a:bodyPr wrap="square" rtlCol="0">
            <a:spAutoFit/>
          </a:bodyPr>
          <a:lstStyle/>
          <a:p>
            <a:pPr marL="457200" lvl="0" indent="-457200">
              <a:buFont typeface="Arial" pitchFamily="34" charset="0"/>
              <a:buChar char="•"/>
            </a:pPr>
            <a:r>
              <a:rPr lang="en-US" sz="2400" dirty="0" smtClean="0">
                <a:solidFill>
                  <a:schemeClr val="tx2"/>
                </a:solidFill>
              </a:rPr>
              <a:t>Have </a:t>
            </a:r>
            <a:r>
              <a:rPr lang="en-US" sz="2400" dirty="0">
                <a:solidFill>
                  <a:schemeClr val="tx2"/>
                </a:solidFill>
              </a:rPr>
              <a:t>an employer pay for your advanced </a:t>
            </a:r>
            <a:r>
              <a:rPr lang="en-US" sz="2400" dirty="0" smtClean="0">
                <a:solidFill>
                  <a:schemeClr val="tx2"/>
                </a:solidFill>
              </a:rPr>
              <a:t>degree. Example</a:t>
            </a:r>
            <a:r>
              <a:rPr lang="en-US" sz="2400" dirty="0">
                <a:solidFill>
                  <a:schemeClr val="tx2"/>
                </a:solidFill>
              </a:rPr>
              <a:t>:  An engineer at Qualcomm in San Diego could not get a management position until he had a Master’s in Engineering.  His executive team offered to pay for his advanced degree and guaranteed him a management position when he completed his degree. </a:t>
            </a:r>
          </a:p>
          <a:p>
            <a:pPr marL="457200" lvl="0" indent="-457200">
              <a:buFont typeface="Arial" pitchFamily="34" charset="0"/>
              <a:buChar char="•"/>
            </a:pPr>
            <a:r>
              <a:rPr lang="en-US" sz="2400" dirty="0" smtClean="0">
                <a:solidFill>
                  <a:schemeClr val="tx2"/>
                </a:solidFill>
              </a:rPr>
              <a:t>Is an advanced degree a tool in advancing your career?</a:t>
            </a:r>
            <a:endParaRPr lang="en-US" sz="2400" dirty="0">
              <a:solidFill>
                <a:schemeClr val="tx2"/>
              </a:solidFill>
            </a:endParaRPr>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val="0"/>
              </a:ext>
            </a:extLst>
          </a:blip>
          <a:srcRect l="11163" r="4467"/>
          <a:stretch/>
        </p:blipFill>
        <p:spPr>
          <a:xfrm>
            <a:off x="619431" y="526516"/>
            <a:ext cx="2728453" cy="1951213"/>
          </a:xfrm>
          <a:prstGeom prst="rect">
            <a:avLst/>
          </a:prstGeom>
        </p:spPr>
      </p:pic>
    </p:spTree>
    <p:extLst>
      <p:ext uri="{BB962C8B-B14F-4D97-AF65-F5344CB8AC3E}">
        <p14:creationId xmlns:p14="http://schemas.microsoft.com/office/powerpoint/2010/main" val="25646736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126658" y="811161"/>
            <a:ext cx="5722374" cy="1140867"/>
          </a:xfrm>
        </p:spPr>
        <p:txBody>
          <a:bodyPr anchor="ctr">
            <a:normAutofit fontScale="90000"/>
          </a:bodyPr>
          <a:lstStyle/>
          <a:p>
            <a:pPr algn="ctr"/>
            <a:r>
              <a:rPr lang="en-US" b="1" i="1" dirty="0">
                <a:solidFill>
                  <a:schemeClr val="tx2"/>
                </a:solidFill>
              </a:rPr>
              <a:t>When should you </a:t>
            </a:r>
            <a:r>
              <a:rPr lang="en-US" b="1" i="1" dirty="0" smtClean="0">
                <a:solidFill>
                  <a:schemeClr val="tx2"/>
                </a:solidFill>
              </a:rPr>
              <a:t>attend graduate school?</a:t>
            </a:r>
          </a:p>
        </p:txBody>
      </p:sp>
      <p:sp>
        <p:nvSpPr>
          <p:cNvPr id="2" name="TextBox 1"/>
          <p:cNvSpPr txBox="1"/>
          <p:nvPr/>
        </p:nvSpPr>
        <p:spPr>
          <a:xfrm>
            <a:off x="501440" y="2787445"/>
            <a:ext cx="8111613" cy="3416320"/>
          </a:xfrm>
          <a:prstGeom prst="rect">
            <a:avLst/>
          </a:prstGeom>
          <a:noFill/>
        </p:spPr>
        <p:txBody>
          <a:bodyPr wrap="square" rtlCol="0">
            <a:spAutoFit/>
          </a:bodyPr>
          <a:lstStyle/>
          <a:p>
            <a:pPr marL="342900" indent="-342900">
              <a:buClrTx/>
              <a:buSzPct val="100000"/>
              <a:buFont typeface="Arial" pitchFamily="34" charset="0"/>
              <a:buChar char="•"/>
            </a:pPr>
            <a:r>
              <a:rPr lang="en-US" sz="2400" dirty="0">
                <a:solidFill>
                  <a:schemeClr val="tx2"/>
                </a:solidFill>
              </a:rPr>
              <a:t>One of the questions most often debated is when is the best time to consider a graduate degree. Is it better to attend graduate school right after you complete your bachelor's degree? </a:t>
            </a:r>
          </a:p>
          <a:p>
            <a:pPr marL="342900" indent="-342900">
              <a:buClrTx/>
              <a:buSzPct val="100000"/>
              <a:buFont typeface="Arial" pitchFamily="34" charset="0"/>
              <a:buChar char="•"/>
            </a:pPr>
            <a:r>
              <a:rPr lang="en-US" sz="2400" dirty="0">
                <a:solidFill>
                  <a:schemeClr val="tx2"/>
                </a:solidFill>
              </a:rPr>
              <a:t>Or is it better to wait a few years and gain some work/life experience first? </a:t>
            </a:r>
            <a:endParaRPr lang="en-US" sz="2400" dirty="0" smtClean="0">
              <a:solidFill>
                <a:schemeClr val="tx2"/>
              </a:solidFill>
            </a:endParaRPr>
          </a:p>
          <a:p>
            <a:pPr marL="342900" indent="-342900">
              <a:buClrTx/>
              <a:buSzPct val="100000"/>
              <a:buFont typeface="Arial" pitchFamily="34" charset="0"/>
              <a:buChar char="•"/>
            </a:pPr>
            <a:r>
              <a:rPr lang="en-US" sz="2400" dirty="0" smtClean="0">
                <a:solidFill>
                  <a:schemeClr val="tx2"/>
                </a:solidFill>
              </a:rPr>
              <a:t>As </a:t>
            </a:r>
            <a:r>
              <a:rPr lang="en-US" sz="2400" dirty="0">
                <a:solidFill>
                  <a:schemeClr val="tx2"/>
                </a:solidFill>
              </a:rPr>
              <a:t>mentioned above, certainly do not consider going immediately to graduate school as a default move -- or to avoid getting a job.</a:t>
            </a:r>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01440" y="602411"/>
            <a:ext cx="2743206" cy="1757331"/>
          </a:xfrm>
          <a:prstGeom prst="rect">
            <a:avLst/>
          </a:prstGeom>
          <a:ln>
            <a:noFill/>
          </a:ln>
          <a:effectLst>
            <a:softEdge rad="112500"/>
          </a:effectLst>
        </p:spPr>
      </p:pic>
    </p:spTree>
    <p:extLst>
      <p:ext uri="{BB962C8B-B14F-4D97-AF65-F5344CB8AC3E}">
        <p14:creationId xmlns:p14="http://schemas.microsoft.com/office/powerpoint/2010/main" val="385904524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752168"/>
            <a:ext cx="8214852" cy="634180"/>
          </a:xfrm>
        </p:spPr>
        <p:txBody>
          <a:bodyPr anchor="ctr">
            <a:noAutofit/>
          </a:bodyPr>
          <a:lstStyle/>
          <a:p>
            <a:pPr algn="ctr" eaLnBrk="1" hangingPunct="1"/>
            <a:r>
              <a:rPr lang="en-US" sz="3600" b="1" i="1" dirty="0" smtClean="0">
                <a:solidFill>
                  <a:schemeClr val="tx2"/>
                </a:solidFill>
              </a:rPr>
              <a:t>Immediately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40362273"/>
              </p:ext>
            </p:extLst>
          </p:nvPr>
        </p:nvGraphicFramePr>
        <p:xfrm>
          <a:off x="725487" y="1440015"/>
          <a:ext cx="7693025" cy="50903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6577675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752168"/>
            <a:ext cx="8214852" cy="634180"/>
          </a:xfrm>
        </p:spPr>
        <p:txBody>
          <a:bodyPr anchor="ctr">
            <a:noAutofit/>
          </a:bodyPr>
          <a:lstStyle/>
          <a:p>
            <a:pPr algn="ctr" eaLnBrk="1" hangingPunct="1"/>
            <a:r>
              <a:rPr lang="en-US" sz="3600" b="1" i="1" dirty="0" smtClean="0">
                <a:solidFill>
                  <a:schemeClr val="tx2"/>
                </a:solidFill>
              </a:rPr>
              <a:t>After Work Experience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3492173"/>
              </p:ext>
            </p:extLst>
          </p:nvPr>
        </p:nvGraphicFramePr>
        <p:xfrm>
          <a:off x="725487" y="1440015"/>
          <a:ext cx="7693025" cy="50903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8323547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752168"/>
            <a:ext cx="8214852" cy="634180"/>
          </a:xfrm>
        </p:spPr>
        <p:txBody>
          <a:bodyPr anchor="ctr">
            <a:noAutofit/>
          </a:bodyPr>
          <a:lstStyle/>
          <a:p>
            <a:pPr algn="ctr" eaLnBrk="1" hangingPunct="1"/>
            <a:r>
              <a:rPr lang="en-US" sz="3600" b="1" i="1" dirty="0" smtClean="0">
                <a:solidFill>
                  <a:schemeClr val="tx2"/>
                </a:solidFill>
              </a:rPr>
              <a:t>During Entry-Level Career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1358398"/>
              </p:ext>
            </p:extLst>
          </p:nvPr>
        </p:nvGraphicFramePr>
        <p:xfrm>
          <a:off x="725487" y="1440015"/>
          <a:ext cx="7693025" cy="50903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0235857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126658" y="811161"/>
            <a:ext cx="5722374" cy="1140867"/>
          </a:xfrm>
        </p:spPr>
        <p:txBody>
          <a:bodyPr anchor="ctr">
            <a:normAutofit/>
          </a:bodyPr>
          <a:lstStyle/>
          <a:p>
            <a:pPr algn="ctr"/>
            <a:r>
              <a:rPr lang="en-US" b="1" i="1" dirty="0" smtClean="0">
                <a:solidFill>
                  <a:schemeClr val="tx2"/>
                </a:solidFill>
              </a:rPr>
              <a:t>Types of Tests</a:t>
            </a:r>
          </a:p>
        </p:txBody>
      </p:sp>
      <p:sp>
        <p:nvSpPr>
          <p:cNvPr id="2" name="TextBox 1"/>
          <p:cNvSpPr txBox="1"/>
          <p:nvPr/>
        </p:nvSpPr>
        <p:spPr>
          <a:xfrm>
            <a:off x="501440" y="2153265"/>
            <a:ext cx="8111613" cy="4524315"/>
          </a:xfrm>
          <a:prstGeom prst="rect">
            <a:avLst/>
          </a:prstGeom>
          <a:noFill/>
        </p:spPr>
        <p:txBody>
          <a:bodyPr wrap="square" rtlCol="0">
            <a:spAutoFit/>
          </a:bodyPr>
          <a:lstStyle/>
          <a:p>
            <a:pPr lvl="0" algn="ctr"/>
            <a:r>
              <a:rPr lang="en-US" sz="2400" b="1" dirty="0" smtClean="0">
                <a:solidFill>
                  <a:schemeClr val="tx2"/>
                </a:solidFill>
              </a:rPr>
              <a:t>Which tests should you take?</a:t>
            </a:r>
          </a:p>
          <a:p>
            <a:pPr lvl="0"/>
            <a:r>
              <a:rPr lang="en-US" sz="2400" dirty="0" smtClean="0">
                <a:solidFill>
                  <a:schemeClr val="tx2"/>
                </a:solidFill>
              </a:rPr>
              <a:t>Depends </a:t>
            </a:r>
            <a:r>
              <a:rPr lang="en-US" sz="2400" dirty="0">
                <a:solidFill>
                  <a:schemeClr val="tx2"/>
                </a:solidFill>
              </a:rPr>
              <a:t>on the </a:t>
            </a:r>
            <a:r>
              <a:rPr lang="en-US" sz="2400" dirty="0" smtClean="0">
                <a:solidFill>
                  <a:schemeClr val="tx2"/>
                </a:solidFill>
              </a:rPr>
              <a:t>university/college  and each program </a:t>
            </a:r>
            <a:r>
              <a:rPr lang="en-US" sz="2400" dirty="0">
                <a:solidFill>
                  <a:schemeClr val="tx2"/>
                </a:solidFill>
              </a:rPr>
              <a:t>has different requirements</a:t>
            </a:r>
            <a:r>
              <a:rPr lang="en-US" sz="2400" dirty="0" smtClean="0">
                <a:solidFill>
                  <a:schemeClr val="tx2"/>
                </a:solidFill>
              </a:rPr>
              <a:t>. </a:t>
            </a:r>
            <a:r>
              <a:rPr lang="en-US" sz="2400" dirty="0">
                <a:solidFill>
                  <a:schemeClr val="tx2"/>
                </a:solidFill>
              </a:rPr>
              <a:t>Check </a:t>
            </a:r>
            <a:r>
              <a:rPr lang="en-US" sz="2400" dirty="0" smtClean="0">
                <a:solidFill>
                  <a:schemeClr val="tx2"/>
                </a:solidFill>
              </a:rPr>
              <a:t>program </a:t>
            </a:r>
            <a:r>
              <a:rPr lang="en-US" sz="2400" dirty="0">
                <a:solidFill>
                  <a:schemeClr val="tx2"/>
                </a:solidFill>
              </a:rPr>
              <a:t>requirements found on the application </a:t>
            </a:r>
            <a:r>
              <a:rPr lang="en-US" sz="2400" dirty="0" smtClean="0">
                <a:solidFill>
                  <a:schemeClr val="tx2"/>
                </a:solidFill>
              </a:rPr>
              <a:t>website. Don’t </a:t>
            </a:r>
            <a:r>
              <a:rPr lang="en-US" sz="2400" dirty="0">
                <a:solidFill>
                  <a:schemeClr val="tx2"/>
                </a:solidFill>
              </a:rPr>
              <a:t>assume, Find </a:t>
            </a:r>
            <a:r>
              <a:rPr lang="en-US" sz="2400" dirty="0" smtClean="0">
                <a:solidFill>
                  <a:schemeClr val="tx2"/>
                </a:solidFill>
              </a:rPr>
              <a:t>out!</a:t>
            </a:r>
          </a:p>
          <a:p>
            <a:pPr lvl="0"/>
            <a:r>
              <a:rPr lang="en-US" sz="2400" u="sng" dirty="0" smtClean="0">
                <a:solidFill>
                  <a:schemeClr val="tx2"/>
                </a:solidFill>
              </a:rPr>
              <a:t>Typical tests include:</a:t>
            </a:r>
            <a:endParaRPr lang="en-US" sz="2400" u="sng" dirty="0">
              <a:solidFill>
                <a:schemeClr val="tx2"/>
              </a:solidFill>
            </a:endParaRPr>
          </a:p>
          <a:p>
            <a:pPr marL="342900" lvl="0" indent="-342900">
              <a:buFont typeface="Arial" pitchFamily="34" charset="0"/>
              <a:buChar char="•"/>
            </a:pPr>
            <a:r>
              <a:rPr lang="en-US" sz="2400" dirty="0" smtClean="0">
                <a:solidFill>
                  <a:schemeClr val="tx2"/>
                </a:solidFill>
              </a:rPr>
              <a:t>GRE General Tests</a:t>
            </a:r>
            <a:endParaRPr lang="en-US" sz="2400" dirty="0">
              <a:solidFill>
                <a:schemeClr val="tx2"/>
              </a:solidFill>
            </a:endParaRPr>
          </a:p>
          <a:p>
            <a:pPr marL="342900" lvl="0" indent="-342900">
              <a:buFont typeface="Arial" pitchFamily="34" charset="0"/>
              <a:buChar char="•"/>
            </a:pPr>
            <a:r>
              <a:rPr lang="en-US" sz="2400" dirty="0">
                <a:solidFill>
                  <a:schemeClr val="tx2"/>
                </a:solidFill>
              </a:rPr>
              <a:t>GRE Subject Tests</a:t>
            </a:r>
          </a:p>
          <a:p>
            <a:pPr marL="342900" lvl="0" indent="-342900">
              <a:buFont typeface="Arial" pitchFamily="34" charset="0"/>
              <a:buChar char="•"/>
            </a:pPr>
            <a:r>
              <a:rPr lang="en-US" sz="2400" dirty="0">
                <a:solidFill>
                  <a:schemeClr val="tx2"/>
                </a:solidFill>
              </a:rPr>
              <a:t>LSAT – Law School</a:t>
            </a:r>
          </a:p>
          <a:p>
            <a:pPr marL="342900" lvl="0" indent="-342900">
              <a:buFont typeface="Arial" pitchFamily="34" charset="0"/>
              <a:buChar char="•"/>
            </a:pPr>
            <a:r>
              <a:rPr lang="en-US" sz="2400" dirty="0">
                <a:solidFill>
                  <a:schemeClr val="tx2"/>
                </a:solidFill>
              </a:rPr>
              <a:t>MCAT- Medical School</a:t>
            </a:r>
          </a:p>
          <a:p>
            <a:pPr marL="342900" lvl="0" indent="-342900">
              <a:buFont typeface="Arial" pitchFamily="34" charset="0"/>
              <a:buChar char="•"/>
            </a:pPr>
            <a:r>
              <a:rPr lang="en-US" sz="2400" dirty="0">
                <a:solidFill>
                  <a:schemeClr val="tx2"/>
                </a:solidFill>
              </a:rPr>
              <a:t>GMAT – Business Schools</a:t>
            </a:r>
          </a:p>
          <a:p>
            <a:pPr lvl="0"/>
            <a:endParaRPr lang="en-US" sz="2400" dirty="0">
              <a:solidFill>
                <a:schemeClr val="tx2"/>
              </a:solidFill>
            </a:endParaRP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63672" y="411356"/>
            <a:ext cx="2625218" cy="1741909"/>
          </a:xfrm>
          <a:prstGeom prst="rect">
            <a:avLst/>
          </a:prstGeom>
          <a:ln>
            <a:noFill/>
          </a:ln>
          <a:effectLst>
            <a:softEdge rad="112500"/>
          </a:effectLst>
        </p:spPr>
      </p:pic>
    </p:spTree>
    <p:extLst>
      <p:ext uri="{BB962C8B-B14F-4D97-AF65-F5344CB8AC3E}">
        <p14:creationId xmlns:p14="http://schemas.microsoft.com/office/powerpoint/2010/main" val="51201816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126658" y="811161"/>
            <a:ext cx="5722374" cy="1140867"/>
          </a:xfrm>
        </p:spPr>
        <p:txBody>
          <a:bodyPr anchor="ctr">
            <a:normAutofit/>
          </a:bodyPr>
          <a:lstStyle/>
          <a:p>
            <a:pPr algn="ctr"/>
            <a:r>
              <a:rPr lang="en-US" b="1" i="1" dirty="0" smtClean="0">
                <a:solidFill>
                  <a:schemeClr val="tx2"/>
                </a:solidFill>
              </a:rPr>
              <a:t>Test Preparation</a:t>
            </a:r>
          </a:p>
        </p:txBody>
      </p:sp>
      <p:sp>
        <p:nvSpPr>
          <p:cNvPr id="2" name="TextBox 1"/>
          <p:cNvSpPr txBox="1"/>
          <p:nvPr/>
        </p:nvSpPr>
        <p:spPr>
          <a:xfrm>
            <a:off x="501440" y="2153265"/>
            <a:ext cx="8111613" cy="4524315"/>
          </a:xfrm>
          <a:prstGeom prst="rect">
            <a:avLst/>
          </a:prstGeom>
          <a:noFill/>
        </p:spPr>
        <p:txBody>
          <a:bodyPr wrap="square" rtlCol="0">
            <a:spAutoFit/>
          </a:bodyPr>
          <a:lstStyle/>
          <a:p>
            <a:pPr lvl="0"/>
            <a:r>
              <a:rPr lang="en-US" sz="2400" u="sng" dirty="0">
                <a:solidFill>
                  <a:schemeClr val="tx2"/>
                </a:solidFill>
              </a:rPr>
              <a:t>Self- </a:t>
            </a:r>
            <a:r>
              <a:rPr lang="en-US" sz="2400" u="sng" dirty="0" smtClean="0">
                <a:solidFill>
                  <a:schemeClr val="tx2"/>
                </a:solidFill>
              </a:rPr>
              <a:t>Study Options:</a:t>
            </a:r>
          </a:p>
          <a:p>
            <a:pPr marL="342900" lvl="0" indent="-342900">
              <a:buFont typeface="Arial" pitchFamily="34" charset="0"/>
              <a:buChar char="•"/>
            </a:pPr>
            <a:r>
              <a:rPr lang="en-US" sz="2400" dirty="0" smtClean="0">
                <a:solidFill>
                  <a:schemeClr val="tx2"/>
                </a:solidFill>
              </a:rPr>
              <a:t>ETS website – offers practice test and registration information.</a:t>
            </a:r>
          </a:p>
          <a:p>
            <a:pPr marL="342900" lvl="0" indent="-342900">
              <a:buFont typeface="Arial" pitchFamily="34" charset="0"/>
              <a:buChar char="•"/>
            </a:pPr>
            <a:r>
              <a:rPr lang="en-US" sz="2400" dirty="0" smtClean="0">
                <a:solidFill>
                  <a:schemeClr val="tx2"/>
                </a:solidFill>
              </a:rPr>
              <a:t>Test </a:t>
            </a:r>
            <a:r>
              <a:rPr lang="en-US" sz="2400" dirty="0">
                <a:solidFill>
                  <a:schemeClr val="tx2"/>
                </a:solidFill>
              </a:rPr>
              <a:t>books- fairly comprehensive &amp; offers a variety of practice </a:t>
            </a:r>
            <a:r>
              <a:rPr lang="en-US" sz="2400" dirty="0" smtClean="0">
                <a:solidFill>
                  <a:schemeClr val="tx2"/>
                </a:solidFill>
              </a:rPr>
              <a:t>tests.</a:t>
            </a:r>
            <a:endParaRPr lang="en-US" sz="2400" dirty="0">
              <a:solidFill>
                <a:schemeClr val="tx2"/>
              </a:solidFill>
            </a:endParaRPr>
          </a:p>
          <a:p>
            <a:pPr lvl="0"/>
            <a:r>
              <a:rPr lang="en-US" sz="2400" u="sng" dirty="0" smtClean="0">
                <a:solidFill>
                  <a:schemeClr val="tx2"/>
                </a:solidFill>
              </a:rPr>
              <a:t>Preparation Classes </a:t>
            </a:r>
            <a:r>
              <a:rPr lang="en-US" sz="2400" u="sng" dirty="0">
                <a:solidFill>
                  <a:schemeClr val="tx2"/>
                </a:solidFill>
              </a:rPr>
              <a:t>(community college courses</a:t>
            </a:r>
            <a:r>
              <a:rPr lang="en-US" sz="2400" u="sng" dirty="0" smtClean="0">
                <a:solidFill>
                  <a:schemeClr val="tx2"/>
                </a:solidFill>
              </a:rPr>
              <a:t>):</a:t>
            </a:r>
            <a:endParaRPr lang="en-US" sz="2400" u="sng" dirty="0">
              <a:solidFill>
                <a:schemeClr val="tx2"/>
              </a:solidFill>
            </a:endParaRPr>
          </a:p>
          <a:p>
            <a:pPr marL="342900" lvl="0" indent="-342900">
              <a:buFont typeface="Arial" pitchFamily="34" charset="0"/>
              <a:buChar char="•"/>
            </a:pPr>
            <a:r>
              <a:rPr lang="en-US" sz="2400" dirty="0" smtClean="0">
                <a:solidFill>
                  <a:schemeClr val="tx2"/>
                </a:solidFill>
              </a:rPr>
              <a:t>Los </a:t>
            </a:r>
            <a:r>
              <a:rPr lang="en-US" sz="2400" dirty="0">
                <a:solidFill>
                  <a:schemeClr val="tx2"/>
                </a:solidFill>
              </a:rPr>
              <a:t>Angeles Pierce College’s Extension offers a 2-part prep-test, 1 for verbal and analytical and the other on quantitative (math) course at $109 per course.  If, you discover that you only need the verbal and analytical scores you may only need to take 1 course</a:t>
            </a:r>
            <a:r>
              <a:rPr lang="en-US" sz="2400" dirty="0" smtClean="0">
                <a:solidFill>
                  <a:schemeClr val="tx2"/>
                </a:solidFill>
              </a:rPr>
              <a:t>.</a:t>
            </a:r>
            <a:endParaRPr lang="en-US" sz="2400" dirty="0">
              <a:solidFill>
                <a:schemeClr val="tx2"/>
              </a:solidFill>
            </a:endParaRP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01440" y="339367"/>
            <a:ext cx="3082418" cy="1737777"/>
          </a:xfrm>
          <a:prstGeom prst="rect">
            <a:avLst/>
          </a:prstGeom>
          <a:ln>
            <a:noFill/>
          </a:ln>
          <a:effectLst>
            <a:softEdge rad="112500"/>
          </a:effectLst>
        </p:spPr>
      </p:pic>
    </p:spTree>
    <p:extLst>
      <p:ext uri="{BB962C8B-B14F-4D97-AF65-F5344CB8AC3E}">
        <p14:creationId xmlns:p14="http://schemas.microsoft.com/office/powerpoint/2010/main" val="97285240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126658" y="811161"/>
            <a:ext cx="5722374" cy="1140867"/>
          </a:xfrm>
        </p:spPr>
        <p:txBody>
          <a:bodyPr anchor="ctr">
            <a:normAutofit/>
          </a:bodyPr>
          <a:lstStyle/>
          <a:p>
            <a:pPr algn="ctr"/>
            <a:r>
              <a:rPr lang="en-US" b="1" i="1" dirty="0" smtClean="0">
                <a:solidFill>
                  <a:schemeClr val="tx2"/>
                </a:solidFill>
              </a:rPr>
              <a:t>Test Preparation</a:t>
            </a:r>
          </a:p>
        </p:txBody>
      </p:sp>
      <p:sp>
        <p:nvSpPr>
          <p:cNvPr id="2" name="TextBox 1"/>
          <p:cNvSpPr txBox="1"/>
          <p:nvPr/>
        </p:nvSpPr>
        <p:spPr>
          <a:xfrm>
            <a:off x="501440" y="2153265"/>
            <a:ext cx="8111613" cy="3785652"/>
          </a:xfrm>
          <a:prstGeom prst="rect">
            <a:avLst/>
          </a:prstGeom>
          <a:noFill/>
        </p:spPr>
        <p:txBody>
          <a:bodyPr wrap="square" rtlCol="0">
            <a:spAutoFit/>
          </a:bodyPr>
          <a:lstStyle/>
          <a:p>
            <a:pPr lvl="0"/>
            <a:r>
              <a:rPr lang="en-US" sz="2400" u="sng" dirty="0">
                <a:solidFill>
                  <a:schemeClr val="tx2"/>
                </a:solidFill>
              </a:rPr>
              <a:t>Private test-prep </a:t>
            </a:r>
            <a:r>
              <a:rPr lang="en-US" sz="2400" u="sng" dirty="0" smtClean="0">
                <a:solidFill>
                  <a:schemeClr val="tx2"/>
                </a:solidFill>
              </a:rPr>
              <a:t>schools:</a:t>
            </a:r>
          </a:p>
          <a:p>
            <a:pPr marL="342900" lvl="0" indent="-342900">
              <a:buFont typeface="Arial" pitchFamily="34" charset="0"/>
              <a:buChar char="•"/>
            </a:pPr>
            <a:r>
              <a:rPr lang="en-US" sz="2400" dirty="0" smtClean="0">
                <a:solidFill>
                  <a:schemeClr val="tx2"/>
                </a:solidFill>
              </a:rPr>
              <a:t>Kaplan </a:t>
            </a:r>
            <a:r>
              <a:rPr lang="en-US" sz="2400" dirty="0">
                <a:solidFill>
                  <a:schemeClr val="tx2"/>
                </a:solidFill>
              </a:rPr>
              <a:t>offers up </a:t>
            </a:r>
            <a:r>
              <a:rPr lang="en-US" sz="2400" dirty="0" smtClean="0">
                <a:solidFill>
                  <a:schemeClr val="tx2"/>
                </a:solidFill>
              </a:rPr>
              <a:t>several options including premium services that provides a money-back guarantee.  </a:t>
            </a:r>
            <a:r>
              <a:rPr lang="en-US" sz="2400" dirty="0">
                <a:solidFill>
                  <a:schemeClr val="tx2"/>
                </a:solidFill>
              </a:rPr>
              <a:t>However, their services can cost anywhere from $300 to several </a:t>
            </a:r>
            <a:r>
              <a:rPr lang="en-US" sz="2400" dirty="0" smtClean="0">
                <a:solidFill>
                  <a:schemeClr val="tx2"/>
                </a:solidFill>
              </a:rPr>
              <a:t>thousand dollars</a:t>
            </a:r>
            <a:r>
              <a:rPr lang="en-US" sz="2400" dirty="0">
                <a:solidFill>
                  <a:schemeClr val="tx2"/>
                </a:solidFill>
              </a:rPr>
              <a:t>.  If you are interested in obtaining high score </a:t>
            </a:r>
            <a:r>
              <a:rPr lang="en-US" sz="2400" dirty="0" smtClean="0">
                <a:solidFill>
                  <a:schemeClr val="tx2"/>
                </a:solidFill>
              </a:rPr>
              <a:t>results, </a:t>
            </a:r>
            <a:r>
              <a:rPr lang="en-US" sz="2400" dirty="0">
                <a:solidFill>
                  <a:schemeClr val="tx2"/>
                </a:solidFill>
              </a:rPr>
              <a:t>Kaplan is ideal. But, the price for achieving a particular score with Kaplan is fairly expensive</a:t>
            </a:r>
            <a:r>
              <a:rPr lang="en-US" sz="2400" dirty="0" smtClean="0">
                <a:solidFill>
                  <a:schemeClr val="tx2"/>
                </a:solidFill>
              </a:rPr>
              <a:t>.</a:t>
            </a:r>
          </a:p>
          <a:p>
            <a:pPr marL="342900" lvl="0" indent="-342900">
              <a:buFont typeface="Arial" pitchFamily="34" charset="0"/>
              <a:buChar char="•"/>
            </a:pPr>
            <a:r>
              <a:rPr lang="en-US" sz="2400" dirty="0" smtClean="0">
                <a:solidFill>
                  <a:schemeClr val="tx2"/>
                </a:solidFill>
              </a:rPr>
              <a:t>For more information please visit their </a:t>
            </a:r>
            <a:r>
              <a:rPr lang="en-US" sz="2400" dirty="0" smtClean="0">
                <a:solidFill>
                  <a:schemeClr val="tx2"/>
                </a:solidFill>
                <a:hlinkClick r:id="rId3"/>
              </a:rPr>
              <a:t>website</a:t>
            </a:r>
            <a:r>
              <a:rPr lang="en-US" sz="2400" dirty="0" smtClean="0">
                <a:solidFill>
                  <a:schemeClr val="tx2"/>
                </a:solidFill>
              </a:rPr>
              <a:t>.</a:t>
            </a:r>
            <a:endParaRPr lang="en-US" sz="2400" dirty="0">
              <a:solidFill>
                <a:schemeClr val="tx2"/>
              </a:solidFill>
            </a:endParaRPr>
          </a:p>
          <a:p>
            <a:pPr lvl="0"/>
            <a:endParaRPr lang="en-US" sz="2400" dirty="0">
              <a:solidFill>
                <a:schemeClr val="tx2"/>
              </a:solidFill>
            </a:endParaRPr>
          </a:p>
        </p:txBody>
      </p:sp>
      <p:pic>
        <p:nvPicPr>
          <p:cNvPr id="4" name="Picture 3"/>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01439" y="297210"/>
            <a:ext cx="2743205" cy="1821659"/>
          </a:xfrm>
          <a:prstGeom prst="rect">
            <a:avLst/>
          </a:prstGeom>
          <a:ln>
            <a:noFill/>
          </a:ln>
          <a:effectLst>
            <a:softEdge rad="112500"/>
          </a:effectLst>
        </p:spPr>
      </p:pic>
    </p:spTree>
    <p:extLst>
      <p:ext uri="{BB962C8B-B14F-4D97-AF65-F5344CB8AC3E}">
        <p14:creationId xmlns:p14="http://schemas.microsoft.com/office/powerpoint/2010/main" val="350452530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b="1" dirty="0" smtClean="0">
                <a:solidFill>
                  <a:schemeClr val="tx2"/>
                </a:solidFill>
              </a:rPr>
              <a:t>Learning Objectives</a:t>
            </a:r>
            <a:endParaRPr lang="en-US" b="1" dirty="0">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55030114"/>
              </p:ext>
            </p:extLst>
          </p:nvPr>
        </p:nvGraphicFramePr>
        <p:xfrm>
          <a:off x="1042988" y="2324100"/>
          <a:ext cx="6777037" cy="3508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683690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126658" y="811161"/>
            <a:ext cx="5722374" cy="1140867"/>
          </a:xfrm>
        </p:spPr>
        <p:txBody>
          <a:bodyPr anchor="ctr">
            <a:normAutofit/>
          </a:bodyPr>
          <a:lstStyle/>
          <a:p>
            <a:pPr algn="ctr"/>
            <a:r>
              <a:rPr lang="en-US" b="1" i="1" dirty="0" smtClean="0">
                <a:solidFill>
                  <a:schemeClr val="tx2"/>
                </a:solidFill>
              </a:rPr>
              <a:t>Test Preparation Costs</a:t>
            </a:r>
          </a:p>
        </p:txBody>
      </p:sp>
      <p:sp>
        <p:nvSpPr>
          <p:cNvPr id="2" name="TextBox 1"/>
          <p:cNvSpPr txBox="1"/>
          <p:nvPr/>
        </p:nvSpPr>
        <p:spPr>
          <a:xfrm>
            <a:off x="501439" y="2938095"/>
            <a:ext cx="8111613" cy="1569660"/>
          </a:xfrm>
          <a:prstGeom prst="rect">
            <a:avLst/>
          </a:prstGeom>
          <a:noFill/>
        </p:spPr>
        <p:txBody>
          <a:bodyPr wrap="square" rtlCol="0">
            <a:spAutoFit/>
          </a:bodyPr>
          <a:lstStyle/>
          <a:p>
            <a:pPr marL="342900" lvl="0" indent="-342900">
              <a:buFont typeface="Arial" pitchFamily="34" charset="0"/>
              <a:buChar char="•"/>
            </a:pPr>
            <a:r>
              <a:rPr lang="en-US" sz="2400" dirty="0">
                <a:solidFill>
                  <a:schemeClr val="tx2"/>
                </a:solidFill>
              </a:rPr>
              <a:t>ETS Website – free</a:t>
            </a:r>
          </a:p>
          <a:p>
            <a:pPr marL="342900" lvl="0" indent="-342900">
              <a:buFont typeface="Arial" pitchFamily="34" charset="0"/>
              <a:buChar char="•"/>
            </a:pPr>
            <a:r>
              <a:rPr lang="en-US" sz="2400" dirty="0">
                <a:solidFill>
                  <a:schemeClr val="tx2"/>
                </a:solidFill>
              </a:rPr>
              <a:t>Test books ($10-$30)</a:t>
            </a:r>
          </a:p>
          <a:p>
            <a:pPr marL="342900" lvl="0" indent="-342900">
              <a:buFont typeface="Arial" pitchFamily="34" charset="0"/>
              <a:buChar char="•"/>
            </a:pPr>
            <a:r>
              <a:rPr lang="en-US" sz="2400" dirty="0">
                <a:solidFill>
                  <a:schemeClr val="tx2"/>
                </a:solidFill>
              </a:rPr>
              <a:t>Test-Prep classes ($109-$218)</a:t>
            </a:r>
          </a:p>
          <a:p>
            <a:pPr marL="342900" lvl="0" indent="-342900">
              <a:buFont typeface="Arial" pitchFamily="34" charset="0"/>
              <a:buChar char="•"/>
            </a:pPr>
            <a:r>
              <a:rPr lang="en-US" sz="2400" dirty="0">
                <a:solidFill>
                  <a:schemeClr val="tx2"/>
                </a:solidFill>
              </a:rPr>
              <a:t>Private test-prep ($500-several thousands</a:t>
            </a:r>
            <a:r>
              <a:rPr lang="en-US" sz="2400" dirty="0" smtClean="0">
                <a:solidFill>
                  <a:schemeClr val="tx2"/>
                </a:solidFill>
              </a:rPr>
              <a:t>)</a:t>
            </a:r>
            <a:endParaRPr lang="en-US" sz="2400" dirty="0">
              <a:solidFill>
                <a:schemeClr val="tx2"/>
              </a:solidFill>
            </a:endParaRPr>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val="0"/>
              </a:ext>
            </a:extLst>
          </a:blip>
          <a:srcRect l="12700" t="4247" r="18140" b="7631"/>
          <a:stretch/>
        </p:blipFill>
        <p:spPr>
          <a:xfrm>
            <a:off x="501439" y="339212"/>
            <a:ext cx="1799304" cy="2286001"/>
          </a:xfrm>
          <a:prstGeom prst="rect">
            <a:avLst/>
          </a:prstGeom>
        </p:spPr>
      </p:pic>
    </p:spTree>
    <p:extLst>
      <p:ext uri="{BB962C8B-B14F-4D97-AF65-F5344CB8AC3E}">
        <p14:creationId xmlns:p14="http://schemas.microsoft.com/office/powerpoint/2010/main" val="410592475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86689" y="1132969"/>
            <a:ext cx="5176692" cy="860130"/>
          </a:xfrm>
        </p:spPr>
        <p:txBody>
          <a:bodyPr anchor="ctr">
            <a:normAutofit fontScale="90000"/>
          </a:bodyPr>
          <a:lstStyle/>
          <a:p>
            <a:pPr algn="ctr"/>
            <a:r>
              <a:rPr lang="en-US" b="1" i="1" dirty="0">
                <a:solidFill>
                  <a:schemeClr val="tx2"/>
                </a:solidFill>
              </a:rPr>
              <a:t>Graduate School Application </a:t>
            </a:r>
            <a:r>
              <a:rPr lang="en-US" b="1" i="1" dirty="0" smtClean="0">
                <a:solidFill>
                  <a:schemeClr val="tx2"/>
                </a:solidFill>
              </a:rPr>
              <a:t>Timeline</a:t>
            </a:r>
          </a:p>
        </p:txBody>
      </p:sp>
      <p:sp>
        <p:nvSpPr>
          <p:cNvPr id="2" name="TextBox 1"/>
          <p:cNvSpPr txBox="1"/>
          <p:nvPr/>
        </p:nvSpPr>
        <p:spPr>
          <a:xfrm>
            <a:off x="501442" y="2625213"/>
            <a:ext cx="8111613" cy="3631763"/>
          </a:xfrm>
          <a:prstGeom prst="rect">
            <a:avLst/>
          </a:prstGeom>
          <a:noFill/>
        </p:spPr>
        <p:txBody>
          <a:bodyPr wrap="square" rtlCol="0">
            <a:spAutoFit/>
          </a:bodyPr>
          <a:lstStyle/>
          <a:p>
            <a:pPr lvl="0" algn="ctr"/>
            <a:r>
              <a:rPr lang="en-US" sz="3200" b="1" dirty="0" smtClean="0">
                <a:solidFill>
                  <a:schemeClr val="tx2"/>
                </a:solidFill>
              </a:rPr>
              <a:t>Research</a:t>
            </a:r>
          </a:p>
          <a:p>
            <a:pPr marL="342900" lvl="0" indent="-342900">
              <a:buFont typeface="Arial" pitchFamily="34" charset="0"/>
              <a:buChar char="•"/>
            </a:pPr>
            <a:r>
              <a:rPr lang="en-US" sz="2200" dirty="0" smtClean="0">
                <a:solidFill>
                  <a:schemeClr val="tx2"/>
                </a:solidFill>
              </a:rPr>
              <a:t>Select </a:t>
            </a:r>
            <a:r>
              <a:rPr lang="en-US" sz="2200" dirty="0">
                <a:solidFill>
                  <a:schemeClr val="tx2"/>
                </a:solidFill>
              </a:rPr>
              <a:t>programs and schools of interests</a:t>
            </a:r>
          </a:p>
          <a:p>
            <a:pPr marL="800100" lvl="1" indent="-342900">
              <a:buFont typeface="Century Gothic" pitchFamily="34" charset="0"/>
              <a:buChar char="―"/>
            </a:pPr>
            <a:r>
              <a:rPr lang="en-US" sz="2200" dirty="0" smtClean="0">
                <a:solidFill>
                  <a:schemeClr val="tx2"/>
                </a:solidFill>
              </a:rPr>
              <a:t>Recommend </a:t>
            </a:r>
            <a:r>
              <a:rPr lang="en-US" sz="2200" dirty="0">
                <a:solidFill>
                  <a:schemeClr val="tx2"/>
                </a:solidFill>
              </a:rPr>
              <a:t>3-5 schools</a:t>
            </a:r>
          </a:p>
          <a:p>
            <a:pPr marL="800100" lvl="1" indent="-342900">
              <a:buFont typeface="Century Gothic" pitchFamily="34" charset="0"/>
              <a:buChar char="―"/>
            </a:pPr>
            <a:r>
              <a:rPr lang="en-US" sz="2200" dirty="0" smtClean="0">
                <a:solidFill>
                  <a:schemeClr val="tx2"/>
                </a:solidFill>
              </a:rPr>
              <a:t>Average </a:t>
            </a:r>
            <a:r>
              <a:rPr lang="en-US" sz="2200" dirty="0">
                <a:solidFill>
                  <a:schemeClr val="tx2"/>
                </a:solidFill>
              </a:rPr>
              <a:t>acceptance is 15%</a:t>
            </a:r>
          </a:p>
          <a:p>
            <a:pPr marL="342900" lvl="0" indent="-342900">
              <a:buFont typeface="Arial" pitchFamily="34" charset="0"/>
              <a:buChar char="•"/>
            </a:pPr>
            <a:r>
              <a:rPr lang="en-US" sz="2200" dirty="0">
                <a:solidFill>
                  <a:schemeClr val="tx2"/>
                </a:solidFill>
              </a:rPr>
              <a:t>Find out about pre-requisites &amp; special requirements</a:t>
            </a:r>
          </a:p>
          <a:p>
            <a:pPr marL="342900" lvl="0" indent="-342900">
              <a:buFont typeface="Arial" pitchFamily="34" charset="0"/>
              <a:buChar char="•"/>
            </a:pPr>
            <a:r>
              <a:rPr lang="en-US" sz="2200" dirty="0">
                <a:solidFill>
                  <a:schemeClr val="tx2"/>
                </a:solidFill>
              </a:rPr>
              <a:t>Application requirements &amp; deadlines</a:t>
            </a:r>
          </a:p>
          <a:p>
            <a:pPr marL="342900" lvl="0" indent="-342900">
              <a:buFont typeface="Arial" pitchFamily="34" charset="0"/>
              <a:buChar char="•"/>
            </a:pPr>
            <a:r>
              <a:rPr lang="en-US" sz="2200" dirty="0">
                <a:solidFill>
                  <a:schemeClr val="tx2"/>
                </a:solidFill>
              </a:rPr>
              <a:t>Visit school’s website &amp; contact admissions </a:t>
            </a:r>
            <a:r>
              <a:rPr lang="en-US" sz="2200" dirty="0" smtClean="0">
                <a:solidFill>
                  <a:schemeClr val="tx2"/>
                </a:solidFill>
              </a:rPr>
              <a:t>counselors.</a:t>
            </a:r>
          </a:p>
          <a:p>
            <a:pPr marL="342900" lvl="0" indent="-342900">
              <a:buFont typeface="Arial" pitchFamily="34" charset="0"/>
              <a:buChar char="•"/>
            </a:pPr>
            <a:r>
              <a:rPr lang="en-US" sz="2200" dirty="0" smtClean="0">
                <a:solidFill>
                  <a:schemeClr val="tx2"/>
                </a:solidFill>
              </a:rPr>
              <a:t>Every </a:t>
            </a:r>
            <a:r>
              <a:rPr lang="en-US" sz="2200" dirty="0">
                <a:solidFill>
                  <a:schemeClr val="tx2"/>
                </a:solidFill>
              </a:rPr>
              <a:t>school and program is different</a:t>
            </a:r>
          </a:p>
          <a:p>
            <a:pPr marL="342900" lvl="0" indent="-342900">
              <a:buFont typeface="Arial" pitchFamily="34" charset="0"/>
              <a:buChar char="•"/>
            </a:pPr>
            <a:r>
              <a:rPr lang="en-US" sz="2200" dirty="0">
                <a:solidFill>
                  <a:schemeClr val="tx2"/>
                </a:solidFill>
              </a:rPr>
              <a:t>Should start </a:t>
            </a:r>
            <a:r>
              <a:rPr lang="en-US" sz="2200" dirty="0" smtClean="0">
                <a:solidFill>
                  <a:schemeClr val="tx2"/>
                </a:solidFill>
              </a:rPr>
              <a:t>research 10 months prior to application deadline (February-July </a:t>
            </a:r>
            <a:r>
              <a:rPr lang="en-US" sz="2200" dirty="0">
                <a:solidFill>
                  <a:schemeClr val="tx2"/>
                </a:solidFill>
              </a:rPr>
              <a:t>of the </a:t>
            </a:r>
            <a:r>
              <a:rPr lang="en-US" sz="2200" dirty="0" smtClean="0">
                <a:solidFill>
                  <a:schemeClr val="tx2"/>
                </a:solidFill>
              </a:rPr>
              <a:t>previous year for Fall)</a:t>
            </a:r>
            <a:endParaRPr lang="en-US" sz="2200" dirty="0">
              <a:solidFill>
                <a:schemeClr val="tx2"/>
              </a:solidFill>
            </a:endParaRP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515586" y="810692"/>
            <a:ext cx="2979481" cy="1981355"/>
          </a:xfrm>
          <a:prstGeom prst="rect">
            <a:avLst/>
          </a:prstGeom>
          <a:ln>
            <a:noFill/>
          </a:ln>
          <a:effectLst>
            <a:softEdge rad="112500"/>
          </a:effectLst>
        </p:spPr>
      </p:pic>
    </p:spTree>
    <p:extLst>
      <p:ext uri="{BB962C8B-B14F-4D97-AF65-F5344CB8AC3E}">
        <p14:creationId xmlns:p14="http://schemas.microsoft.com/office/powerpoint/2010/main" val="269589489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554354" y="1132969"/>
            <a:ext cx="5176692" cy="860130"/>
          </a:xfrm>
        </p:spPr>
        <p:txBody>
          <a:bodyPr anchor="ctr">
            <a:normAutofit fontScale="90000"/>
          </a:bodyPr>
          <a:lstStyle/>
          <a:p>
            <a:pPr algn="ctr"/>
            <a:r>
              <a:rPr lang="en-US" b="1" i="1" dirty="0">
                <a:solidFill>
                  <a:schemeClr val="tx2"/>
                </a:solidFill>
              </a:rPr>
              <a:t>Graduate School Application </a:t>
            </a:r>
            <a:r>
              <a:rPr lang="en-US" b="1" i="1" dirty="0" smtClean="0">
                <a:solidFill>
                  <a:schemeClr val="tx2"/>
                </a:solidFill>
              </a:rPr>
              <a:t>Timeline</a:t>
            </a:r>
          </a:p>
        </p:txBody>
      </p:sp>
      <p:sp>
        <p:nvSpPr>
          <p:cNvPr id="2" name="TextBox 1"/>
          <p:cNvSpPr txBox="1"/>
          <p:nvPr/>
        </p:nvSpPr>
        <p:spPr>
          <a:xfrm>
            <a:off x="501442" y="2625213"/>
            <a:ext cx="8111613" cy="3970318"/>
          </a:xfrm>
          <a:prstGeom prst="rect">
            <a:avLst/>
          </a:prstGeom>
          <a:noFill/>
        </p:spPr>
        <p:txBody>
          <a:bodyPr wrap="square" rtlCol="0">
            <a:spAutoFit/>
          </a:bodyPr>
          <a:lstStyle/>
          <a:p>
            <a:pPr lvl="0" algn="ctr"/>
            <a:r>
              <a:rPr lang="en-US" sz="3200" b="1" dirty="0" smtClean="0">
                <a:solidFill>
                  <a:schemeClr val="tx2"/>
                </a:solidFill>
              </a:rPr>
              <a:t>Testing</a:t>
            </a:r>
          </a:p>
          <a:p>
            <a:pPr marL="342900" lvl="0" indent="-342900">
              <a:buFont typeface="Arial" pitchFamily="34" charset="0"/>
              <a:buChar char="•"/>
            </a:pPr>
            <a:r>
              <a:rPr lang="en-US" sz="2200" dirty="0">
                <a:solidFill>
                  <a:schemeClr val="tx2"/>
                </a:solidFill>
              </a:rPr>
              <a:t>Study for exam (May-August = Jan 15 deadline)</a:t>
            </a:r>
          </a:p>
          <a:p>
            <a:pPr marL="800100" lvl="1" indent="-342900">
              <a:buFont typeface="Century Gothic" pitchFamily="34" charset="0"/>
              <a:buChar char="―"/>
            </a:pPr>
            <a:r>
              <a:rPr lang="en-US" sz="2200" dirty="0" smtClean="0">
                <a:solidFill>
                  <a:schemeClr val="tx2"/>
                </a:solidFill>
              </a:rPr>
              <a:t>6-8 </a:t>
            </a:r>
            <a:r>
              <a:rPr lang="en-US" sz="2200" dirty="0">
                <a:solidFill>
                  <a:schemeClr val="tx2"/>
                </a:solidFill>
              </a:rPr>
              <a:t>months prior to application deadline</a:t>
            </a:r>
          </a:p>
          <a:p>
            <a:pPr marL="342900" lvl="0" indent="-342900">
              <a:buFont typeface="Arial" pitchFamily="34" charset="0"/>
              <a:buChar char="•"/>
            </a:pPr>
            <a:r>
              <a:rPr lang="en-US" sz="2200" dirty="0">
                <a:solidFill>
                  <a:schemeClr val="tx2"/>
                </a:solidFill>
              </a:rPr>
              <a:t>Pay &amp; Schedule ETS (3weeks-2months prior to exam day)</a:t>
            </a:r>
          </a:p>
          <a:p>
            <a:pPr marL="342900" lvl="0" indent="-342900">
              <a:buFont typeface="Arial" pitchFamily="34" charset="0"/>
              <a:buChar char="•"/>
            </a:pPr>
            <a:r>
              <a:rPr lang="en-US" sz="2200" dirty="0">
                <a:solidFill>
                  <a:schemeClr val="tx2"/>
                </a:solidFill>
              </a:rPr>
              <a:t>Take the Exam </a:t>
            </a:r>
            <a:r>
              <a:rPr lang="en-US" sz="2200" dirty="0" smtClean="0">
                <a:solidFill>
                  <a:schemeClr val="tx2"/>
                </a:solidFill>
              </a:rPr>
              <a:t>2-3 months prior to application deadline</a:t>
            </a:r>
          </a:p>
          <a:p>
            <a:pPr marL="342900" lvl="0" indent="-342900">
              <a:buFont typeface="Arial" pitchFamily="34" charset="0"/>
              <a:buChar char="•"/>
            </a:pPr>
            <a:r>
              <a:rPr lang="en-US" sz="2200" dirty="0" smtClean="0">
                <a:solidFill>
                  <a:schemeClr val="tx2"/>
                </a:solidFill>
              </a:rPr>
              <a:t>Anticipate </a:t>
            </a:r>
            <a:r>
              <a:rPr lang="en-US" sz="2200" dirty="0">
                <a:solidFill>
                  <a:schemeClr val="tx2"/>
                </a:solidFill>
              </a:rPr>
              <a:t>the possibility of retesting</a:t>
            </a:r>
          </a:p>
          <a:p>
            <a:pPr marL="800100" lvl="1" indent="-342900">
              <a:buFont typeface="Century Gothic" pitchFamily="34" charset="0"/>
              <a:buChar char="―"/>
            </a:pPr>
            <a:r>
              <a:rPr lang="en-US" sz="2200" dirty="0" smtClean="0">
                <a:solidFill>
                  <a:schemeClr val="tx2"/>
                </a:solidFill>
              </a:rPr>
              <a:t>Pro</a:t>
            </a:r>
            <a:r>
              <a:rPr lang="en-US" sz="2200" dirty="0">
                <a:solidFill>
                  <a:schemeClr val="tx2"/>
                </a:solidFill>
              </a:rPr>
              <a:t>: Improve better </a:t>
            </a:r>
            <a:r>
              <a:rPr lang="en-US" sz="2200" dirty="0" smtClean="0">
                <a:solidFill>
                  <a:schemeClr val="tx2"/>
                </a:solidFill>
              </a:rPr>
              <a:t>scores</a:t>
            </a:r>
          </a:p>
          <a:p>
            <a:pPr marL="800100" lvl="1" indent="-342900">
              <a:buFont typeface="Century Gothic" pitchFamily="34" charset="0"/>
              <a:buChar char="―"/>
            </a:pPr>
            <a:r>
              <a:rPr lang="en-US" sz="2200" dirty="0" smtClean="0">
                <a:solidFill>
                  <a:schemeClr val="tx2"/>
                </a:solidFill>
              </a:rPr>
              <a:t>Con</a:t>
            </a:r>
            <a:r>
              <a:rPr lang="en-US" sz="2200" dirty="0">
                <a:solidFill>
                  <a:schemeClr val="tx2"/>
                </a:solidFill>
              </a:rPr>
              <a:t>: cost</a:t>
            </a:r>
          </a:p>
          <a:p>
            <a:pPr marL="342900" lvl="0" indent="-342900">
              <a:buFont typeface="Arial" pitchFamily="34" charset="0"/>
              <a:buChar char="•"/>
            </a:pPr>
            <a:r>
              <a:rPr lang="en-US" sz="2200" dirty="0">
                <a:solidFill>
                  <a:schemeClr val="tx2"/>
                </a:solidFill>
              </a:rPr>
              <a:t>Meet with admissions counselor for specific </a:t>
            </a:r>
            <a:r>
              <a:rPr lang="en-US" sz="2200" dirty="0" smtClean="0">
                <a:solidFill>
                  <a:schemeClr val="tx2"/>
                </a:solidFill>
              </a:rPr>
              <a:t>program questions </a:t>
            </a:r>
            <a:r>
              <a:rPr lang="en-US" sz="2200" dirty="0">
                <a:solidFill>
                  <a:schemeClr val="tx2"/>
                </a:solidFill>
              </a:rPr>
              <a:t>&amp; attend a campus </a:t>
            </a:r>
            <a:r>
              <a:rPr lang="en-US" sz="2200" dirty="0" smtClean="0">
                <a:solidFill>
                  <a:schemeClr val="tx2"/>
                </a:solidFill>
              </a:rPr>
              <a:t>visit.</a:t>
            </a:r>
            <a:endParaRPr lang="en-US" sz="2200" dirty="0">
              <a:solidFill>
                <a:schemeClr val="tx2"/>
              </a:solidFill>
            </a:endParaRPr>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35122" y="451193"/>
            <a:ext cx="2380021" cy="2380021"/>
          </a:xfrm>
          <a:prstGeom prst="rect">
            <a:avLst/>
          </a:prstGeom>
          <a:ln>
            <a:noFill/>
          </a:ln>
          <a:effectLst>
            <a:softEdge rad="112500"/>
          </a:effectLst>
        </p:spPr>
      </p:pic>
    </p:spTree>
    <p:extLst>
      <p:ext uri="{BB962C8B-B14F-4D97-AF65-F5344CB8AC3E}">
        <p14:creationId xmlns:p14="http://schemas.microsoft.com/office/powerpoint/2010/main" val="212681981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01442" y="702904"/>
            <a:ext cx="5176692" cy="860130"/>
          </a:xfrm>
        </p:spPr>
        <p:txBody>
          <a:bodyPr anchor="ctr">
            <a:normAutofit fontScale="90000"/>
          </a:bodyPr>
          <a:lstStyle/>
          <a:p>
            <a:pPr algn="ctr"/>
            <a:r>
              <a:rPr lang="en-US" b="1" i="1" dirty="0" smtClean="0">
                <a:solidFill>
                  <a:schemeClr val="tx2"/>
                </a:solidFill>
              </a:rPr>
              <a:t>Graduate School Application Timeline</a:t>
            </a:r>
          </a:p>
        </p:txBody>
      </p:sp>
      <p:sp>
        <p:nvSpPr>
          <p:cNvPr id="2" name="TextBox 1"/>
          <p:cNvSpPr txBox="1"/>
          <p:nvPr/>
        </p:nvSpPr>
        <p:spPr>
          <a:xfrm>
            <a:off x="516193" y="1858297"/>
            <a:ext cx="8111613" cy="4770537"/>
          </a:xfrm>
          <a:prstGeom prst="rect">
            <a:avLst/>
          </a:prstGeom>
          <a:noFill/>
        </p:spPr>
        <p:txBody>
          <a:bodyPr wrap="square" rtlCol="0">
            <a:spAutoFit/>
          </a:bodyPr>
          <a:lstStyle/>
          <a:p>
            <a:pPr lvl="0" algn="ctr"/>
            <a:r>
              <a:rPr lang="en-US" sz="2400" b="1" dirty="0" smtClean="0">
                <a:solidFill>
                  <a:schemeClr val="tx2"/>
                </a:solidFill>
              </a:rPr>
              <a:t>Letters of Recommendation</a:t>
            </a:r>
          </a:p>
          <a:p>
            <a:pPr marL="342900" lvl="0" indent="-342900">
              <a:buFont typeface="Arial" pitchFamily="34" charset="0"/>
              <a:buChar char="•"/>
            </a:pPr>
            <a:r>
              <a:rPr lang="en-US" sz="2000" dirty="0" smtClean="0">
                <a:solidFill>
                  <a:schemeClr val="tx2"/>
                </a:solidFill>
              </a:rPr>
              <a:t>Start </a:t>
            </a:r>
            <a:r>
              <a:rPr lang="en-US" sz="2000" dirty="0">
                <a:solidFill>
                  <a:schemeClr val="tx2"/>
                </a:solidFill>
              </a:rPr>
              <a:t>around the same </a:t>
            </a:r>
            <a:r>
              <a:rPr lang="en-US" sz="2000" dirty="0" smtClean="0">
                <a:solidFill>
                  <a:schemeClr val="tx2"/>
                </a:solidFill>
              </a:rPr>
              <a:t>time you are </a:t>
            </a:r>
            <a:r>
              <a:rPr lang="en-US" sz="2000" dirty="0">
                <a:solidFill>
                  <a:schemeClr val="tx2"/>
                </a:solidFill>
              </a:rPr>
              <a:t>taking the GRE or waiting for the results</a:t>
            </a:r>
          </a:p>
          <a:p>
            <a:pPr marL="342900" lvl="0" indent="-342900">
              <a:buFont typeface="Arial" pitchFamily="34" charset="0"/>
              <a:buChar char="•"/>
            </a:pPr>
            <a:r>
              <a:rPr lang="en-US" sz="2000" dirty="0">
                <a:solidFill>
                  <a:schemeClr val="tx2"/>
                </a:solidFill>
              </a:rPr>
              <a:t>Contact Professors and Supervisors</a:t>
            </a:r>
          </a:p>
          <a:p>
            <a:pPr marL="800100" lvl="1" indent="-342900">
              <a:buFont typeface="Century Gothic" pitchFamily="34" charset="0"/>
              <a:buChar char="―"/>
            </a:pPr>
            <a:r>
              <a:rPr lang="en-US" sz="2000" dirty="0" smtClean="0">
                <a:solidFill>
                  <a:schemeClr val="tx2"/>
                </a:solidFill>
              </a:rPr>
              <a:t>Who </a:t>
            </a:r>
            <a:r>
              <a:rPr lang="en-US" sz="2000" dirty="0">
                <a:solidFill>
                  <a:schemeClr val="tx2"/>
                </a:solidFill>
              </a:rPr>
              <a:t>really know you &amp; speak on your behalf</a:t>
            </a:r>
          </a:p>
          <a:p>
            <a:pPr marL="800100" lvl="1" indent="-342900">
              <a:buFont typeface="Century Gothic" pitchFamily="34" charset="0"/>
              <a:buChar char="―"/>
            </a:pPr>
            <a:r>
              <a:rPr lang="en-US" sz="2000" dirty="0" smtClean="0">
                <a:solidFill>
                  <a:schemeClr val="tx2"/>
                </a:solidFill>
              </a:rPr>
              <a:t>Can highlight </a:t>
            </a:r>
            <a:r>
              <a:rPr lang="en-US" sz="2000" dirty="0">
                <a:solidFill>
                  <a:schemeClr val="tx2"/>
                </a:solidFill>
              </a:rPr>
              <a:t>the best qualities, &amp; fill in any gaps, questions, or concerns</a:t>
            </a:r>
          </a:p>
          <a:p>
            <a:pPr lvl="0"/>
            <a:r>
              <a:rPr lang="en-US" sz="2000" dirty="0">
                <a:solidFill>
                  <a:schemeClr val="tx2"/>
                </a:solidFill>
              </a:rPr>
              <a:t>For example if you are applying for a MBA graduate program  and you excel in the business courses but, your English courses are average.  An admissions counselor is going to be concerned that the student might not do well in writing papers for their master’s thesis.  However, if you get a letter of recommendation from your English professors explaining how well you have excelled in your last couple English courses, it alleviates </a:t>
            </a:r>
            <a:r>
              <a:rPr lang="en-US" sz="2000" dirty="0" smtClean="0">
                <a:solidFill>
                  <a:schemeClr val="tx2"/>
                </a:solidFill>
              </a:rPr>
              <a:t>their concerns regarding your writing ability.</a:t>
            </a:r>
            <a:endParaRPr lang="en-US" sz="2000" dirty="0">
              <a:solidFill>
                <a:schemeClr val="tx2"/>
              </a:solidFill>
            </a:endParaRPr>
          </a:p>
        </p:txBody>
      </p:sp>
    </p:spTree>
    <p:extLst>
      <p:ext uri="{BB962C8B-B14F-4D97-AF65-F5344CB8AC3E}">
        <p14:creationId xmlns:p14="http://schemas.microsoft.com/office/powerpoint/2010/main" val="38892523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01442" y="702904"/>
            <a:ext cx="5176692" cy="860130"/>
          </a:xfrm>
        </p:spPr>
        <p:txBody>
          <a:bodyPr anchor="ctr">
            <a:normAutofit fontScale="90000"/>
          </a:bodyPr>
          <a:lstStyle/>
          <a:p>
            <a:pPr algn="ctr"/>
            <a:r>
              <a:rPr lang="en-US" b="1" i="1" dirty="0" smtClean="0">
                <a:solidFill>
                  <a:schemeClr val="tx2"/>
                </a:solidFill>
              </a:rPr>
              <a:t>Graduate School Application Timeline</a:t>
            </a:r>
          </a:p>
        </p:txBody>
      </p:sp>
      <p:sp>
        <p:nvSpPr>
          <p:cNvPr id="2" name="TextBox 1"/>
          <p:cNvSpPr txBox="1"/>
          <p:nvPr/>
        </p:nvSpPr>
        <p:spPr>
          <a:xfrm>
            <a:off x="516193" y="1858297"/>
            <a:ext cx="8111613" cy="2308324"/>
          </a:xfrm>
          <a:prstGeom prst="rect">
            <a:avLst/>
          </a:prstGeom>
          <a:noFill/>
        </p:spPr>
        <p:txBody>
          <a:bodyPr wrap="square" rtlCol="0">
            <a:spAutoFit/>
          </a:bodyPr>
          <a:lstStyle/>
          <a:p>
            <a:pPr lvl="0" algn="ctr"/>
            <a:r>
              <a:rPr lang="en-US" sz="2400" b="1" dirty="0" smtClean="0">
                <a:solidFill>
                  <a:schemeClr val="tx2"/>
                </a:solidFill>
              </a:rPr>
              <a:t>Letters of Recommendation</a:t>
            </a:r>
          </a:p>
          <a:p>
            <a:pPr marL="342900" lvl="0" indent="-342900">
              <a:buFont typeface="Arial" pitchFamily="34" charset="0"/>
              <a:buChar char="•"/>
            </a:pPr>
            <a:r>
              <a:rPr lang="en-US" sz="2000" dirty="0">
                <a:solidFill>
                  <a:schemeClr val="tx2"/>
                </a:solidFill>
              </a:rPr>
              <a:t>Avoid getting a letter from someone who doesn’t know you well, or someone who can not speak about your ability to excel in your education</a:t>
            </a:r>
          </a:p>
          <a:p>
            <a:pPr marL="342900" lvl="0" indent="-342900">
              <a:buFont typeface="Arial" pitchFamily="34" charset="0"/>
              <a:buChar char="•"/>
            </a:pPr>
            <a:r>
              <a:rPr lang="en-US" sz="2000" dirty="0" smtClean="0">
                <a:solidFill>
                  <a:schemeClr val="tx2"/>
                </a:solidFill>
              </a:rPr>
              <a:t>Personal </a:t>
            </a:r>
            <a:r>
              <a:rPr lang="en-US" sz="2000" dirty="0">
                <a:solidFill>
                  <a:schemeClr val="tx2"/>
                </a:solidFill>
              </a:rPr>
              <a:t>friends, relatives and mentors who are ill-informed about your academics or hasn’t supervised you, have very little impact on the admissions committee</a:t>
            </a:r>
            <a:r>
              <a:rPr lang="en-US" sz="2000" dirty="0" smtClean="0">
                <a:solidFill>
                  <a:schemeClr val="tx2"/>
                </a:solidFill>
              </a:rPr>
              <a:t>.</a:t>
            </a:r>
            <a:endParaRPr lang="en-US" sz="2000" dirty="0">
              <a:solidFill>
                <a:schemeClr val="tx2"/>
              </a:solidFill>
            </a:endParaRPr>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832232" y="4166622"/>
            <a:ext cx="3479535" cy="2352166"/>
          </a:xfrm>
          <a:prstGeom prst="rect">
            <a:avLst/>
          </a:prstGeom>
        </p:spPr>
      </p:pic>
    </p:spTree>
    <p:extLst>
      <p:ext uri="{BB962C8B-B14F-4D97-AF65-F5344CB8AC3E}">
        <p14:creationId xmlns:p14="http://schemas.microsoft.com/office/powerpoint/2010/main" val="377627783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01442" y="702904"/>
            <a:ext cx="5176692" cy="860130"/>
          </a:xfrm>
        </p:spPr>
        <p:txBody>
          <a:bodyPr anchor="ctr">
            <a:normAutofit fontScale="90000"/>
          </a:bodyPr>
          <a:lstStyle/>
          <a:p>
            <a:pPr algn="ctr"/>
            <a:r>
              <a:rPr lang="en-US" b="1" i="1" dirty="0" smtClean="0">
                <a:solidFill>
                  <a:schemeClr val="tx2"/>
                </a:solidFill>
              </a:rPr>
              <a:t>Graduate School Application Timeline</a:t>
            </a:r>
          </a:p>
        </p:txBody>
      </p:sp>
      <p:sp>
        <p:nvSpPr>
          <p:cNvPr id="2" name="TextBox 1"/>
          <p:cNvSpPr txBox="1"/>
          <p:nvPr/>
        </p:nvSpPr>
        <p:spPr>
          <a:xfrm>
            <a:off x="516193" y="1858297"/>
            <a:ext cx="8111613" cy="4154984"/>
          </a:xfrm>
          <a:prstGeom prst="rect">
            <a:avLst/>
          </a:prstGeom>
          <a:noFill/>
        </p:spPr>
        <p:txBody>
          <a:bodyPr wrap="square" rtlCol="0">
            <a:spAutoFit/>
          </a:bodyPr>
          <a:lstStyle/>
          <a:p>
            <a:pPr lvl="0" algn="ctr"/>
            <a:r>
              <a:rPr lang="en-US" sz="2400" b="1" dirty="0" smtClean="0">
                <a:solidFill>
                  <a:schemeClr val="tx2"/>
                </a:solidFill>
              </a:rPr>
              <a:t>Letters of Recommendation</a:t>
            </a:r>
          </a:p>
          <a:p>
            <a:pPr marL="342900" lvl="0" indent="-342900">
              <a:buFont typeface="Arial" pitchFamily="34" charset="0"/>
              <a:buChar char="•"/>
            </a:pPr>
            <a:r>
              <a:rPr lang="en-US" sz="2000" dirty="0" smtClean="0">
                <a:solidFill>
                  <a:schemeClr val="tx2"/>
                </a:solidFill>
              </a:rPr>
              <a:t>Provide </a:t>
            </a:r>
            <a:r>
              <a:rPr lang="en-US" sz="2000" dirty="0">
                <a:solidFill>
                  <a:schemeClr val="tx2"/>
                </a:solidFill>
              </a:rPr>
              <a:t>Summary &amp; Transcripts to the writer</a:t>
            </a:r>
          </a:p>
          <a:p>
            <a:pPr marL="800100" lvl="1" indent="-342900">
              <a:buFont typeface="Century Gothic" pitchFamily="34" charset="0"/>
              <a:buChar char="―"/>
            </a:pPr>
            <a:r>
              <a:rPr lang="en-US" sz="2000" dirty="0" smtClean="0">
                <a:solidFill>
                  <a:schemeClr val="tx2"/>
                </a:solidFill>
              </a:rPr>
              <a:t>Detailed </a:t>
            </a:r>
            <a:r>
              <a:rPr lang="en-US" sz="2000" dirty="0">
                <a:solidFill>
                  <a:schemeClr val="tx2"/>
                </a:solidFill>
              </a:rPr>
              <a:t>information about yourself</a:t>
            </a:r>
          </a:p>
          <a:p>
            <a:pPr marL="800100" lvl="1" indent="-342900">
              <a:buFont typeface="Century Gothic" pitchFamily="34" charset="0"/>
              <a:buChar char="―"/>
            </a:pPr>
            <a:r>
              <a:rPr lang="en-US" sz="2000" dirty="0" smtClean="0">
                <a:solidFill>
                  <a:schemeClr val="tx2"/>
                </a:solidFill>
              </a:rPr>
              <a:t>Reason </a:t>
            </a:r>
            <a:r>
              <a:rPr lang="en-US" sz="2000" dirty="0">
                <a:solidFill>
                  <a:schemeClr val="tx2"/>
                </a:solidFill>
              </a:rPr>
              <a:t>you are applying, goals, and interests</a:t>
            </a:r>
          </a:p>
          <a:p>
            <a:pPr marL="800100" lvl="1" indent="-342900">
              <a:buFont typeface="Century Gothic" pitchFamily="34" charset="0"/>
              <a:buChar char="―"/>
            </a:pPr>
            <a:r>
              <a:rPr lang="en-US" sz="2000" dirty="0" smtClean="0">
                <a:solidFill>
                  <a:schemeClr val="tx2"/>
                </a:solidFill>
              </a:rPr>
              <a:t>Don’t </a:t>
            </a:r>
            <a:r>
              <a:rPr lang="en-US" sz="2000" dirty="0">
                <a:solidFill>
                  <a:schemeClr val="tx2"/>
                </a:solidFill>
              </a:rPr>
              <a:t>assume that your letter writer </a:t>
            </a:r>
            <a:r>
              <a:rPr lang="en-US" sz="2000" dirty="0" smtClean="0">
                <a:solidFill>
                  <a:schemeClr val="tx2"/>
                </a:solidFill>
              </a:rPr>
              <a:t>knows everything about you and only has </a:t>
            </a:r>
            <a:r>
              <a:rPr lang="en-US" sz="2000" dirty="0">
                <a:solidFill>
                  <a:schemeClr val="tx2"/>
                </a:solidFill>
              </a:rPr>
              <a:t>only good things to say, they may have concerns.  For most circumstances you can address </a:t>
            </a:r>
            <a:r>
              <a:rPr lang="en-US" sz="2000" dirty="0" smtClean="0">
                <a:solidFill>
                  <a:schemeClr val="tx2"/>
                </a:solidFill>
              </a:rPr>
              <a:t>any issues and communicate what information is relevant to focus on in the letter of recommendation.</a:t>
            </a:r>
          </a:p>
          <a:p>
            <a:pPr marL="800100" lvl="1" indent="-342900">
              <a:buFont typeface="Century Gothic" pitchFamily="34" charset="0"/>
              <a:buChar char="―"/>
            </a:pPr>
            <a:r>
              <a:rPr lang="en-US" sz="2000" dirty="0" smtClean="0">
                <a:solidFill>
                  <a:schemeClr val="tx2"/>
                </a:solidFill>
              </a:rPr>
              <a:t>It is common for faculty to write letters that indicate they know little about the student, without the above information.</a:t>
            </a:r>
            <a:endParaRPr lang="en-US" sz="2000" dirty="0">
              <a:solidFill>
                <a:schemeClr val="tx2"/>
              </a:solidFill>
            </a:endParaRPr>
          </a:p>
          <a:p>
            <a:pPr marL="342900" lvl="0" indent="-342900">
              <a:buFont typeface="Arial" pitchFamily="34" charset="0"/>
              <a:buChar char="•"/>
            </a:pPr>
            <a:r>
              <a:rPr lang="en-US" sz="2000" dirty="0">
                <a:solidFill>
                  <a:schemeClr val="tx2"/>
                </a:solidFill>
              </a:rPr>
              <a:t>Request letters 6-8 weeks in advance</a:t>
            </a:r>
          </a:p>
        </p:txBody>
      </p:sp>
    </p:spTree>
    <p:extLst>
      <p:ext uri="{BB962C8B-B14F-4D97-AF65-F5344CB8AC3E}">
        <p14:creationId xmlns:p14="http://schemas.microsoft.com/office/powerpoint/2010/main" val="257691952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451114" y="997872"/>
            <a:ext cx="5176692" cy="860130"/>
          </a:xfrm>
        </p:spPr>
        <p:txBody>
          <a:bodyPr anchor="ctr">
            <a:normAutofit fontScale="90000"/>
          </a:bodyPr>
          <a:lstStyle/>
          <a:p>
            <a:pPr algn="ctr"/>
            <a:r>
              <a:rPr lang="en-US" b="1" i="1" dirty="0" smtClean="0">
                <a:solidFill>
                  <a:schemeClr val="tx2"/>
                </a:solidFill>
              </a:rPr>
              <a:t>Graduate School Application Timeline</a:t>
            </a:r>
          </a:p>
        </p:txBody>
      </p:sp>
      <p:sp>
        <p:nvSpPr>
          <p:cNvPr id="2" name="TextBox 1"/>
          <p:cNvSpPr txBox="1"/>
          <p:nvPr/>
        </p:nvSpPr>
        <p:spPr>
          <a:xfrm>
            <a:off x="516193" y="2802194"/>
            <a:ext cx="8111613" cy="3539430"/>
          </a:xfrm>
          <a:prstGeom prst="rect">
            <a:avLst/>
          </a:prstGeom>
          <a:noFill/>
        </p:spPr>
        <p:txBody>
          <a:bodyPr wrap="square" rtlCol="0">
            <a:spAutoFit/>
          </a:bodyPr>
          <a:lstStyle/>
          <a:p>
            <a:pPr lvl="0" algn="ctr"/>
            <a:r>
              <a:rPr lang="en-US" sz="2400" b="1" dirty="0" smtClean="0">
                <a:solidFill>
                  <a:schemeClr val="tx2"/>
                </a:solidFill>
              </a:rPr>
              <a:t>Statement of Purpose/Personal Statement</a:t>
            </a:r>
          </a:p>
          <a:p>
            <a:pPr marL="342900" lvl="0" indent="-342900">
              <a:buFont typeface="Arial" pitchFamily="34" charset="0"/>
              <a:buChar char="•"/>
            </a:pPr>
            <a:r>
              <a:rPr lang="en-US" sz="2000" dirty="0">
                <a:solidFill>
                  <a:schemeClr val="tx2"/>
                </a:solidFill>
              </a:rPr>
              <a:t>Research </a:t>
            </a:r>
            <a:r>
              <a:rPr lang="en-US" sz="2000" dirty="0" smtClean="0">
                <a:solidFill>
                  <a:schemeClr val="tx2"/>
                </a:solidFill>
              </a:rPr>
              <a:t>school </a:t>
            </a:r>
            <a:r>
              <a:rPr lang="en-US" sz="2000" dirty="0">
                <a:solidFill>
                  <a:schemeClr val="tx2"/>
                </a:solidFill>
              </a:rPr>
              <a:t>i</a:t>
            </a:r>
            <a:r>
              <a:rPr lang="en-US" sz="2000" dirty="0" smtClean="0">
                <a:solidFill>
                  <a:schemeClr val="tx2"/>
                </a:solidFill>
              </a:rPr>
              <a:t>nformation to draft essay. Include:</a:t>
            </a:r>
            <a:endParaRPr lang="en-US" sz="2000" dirty="0">
              <a:solidFill>
                <a:schemeClr val="tx2"/>
              </a:solidFill>
            </a:endParaRPr>
          </a:p>
          <a:p>
            <a:pPr marL="800100" lvl="1" indent="-342900">
              <a:buFont typeface="Century Gothic" pitchFamily="34" charset="0"/>
              <a:buChar char="―"/>
            </a:pPr>
            <a:r>
              <a:rPr lang="en-US" sz="2000" dirty="0" smtClean="0">
                <a:solidFill>
                  <a:schemeClr val="tx2"/>
                </a:solidFill>
              </a:rPr>
              <a:t>Faculty </a:t>
            </a:r>
            <a:r>
              <a:rPr lang="en-US" sz="2000" dirty="0">
                <a:solidFill>
                  <a:schemeClr val="tx2"/>
                </a:solidFill>
              </a:rPr>
              <a:t>and program information</a:t>
            </a:r>
          </a:p>
          <a:p>
            <a:pPr marL="800100" lvl="1" indent="-342900">
              <a:buFont typeface="Century Gothic" pitchFamily="34" charset="0"/>
              <a:buChar char="―"/>
            </a:pPr>
            <a:r>
              <a:rPr lang="en-US" sz="2000" dirty="0" smtClean="0">
                <a:solidFill>
                  <a:schemeClr val="tx2"/>
                </a:solidFill>
              </a:rPr>
              <a:t>Mission </a:t>
            </a:r>
            <a:r>
              <a:rPr lang="en-US" sz="2000" dirty="0">
                <a:solidFill>
                  <a:schemeClr val="tx2"/>
                </a:solidFill>
              </a:rPr>
              <a:t>of the department and institution</a:t>
            </a:r>
          </a:p>
          <a:p>
            <a:pPr marL="342900" lvl="0" indent="-342900">
              <a:buFont typeface="Arial" pitchFamily="34" charset="0"/>
              <a:buChar char="•"/>
            </a:pPr>
            <a:r>
              <a:rPr lang="en-US" sz="2000" dirty="0" smtClean="0">
                <a:solidFill>
                  <a:schemeClr val="tx2"/>
                </a:solidFill>
              </a:rPr>
              <a:t>Speak </a:t>
            </a:r>
            <a:r>
              <a:rPr lang="en-US" sz="2000" dirty="0">
                <a:solidFill>
                  <a:schemeClr val="tx2"/>
                </a:solidFill>
              </a:rPr>
              <a:t>with an admissions counselor, visiting the campus and meeting the faculty and staff </a:t>
            </a:r>
            <a:r>
              <a:rPr lang="en-US" sz="2000" dirty="0" smtClean="0">
                <a:solidFill>
                  <a:schemeClr val="tx2"/>
                </a:solidFill>
              </a:rPr>
              <a:t>has </a:t>
            </a:r>
            <a:r>
              <a:rPr lang="en-US" sz="2000" dirty="0">
                <a:solidFill>
                  <a:schemeClr val="tx2"/>
                </a:solidFill>
              </a:rPr>
              <a:t>a significant advantage to those who don’t.  </a:t>
            </a:r>
          </a:p>
          <a:p>
            <a:pPr marL="342900" lvl="0" indent="-342900">
              <a:buFont typeface="Arial" pitchFamily="34" charset="0"/>
              <a:buChar char="•"/>
            </a:pPr>
            <a:r>
              <a:rPr lang="en-US" sz="2000" dirty="0">
                <a:solidFill>
                  <a:schemeClr val="tx2"/>
                </a:solidFill>
              </a:rPr>
              <a:t>Write Rough Draft (summer)</a:t>
            </a:r>
          </a:p>
          <a:p>
            <a:pPr marL="800100" lvl="1" indent="-342900">
              <a:buFont typeface="Century Gothic" pitchFamily="34" charset="0"/>
              <a:buChar char="―"/>
            </a:pPr>
            <a:r>
              <a:rPr lang="en-US" sz="2000" dirty="0" smtClean="0">
                <a:solidFill>
                  <a:schemeClr val="tx2"/>
                </a:solidFill>
              </a:rPr>
              <a:t>Ideal </a:t>
            </a:r>
            <a:r>
              <a:rPr lang="en-US" sz="2000" dirty="0">
                <a:solidFill>
                  <a:schemeClr val="tx2"/>
                </a:solidFill>
              </a:rPr>
              <a:t>time to write is 6 months in advance</a:t>
            </a:r>
          </a:p>
          <a:p>
            <a:pPr marL="342900" lvl="0" indent="-342900">
              <a:buFont typeface="Arial" pitchFamily="34" charset="0"/>
              <a:buChar char="•"/>
            </a:pPr>
            <a:r>
              <a:rPr lang="en-US" sz="2000" dirty="0">
                <a:solidFill>
                  <a:schemeClr val="tx2"/>
                </a:solidFill>
              </a:rPr>
              <a:t>Review &amp; Edited by </a:t>
            </a:r>
            <a:r>
              <a:rPr lang="en-US" sz="2000" dirty="0" smtClean="0">
                <a:solidFill>
                  <a:schemeClr val="tx2"/>
                </a:solidFill>
              </a:rPr>
              <a:t>Faculty and Graduate Writing Studio</a:t>
            </a:r>
            <a:endParaRPr lang="en-US" sz="2000" dirty="0">
              <a:solidFill>
                <a:schemeClr val="tx2"/>
              </a:solidFill>
            </a:endParaRPr>
          </a:p>
          <a:p>
            <a:pPr marL="914400" lvl="1" indent="-457200">
              <a:buFont typeface="Century Gothic" pitchFamily="34" charset="0"/>
              <a:buChar char="―"/>
            </a:pPr>
            <a:r>
              <a:rPr lang="en-US" sz="2000" dirty="0" smtClean="0">
                <a:solidFill>
                  <a:schemeClr val="tx2"/>
                </a:solidFill>
              </a:rPr>
              <a:t>Roughly </a:t>
            </a:r>
            <a:r>
              <a:rPr lang="en-US" sz="2000" dirty="0">
                <a:solidFill>
                  <a:schemeClr val="tx2"/>
                </a:solidFill>
              </a:rPr>
              <a:t>3-4 months before the </a:t>
            </a:r>
            <a:r>
              <a:rPr lang="en-US" sz="2000" dirty="0" smtClean="0">
                <a:solidFill>
                  <a:schemeClr val="tx2"/>
                </a:solidFill>
              </a:rPr>
              <a:t>application deadline</a:t>
            </a:r>
            <a:endParaRPr lang="en-US" sz="2000" dirty="0">
              <a:solidFill>
                <a:schemeClr val="tx2"/>
              </a:solidFill>
            </a:endParaRPr>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16193" y="382690"/>
            <a:ext cx="3205515" cy="2198277"/>
          </a:xfrm>
          <a:prstGeom prst="rect">
            <a:avLst/>
          </a:prstGeom>
          <a:ln>
            <a:noFill/>
          </a:ln>
          <a:effectLst>
            <a:softEdge rad="112500"/>
          </a:effectLst>
        </p:spPr>
      </p:pic>
    </p:spTree>
    <p:extLst>
      <p:ext uri="{BB962C8B-B14F-4D97-AF65-F5344CB8AC3E}">
        <p14:creationId xmlns:p14="http://schemas.microsoft.com/office/powerpoint/2010/main" val="305177973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516193" y="1006770"/>
            <a:ext cx="5176692" cy="860130"/>
          </a:xfrm>
        </p:spPr>
        <p:txBody>
          <a:bodyPr anchor="ctr">
            <a:normAutofit fontScale="90000"/>
          </a:bodyPr>
          <a:lstStyle/>
          <a:p>
            <a:pPr algn="ctr"/>
            <a:r>
              <a:rPr lang="en-US" b="1" i="1" dirty="0" smtClean="0">
                <a:solidFill>
                  <a:schemeClr val="tx2"/>
                </a:solidFill>
              </a:rPr>
              <a:t>Graduate School Application Timeline</a:t>
            </a:r>
          </a:p>
        </p:txBody>
      </p:sp>
      <p:sp>
        <p:nvSpPr>
          <p:cNvPr id="2" name="TextBox 1"/>
          <p:cNvSpPr txBox="1"/>
          <p:nvPr/>
        </p:nvSpPr>
        <p:spPr>
          <a:xfrm>
            <a:off x="516193" y="2802194"/>
            <a:ext cx="8111613" cy="3354765"/>
          </a:xfrm>
          <a:prstGeom prst="rect">
            <a:avLst/>
          </a:prstGeom>
          <a:noFill/>
        </p:spPr>
        <p:txBody>
          <a:bodyPr wrap="square" rtlCol="0">
            <a:spAutoFit/>
          </a:bodyPr>
          <a:lstStyle/>
          <a:p>
            <a:pPr lvl="0" algn="ctr"/>
            <a:r>
              <a:rPr lang="en-US" sz="2400" b="1" dirty="0" smtClean="0">
                <a:solidFill>
                  <a:schemeClr val="tx2"/>
                </a:solidFill>
              </a:rPr>
              <a:t>Attend Graduate </a:t>
            </a:r>
            <a:r>
              <a:rPr lang="en-US" sz="2400" b="1" dirty="0">
                <a:solidFill>
                  <a:schemeClr val="tx2"/>
                </a:solidFill>
              </a:rPr>
              <a:t>&amp; Professional School Fairs</a:t>
            </a:r>
          </a:p>
          <a:p>
            <a:pPr marL="342900" lvl="0" indent="-342900">
              <a:buFont typeface="Arial" pitchFamily="34" charset="0"/>
              <a:buChar char="•"/>
            </a:pPr>
            <a:r>
              <a:rPr lang="en-US" sz="2400" dirty="0">
                <a:solidFill>
                  <a:schemeClr val="tx2"/>
                </a:solidFill>
              </a:rPr>
              <a:t>Meet with Enrollment Advisors and learn about graduate school programs</a:t>
            </a:r>
          </a:p>
          <a:p>
            <a:pPr marL="342900" lvl="0" indent="-342900">
              <a:buFont typeface="Arial" pitchFamily="34" charset="0"/>
              <a:buChar char="•"/>
            </a:pPr>
            <a:r>
              <a:rPr lang="en-US" sz="2400" dirty="0">
                <a:solidFill>
                  <a:schemeClr val="tx2"/>
                </a:solidFill>
              </a:rPr>
              <a:t>Get tips and additional help for the application</a:t>
            </a:r>
          </a:p>
          <a:p>
            <a:pPr marL="342900" lvl="0" indent="-342900">
              <a:buFont typeface="Arial" pitchFamily="34" charset="0"/>
              <a:buChar char="•"/>
            </a:pPr>
            <a:r>
              <a:rPr lang="en-US" sz="2400" dirty="0">
                <a:solidFill>
                  <a:schemeClr val="tx2"/>
                </a:solidFill>
              </a:rPr>
              <a:t>Check </a:t>
            </a:r>
            <a:r>
              <a:rPr lang="en-US" sz="2400" dirty="0" smtClean="0">
                <a:solidFill>
                  <a:schemeClr val="tx2"/>
                </a:solidFill>
              </a:rPr>
              <a:t>GRE test </a:t>
            </a:r>
            <a:r>
              <a:rPr lang="en-US" sz="2400" dirty="0">
                <a:solidFill>
                  <a:schemeClr val="tx2"/>
                </a:solidFill>
              </a:rPr>
              <a:t>results with </a:t>
            </a:r>
            <a:r>
              <a:rPr lang="en-US" sz="2400" dirty="0" smtClean="0">
                <a:solidFill>
                  <a:schemeClr val="tx2"/>
                </a:solidFill>
              </a:rPr>
              <a:t>Enrollment Advisors</a:t>
            </a:r>
            <a:endParaRPr lang="en-US" sz="2400" dirty="0">
              <a:solidFill>
                <a:schemeClr val="tx2"/>
              </a:solidFill>
            </a:endParaRPr>
          </a:p>
          <a:p>
            <a:pPr marL="342900" lvl="0" indent="-342900">
              <a:buFont typeface="Arial" pitchFamily="34" charset="0"/>
              <a:buChar char="•"/>
            </a:pPr>
            <a:r>
              <a:rPr lang="en-US" sz="2400" dirty="0" smtClean="0">
                <a:solidFill>
                  <a:schemeClr val="tx2"/>
                </a:solidFill>
              </a:rPr>
              <a:t>Participate </a:t>
            </a:r>
            <a:r>
              <a:rPr lang="en-US" sz="2400" dirty="0">
                <a:solidFill>
                  <a:schemeClr val="tx2"/>
                </a:solidFill>
              </a:rPr>
              <a:t>1 year before you plan to attend graduate </a:t>
            </a:r>
            <a:r>
              <a:rPr lang="en-US" sz="2400" dirty="0" smtClean="0">
                <a:solidFill>
                  <a:schemeClr val="tx2"/>
                </a:solidFill>
              </a:rPr>
              <a:t>school</a:t>
            </a:r>
          </a:p>
          <a:p>
            <a:pPr marL="342900" indent="-342900">
              <a:buFont typeface="Arial" pitchFamily="34" charset="0"/>
              <a:buChar char="•"/>
            </a:pPr>
            <a:r>
              <a:rPr lang="en-US" sz="2400" dirty="0" smtClean="0">
                <a:solidFill>
                  <a:schemeClr val="tx2"/>
                </a:solidFill>
              </a:rPr>
              <a:t>CDS hosts this event only during the Fall Semester.</a:t>
            </a:r>
            <a:endParaRPr lang="en-US" sz="2400" dirty="0">
              <a:solidFill>
                <a:schemeClr val="tx2"/>
              </a:solidFill>
            </a:endParaRPr>
          </a:p>
          <a:p>
            <a:pPr lvl="0"/>
            <a:endParaRPr lang="en-US" sz="2000" dirty="0">
              <a:solidFill>
                <a:schemeClr val="tx2"/>
              </a:solidFill>
            </a:endParaRP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472477" y="808703"/>
            <a:ext cx="2998210" cy="1993491"/>
          </a:xfrm>
          <a:prstGeom prst="rect">
            <a:avLst/>
          </a:prstGeom>
          <a:ln>
            <a:noFill/>
          </a:ln>
          <a:effectLst>
            <a:softEdge rad="112500"/>
          </a:effectLst>
        </p:spPr>
      </p:pic>
    </p:spTree>
    <p:extLst>
      <p:ext uri="{BB962C8B-B14F-4D97-AF65-F5344CB8AC3E}">
        <p14:creationId xmlns:p14="http://schemas.microsoft.com/office/powerpoint/2010/main" val="310406915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451114" y="1006770"/>
            <a:ext cx="5176692" cy="860130"/>
          </a:xfrm>
        </p:spPr>
        <p:txBody>
          <a:bodyPr anchor="ctr">
            <a:normAutofit fontScale="90000"/>
          </a:bodyPr>
          <a:lstStyle/>
          <a:p>
            <a:pPr algn="ctr"/>
            <a:r>
              <a:rPr lang="en-US" b="1" i="1" dirty="0" smtClean="0">
                <a:solidFill>
                  <a:schemeClr val="tx2"/>
                </a:solidFill>
              </a:rPr>
              <a:t>Graduate School Application Timeline</a:t>
            </a:r>
          </a:p>
        </p:txBody>
      </p:sp>
      <p:sp>
        <p:nvSpPr>
          <p:cNvPr id="2" name="TextBox 1"/>
          <p:cNvSpPr txBox="1"/>
          <p:nvPr/>
        </p:nvSpPr>
        <p:spPr>
          <a:xfrm>
            <a:off x="516193" y="2389239"/>
            <a:ext cx="8111613" cy="3847207"/>
          </a:xfrm>
          <a:prstGeom prst="rect">
            <a:avLst/>
          </a:prstGeom>
          <a:noFill/>
        </p:spPr>
        <p:txBody>
          <a:bodyPr wrap="square" rtlCol="0">
            <a:spAutoFit/>
          </a:bodyPr>
          <a:lstStyle/>
          <a:p>
            <a:pPr lvl="0" algn="ctr"/>
            <a:r>
              <a:rPr lang="en-US" sz="2400" b="1" dirty="0" smtClean="0">
                <a:solidFill>
                  <a:schemeClr val="tx2"/>
                </a:solidFill>
              </a:rPr>
              <a:t>Submit your Application</a:t>
            </a:r>
            <a:endParaRPr lang="en-US" sz="2400" b="1" dirty="0">
              <a:solidFill>
                <a:schemeClr val="tx2"/>
              </a:solidFill>
            </a:endParaRPr>
          </a:p>
          <a:p>
            <a:pPr marL="342900" lvl="0" indent="-342900">
              <a:buFont typeface="Arial" pitchFamily="34" charset="0"/>
              <a:buChar char="•"/>
            </a:pPr>
            <a:r>
              <a:rPr lang="en-US" sz="2000" dirty="0" smtClean="0">
                <a:solidFill>
                  <a:schemeClr val="tx2"/>
                </a:solidFill>
              </a:rPr>
              <a:t>Majority </a:t>
            </a:r>
            <a:r>
              <a:rPr lang="en-US" sz="2000" dirty="0">
                <a:solidFill>
                  <a:schemeClr val="tx2"/>
                </a:solidFill>
              </a:rPr>
              <a:t>of graduate </a:t>
            </a:r>
            <a:r>
              <a:rPr lang="en-US" sz="2000" dirty="0" smtClean="0">
                <a:solidFill>
                  <a:schemeClr val="tx2"/>
                </a:solidFill>
              </a:rPr>
              <a:t>program deadlines occur December 1-January 15</a:t>
            </a:r>
            <a:endParaRPr lang="en-US" sz="2000" dirty="0">
              <a:solidFill>
                <a:schemeClr val="tx2"/>
              </a:solidFill>
            </a:endParaRPr>
          </a:p>
          <a:p>
            <a:pPr marL="800100" lvl="1" indent="-342900">
              <a:buFont typeface="Century Gothic" pitchFamily="34" charset="0"/>
              <a:buChar char="―"/>
            </a:pPr>
            <a:r>
              <a:rPr lang="en-US" sz="2000" dirty="0" smtClean="0">
                <a:solidFill>
                  <a:schemeClr val="tx2"/>
                </a:solidFill>
              </a:rPr>
              <a:t>Double </a:t>
            </a:r>
            <a:r>
              <a:rPr lang="en-US" sz="2000" dirty="0">
                <a:solidFill>
                  <a:schemeClr val="tx2"/>
                </a:solidFill>
              </a:rPr>
              <a:t>check </a:t>
            </a:r>
            <a:r>
              <a:rPr lang="en-US" sz="2000" dirty="0" smtClean="0">
                <a:solidFill>
                  <a:schemeClr val="tx2"/>
                </a:solidFill>
              </a:rPr>
              <a:t>each </a:t>
            </a:r>
            <a:r>
              <a:rPr lang="en-US" sz="2000" dirty="0">
                <a:solidFill>
                  <a:schemeClr val="tx2"/>
                </a:solidFill>
              </a:rPr>
              <a:t>program, </a:t>
            </a:r>
            <a:r>
              <a:rPr lang="en-US" sz="2000" dirty="0" smtClean="0">
                <a:solidFill>
                  <a:schemeClr val="tx2"/>
                </a:solidFill>
              </a:rPr>
              <a:t>deadlines may vary</a:t>
            </a:r>
            <a:endParaRPr lang="en-US" sz="2000" dirty="0">
              <a:solidFill>
                <a:schemeClr val="tx2"/>
              </a:solidFill>
            </a:endParaRPr>
          </a:p>
          <a:p>
            <a:pPr marL="342900" lvl="0" indent="-342900">
              <a:buFont typeface="Arial" pitchFamily="34" charset="0"/>
              <a:buChar char="•"/>
            </a:pPr>
            <a:r>
              <a:rPr lang="en-US" sz="2000" dirty="0" smtClean="0">
                <a:solidFill>
                  <a:schemeClr val="tx2"/>
                </a:solidFill>
              </a:rPr>
              <a:t>Need to </a:t>
            </a:r>
            <a:r>
              <a:rPr lang="en-US" sz="2000" dirty="0">
                <a:solidFill>
                  <a:schemeClr val="tx2"/>
                </a:solidFill>
              </a:rPr>
              <a:t>apply to both the university and department</a:t>
            </a:r>
          </a:p>
          <a:p>
            <a:pPr marL="800100" lvl="1" indent="-342900">
              <a:buFont typeface="Century Gothic" pitchFamily="34" charset="0"/>
              <a:buChar char="―"/>
            </a:pPr>
            <a:r>
              <a:rPr lang="en-US" sz="2000" dirty="0" smtClean="0">
                <a:solidFill>
                  <a:schemeClr val="tx2"/>
                </a:solidFill>
              </a:rPr>
              <a:t>May </a:t>
            </a:r>
            <a:r>
              <a:rPr lang="en-US" sz="2000" dirty="0">
                <a:solidFill>
                  <a:schemeClr val="tx2"/>
                </a:solidFill>
              </a:rPr>
              <a:t>have separate deadlines &amp; requirements</a:t>
            </a:r>
          </a:p>
          <a:p>
            <a:pPr marL="342900" lvl="0" indent="-342900">
              <a:buFont typeface="Arial" pitchFamily="34" charset="0"/>
              <a:buChar char="•"/>
            </a:pPr>
            <a:r>
              <a:rPr lang="en-US" sz="2000" dirty="0">
                <a:solidFill>
                  <a:schemeClr val="tx2"/>
                </a:solidFill>
              </a:rPr>
              <a:t>Send 1-2 weeks early</a:t>
            </a:r>
          </a:p>
          <a:p>
            <a:pPr marL="800100" lvl="1" indent="-342900">
              <a:buFont typeface="Century Gothic" pitchFamily="34" charset="0"/>
              <a:buChar char="―"/>
            </a:pPr>
            <a:r>
              <a:rPr lang="en-US" sz="2000" dirty="0" smtClean="0">
                <a:solidFill>
                  <a:schemeClr val="tx2"/>
                </a:solidFill>
              </a:rPr>
              <a:t>Double </a:t>
            </a:r>
            <a:r>
              <a:rPr lang="en-US" sz="2000" dirty="0">
                <a:solidFill>
                  <a:schemeClr val="tx2"/>
                </a:solidFill>
              </a:rPr>
              <a:t>check materials before you send application out</a:t>
            </a:r>
          </a:p>
          <a:p>
            <a:pPr marL="800100" lvl="1" indent="-342900">
              <a:buFont typeface="Century Gothic" pitchFamily="34" charset="0"/>
              <a:buChar char="―"/>
            </a:pPr>
            <a:r>
              <a:rPr lang="en-US" sz="2000" dirty="0" smtClean="0">
                <a:solidFill>
                  <a:schemeClr val="tx2"/>
                </a:solidFill>
              </a:rPr>
              <a:t>Have </a:t>
            </a:r>
            <a:r>
              <a:rPr lang="en-US" sz="2000" dirty="0">
                <a:solidFill>
                  <a:schemeClr val="tx2"/>
                </a:solidFill>
              </a:rPr>
              <a:t>another person double check your materials</a:t>
            </a:r>
          </a:p>
          <a:p>
            <a:pPr marL="342900" lvl="0" indent="-342900">
              <a:buFont typeface="Arial" pitchFamily="34" charset="0"/>
              <a:buChar char="•"/>
            </a:pPr>
            <a:r>
              <a:rPr lang="en-US" sz="2000" dirty="0">
                <a:solidFill>
                  <a:schemeClr val="tx2"/>
                </a:solidFill>
              </a:rPr>
              <a:t>Interviews </a:t>
            </a:r>
            <a:r>
              <a:rPr lang="en-US" sz="2000" dirty="0" smtClean="0">
                <a:solidFill>
                  <a:schemeClr val="tx2"/>
                </a:solidFill>
              </a:rPr>
              <a:t>occur 2-4 months after application deadline(typically March-May</a:t>
            </a:r>
            <a:r>
              <a:rPr lang="en-US" sz="2000" dirty="0">
                <a:solidFill>
                  <a:schemeClr val="tx2"/>
                </a:solidFill>
              </a:rPr>
              <a:t>)</a:t>
            </a:r>
          </a:p>
          <a:p>
            <a:pPr marL="800100" lvl="1" indent="-342900">
              <a:buFont typeface="Century Gothic" pitchFamily="34" charset="0"/>
              <a:buChar char="―"/>
            </a:pPr>
            <a:r>
              <a:rPr lang="en-US" sz="2000" dirty="0" smtClean="0">
                <a:solidFill>
                  <a:schemeClr val="tx2"/>
                </a:solidFill>
              </a:rPr>
              <a:t>Stay </a:t>
            </a:r>
            <a:r>
              <a:rPr lang="en-US" sz="2000" dirty="0">
                <a:solidFill>
                  <a:schemeClr val="tx2"/>
                </a:solidFill>
              </a:rPr>
              <a:t>in contact with the admissions advisors for updates</a:t>
            </a:r>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91356" y="383036"/>
            <a:ext cx="2812283" cy="1850186"/>
          </a:xfrm>
          <a:prstGeom prst="rect">
            <a:avLst/>
          </a:prstGeom>
          <a:ln>
            <a:noFill/>
          </a:ln>
          <a:effectLst>
            <a:softEdge rad="112500"/>
          </a:effectLst>
        </p:spPr>
      </p:pic>
    </p:spTree>
    <p:extLst>
      <p:ext uri="{BB962C8B-B14F-4D97-AF65-F5344CB8AC3E}">
        <p14:creationId xmlns:p14="http://schemas.microsoft.com/office/powerpoint/2010/main" val="106203517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16193" y="791690"/>
            <a:ext cx="8170606" cy="1143000"/>
          </a:xfrm>
        </p:spPr>
        <p:txBody>
          <a:bodyPr>
            <a:normAutofit fontScale="90000"/>
          </a:bodyPr>
          <a:lstStyle/>
          <a:p>
            <a:pPr algn="ctr" eaLnBrk="1" hangingPunct="1"/>
            <a:r>
              <a:rPr lang="en-US" b="1" dirty="0" smtClean="0">
                <a:solidFill>
                  <a:schemeClr val="tx2"/>
                </a:solidFill>
              </a:rPr>
              <a:t>Graduate School Resources</a:t>
            </a:r>
            <a:br>
              <a:rPr lang="en-US" b="1" dirty="0" smtClean="0">
                <a:solidFill>
                  <a:schemeClr val="tx2"/>
                </a:solidFill>
              </a:rPr>
            </a:br>
            <a:r>
              <a:rPr lang="en-US" sz="4000" dirty="0" smtClean="0">
                <a:solidFill>
                  <a:schemeClr val="tx2"/>
                </a:solidFill>
              </a:rPr>
              <a:t>How to get help…</a:t>
            </a:r>
          </a:p>
        </p:txBody>
      </p:sp>
      <p:sp>
        <p:nvSpPr>
          <p:cNvPr id="3" name="Text Placeholder 2"/>
          <p:cNvSpPr>
            <a:spLocks noGrp="1"/>
          </p:cNvSpPr>
          <p:nvPr>
            <p:ph type="body" idx="1"/>
          </p:nvPr>
        </p:nvSpPr>
        <p:spPr>
          <a:xfrm>
            <a:off x="516193" y="2974693"/>
            <a:ext cx="4055806" cy="639762"/>
          </a:xfrm>
        </p:spPr>
        <p:txBody>
          <a:bodyPr>
            <a:normAutofit fontScale="92500" lnSpcReduction="20000"/>
          </a:bodyPr>
          <a:lstStyle/>
          <a:p>
            <a:pPr algn="ctr"/>
            <a:r>
              <a:rPr lang="en-US" dirty="0" smtClean="0">
                <a:solidFill>
                  <a:schemeClr val="tx2"/>
                </a:solidFill>
              </a:rPr>
              <a:t>Career Development Services</a:t>
            </a:r>
            <a:endParaRPr lang="en-US" dirty="0">
              <a:solidFill>
                <a:schemeClr val="tx2"/>
              </a:solidFill>
            </a:endParaRPr>
          </a:p>
        </p:txBody>
      </p:sp>
      <p:sp>
        <p:nvSpPr>
          <p:cNvPr id="6" name="Content Placeholder 5"/>
          <p:cNvSpPr>
            <a:spLocks noGrp="1"/>
          </p:cNvSpPr>
          <p:nvPr>
            <p:ph sz="half" idx="2"/>
          </p:nvPr>
        </p:nvSpPr>
        <p:spPr>
          <a:xfrm>
            <a:off x="516193" y="3633378"/>
            <a:ext cx="3945383" cy="2835797"/>
          </a:xfrm>
        </p:spPr>
        <p:txBody>
          <a:bodyPr>
            <a:normAutofit fontScale="92500" lnSpcReduction="20000"/>
          </a:bodyPr>
          <a:lstStyle/>
          <a:p>
            <a:r>
              <a:rPr lang="en-US" dirty="0" smtClean="0"/>
              <a:t>Advise on Application process</a:t>
            </a:r>
          </a:p>
          <a:p>
            <a:r>
              <a:rPr lang="en-US" dirty="0" smtClean="0"/>
              <a:t>Graduate &amp; Professional School Fairs</a:t>
            </a:r>
          </a:p>
          <a:p>
            <a:r>
              <a:rPr lang="en-US" dirty="0" smtClean="0"/>
              <a:t>Provide external resources and referrals</a:t>
            </a:r>
          </a:p>
          <a:p>
            <a:r>
              <a:rPr lang="en-US" dirty="0" smtClean="0"/>
              <a:t>Conduct Mock-interview  &amp; preparation information</a:t>
            </a:r>
          </a:p>
          <a:p>
            <a:endParaRPr lang="en-US" dirty="0"/>
          </a:p>
        </p:txBody>
      </p:sp>
      <p:sp>
        <p:nvSpPr>
          <p:cNvPr id="7" name="Text Placeholder 6"/>
          <p:cNvSpPr>
            <a:spLocks noGrp="1"/>
          </p:cNvSpPr>
          <p:nvPr>
            <p:ph type="body" sz="quarter" idx="3"/>
          </p:nvPr>
        </p:nvSpPr>
        <p:spPr>
          <a:xfrm>
            <a:off x="4572000" y="2974694"/>
            <a:ext cx="4114800" cy="639762"/>
          </a:xfrm>
        </p:spPr>
        <p:txBody>
          <a:bodyPr/>
          <a:lstStyle/>
          <a:p>
            <a:pPr algn="ctr"/>
            <a:r>
              <a:rPr lang="en-US" dirty="0" smtClean="0">
                <a:solidFill>
                  <a:schemeClr val="tx2"/>
                </a:solidFill>
              </a:rPr>
              <a:t>Faculty</a:t>
            </a:r>
            <a:endParaRPr lang="en-US" dirty="0">
              <a:solidFill>
                <a:schemeClr val="tx2"/>
              </a:solidFill>
            </a:endParaRPr>
          </a:p>
        </p:txBody>
      </p:sp>
      <p:sp>
        <p:nvSpPr>
          <p:cNvPr id="8" name="Content Placeholder 7"/>
          <p:cNvSpPr>
            <a:spLocks noGrp="1"/>
          </p:cNvSpPr>
          <p:nvPr>
            <p:ph sz="quarter" idx="4"/>
          </p:nvPr>
        </p:nvSpPr>
        <p:spPr>
          <a:xfrm>
            <a:off x="4645150" y="3633378"/>
            <a:ext cx="4041649" cy="2835797"/>
          </a:xfrm>
        </p:spPr>
        <p:txBody>
          <a:bodyPr>
            <a:normAutofit fontScale="92500" lnSpcReduction="20000"/>
          </a:bodyPr>
          <a:lstStyle/>
          <a:p>
            <a:r>
              <a:rPr lang="en-US" dirty="0" smtClean="0"/>
              <a:t>Expert knowledge in career specific industry</a:t>
            </a:r>
          </a:p>
          <a:p>
            <a:r>
              <a:rPr lang="en-US" dirty="0" smtClean="0"/>
              <a:t>Share personal career-path</a:t>
            </a:r>
          </a:p>
          <a:p>
            <a:r>
              <a:rPr lang="en-US" dirty="0" smtClean="0"/>
              <a:t>Research information/opportunity*</a:t>
            </a:r>
          </a:p>
          <a:p>
            <a:r>
              <a:rPr lang="en-US" dirty="0" smtClean="0"/>
              <a:t>Student selection process*</a:t>
            </a:r>
          </a:p>
          <a:p>
            <a:r>
              <a:rPr lang="en-US" dirty="0" smtClean="0"/>
              <a:t>Review Essays*</a:t>
            </a:r>
            <a:endParaRPr lang="en-US" dirty="0"/>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val="0"/>
              </a:ext>
            </a:extLst>
          </a:blip>
          <a:srcRect l="14081" r="14099"/>
          <a:stretch/>
        </p:blipFill>
        <p:spPr>
          <a:xfrm>
            <a:off x="1021367" y="1934690"/>
            <a:ext cx="3288891" cy="947455"/>
          </a:xfrm>
          <a:prstGeom prst="rect">
            <a:avLst/>
          </a:prstGeom>
        </p:spPr>
      </p:pic>
      <p:pic>
        <p:nvPicPr>
          <p:cNvPr id="10" name="Picture 9"/>
          <p:cNvPicPr>
            <a:picLocks noChangeAspect="1"/>
          </p:cNvPicPr>
          <p:nvPr/>
        </p:nvPicPr>
        <p:blipFill rotWithShape="1">
          <a:blip r:embed="rId4" cstate="email">
            <a:extLst>
              <a:ext uri="{28A0092B-C50C-407E-A947-70E740481C1C}">
                <a14:useLocalDpi xmlns:a14="http://schemas.microsoft.com/office/drawing/2010/main" val="0"/>
              </a:ext>
            </a:extLst>
          </a:blip>
          <a:srcRect t="7684" b="22977"/>
          <a:stretch/>
        </p:blipFill>
        <p:spPr>
          <a:xfrm>
            <a:off x="5368413" y="1934690"/>
            <a:ext cx="2639962" cy="1215577"/>
          </a:xfrm>
          <a:prstGeom prst="rect">
            <a:avLst/>
          </a:prstGeom>
        </p:spPr>
      </p:pic>
    </p:spTree>
    <p:extLst>
      <p:ext uri="{BB962C8B-B14F-4D97-AF65-F5344CB8AC3E}">
        <p14:creationId xmlns:p14="http://schemas.microsoft.com/office/powerpoint/2010/main" val="296216504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1200000">
            <a:off x="816651" y="943535"/>
            <a:ext cx="2120516" cy="1905814"/>
          </a:xfrm>
          <a:prstGeom prst="rect">
            <a:avLst/>
          </a:prstGeom>
        </p:spPr>
      </p:pic>
      <p:pic>
        <p:nvPicPr>
          <p:cNvPr id="2" name="Picture 1"/>
          <p:cNvPicPr>
            <a:picLocks noChangeAspect="1"/>
          </p:cNvPicPr>
          <p:nvPr/>
        </p:nvPicPr>
        <p:blipFill rotWithShape="1">
          <a:blip r:embed="rId4" cstate="print">
            <a:extLst>
              <a:ext uri="{28A0092B-C50C-407E-A947-70E740481C1C}">
                <a14:useLocalDpi xmlns:a14="http://schemas.microsoft.com/office/drawing/2010/main" val="0"/>
              </a:ext>
            </a:extLst>
          </a:blip>
          <a:srcRect b="27336"/>
          <a:stretch/>
        </p:blipFill>
        <p:spPr>
          <a:xfrm>
            <a:off x="3990108" y="803563"/>
            <a:ext cx="4911436" cy="1704109"/>
          </a:xfrm>
          <a:prstGeom prst="rect">
            <a:avLst/>
          </a:prstGeom>
        </p:spPr>
      </p:pic>
      <p:sp>
        <p:nvSpPr>
          <p:cNvPr id="6146" name="Title 1"/>
          <p:cNvSpPr>
            <a:spLocks noGrp="1"/>
          </p:cNvSpPr>
          <p:nvPr>
            <p:ph type="title"/>
          </p:nvPr>
        </p:nvSpPr>
        <p:spPr>
          <a:xfrm>
            <a:off x="457200" y="274638"/>
            <a:ext cx="8229600" cy="819871"/>
          </a:xfrm>
        </p:spPr>
        <p:txBody>
          <a:bodyPr/>
          <a:lstStyle/>
          <a:p>
            <a:pPr algn="l" eaLnBrk="1" hangingPunct="1"/>
            <a:r>
              <a:rPr lang="en-US" b="1" dirty="0" smtClean="0">
                <a:solidFill>
                  <a:schemeClr val="tx2"/>
                </a:solidFill>
              </a:rPr>
              <a:t>         </a:t>
            </a:r>
            <a:r>
              <a:rPr lang="en-US" b="1" i="1" dirty="0" smtClean="0">
                <a:solidFill>
                  <a:schemeClr val="tx2"/>
                </a:solidFill>
              </a:rPr>
              <a:t>Agenda</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01853823"/>
              </p:ext>
            </p:extLst>
          </p:nvPr>
        </p:nvGraphicFramePr>
        <p:xfrm>
          <a:off x="457200" y="2791834"/>
          <a:ext cx="8229600" cy="406616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50012740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757948" y="1006770"/>
            <a:ext cx="5869858" cy="860130"/>
          </a:xfrm>
        </p:spPr>
        <p:txBody>
          <a:bodyPr anchor="ctr">
            <a:normAutofit fontScale="90000"/>
          </a:bodyPr>
          <a:lstStyle/>
          <a:p>
            <a:pPr algn="ctr"/>
            <a:r>
              <a:rPr lang="en-US" b="1" i="1" dirty="0" smtClean="0">
                <a:solidFill>
                  <a:schemeClr val="tx2"/>
                </a:solidFill>
              </a:rPr>
              <a:t>Graduate School Resources</a:t>
            </a:r>
          </a:p>
        </p:txBody>
      </p:sp>
      <p:sp>
        <p:nvSpPr>
          <p:cNvPr id="2" name="TextBox 1"/>
          <p:cNvSpPr txBox="1"/>
          <p:nvPr/>
        </p:nvSpPr>
        <p:spPr>
          <a:xfrm>
            <a:off x="516192" y="3089788"/>
            <a:ext cx="8111613" cy="2616101"/>
          </a:xfrm>
          <a:prstGeom prst="rect">
            <a:avLst/>
          </a:prstGeom>
          <a:noFill/>
        </p:spPr>
        <p:txBody>
          <a:bodyPr wrap="square" rtlCol="0">
            <a:spAutoFit/>
          </a:bodyPr>
          <a:lstStyle/>
          <a:p>
            <a:pPr lvl="0"/>
            <a:r>
              <a:rPr lang="en-US" sz="2400" b="1" dirty="0" smtClean="0">
                <a:solidFill>
                  <a:schemeClr val="tx2"/>
                </a:solidFill>
              </a:rPr>
              <a:t>Career Development Services Offers:</a:t>
            </a:r>
          </a:p>
          <a:p>
            <a:pPr marL="342900" lvl="0" indent="-342900">
              <a:buFont typeface="Arial" pitchFamily="34" charset="0"/>
              <a:buChar char="•"/>
            </a:pPr>
            <a:r>
              <a:rPr lang="en-US" sz="2400" dirty="0" smtClean="0">
                <a:solidFill>
                  <a:schemeClr val="tx2"/>
                </a:solidFill>
              </a:rPr>
              <a:t>Graduate </a:t>
            </a:r>
            <a:r>
              <a:rPr lang="en-US" sz="2400" dirty="0">
                <a:solidFill>
                  <a:schemeClr val="tx2"/>
                </a:solidFill>
              </a:rPr>
              <a:t>School Bound Program</a:t>
            </a:r>
          </a:p>
          <a:p>
            <a:pPr marL="342900" lvl="0" indent="-342900">
              <a:buFont typeface="Arial" pitchFamily="34" charset="0"/>
              <a:buChar char="•"/>
            </a:pPr>
            <a:r>
              <a:rPr lang="en-US" sz="2400" dirty="0">
                <a:solidFill>
                  <a:schemeClr val="tx2"/>
                </a:solidFill>
              </a:rPr>
              <a:t>Graduate School Application Advising</a:t>
            </a:r>
          </a:p>
          <a:p>
            <a:pPr marL="342900" lvl="0" indent="-342900">
              <a:buFont typeface="Arial" pitchFamily="34" charset="0"/>
              <a:buChar char="•"/>
            </a:pPr>
            <a:r>
              <a:rPr lang="en-US" sz="2400" dirty="0">
                <a:solidFill>
                  <a:schemeClr val="tx2"/>
                </a:solidFill>
              </a:rPr>
              <a:t>Graduate School Handbook</a:t>
            </a:r>
          </a:p>
          <a:p>
            <a:pPr marL="342900" lvl="0" indent="-342900">
              <a:buFont typeface="Arial" pitchFamily="34" charset="0"/>
              <a:buChar char="•"/>
            </a:pPr>
            <a:r>
              <a:rPr lang="en-US" sz="2400" dirty="0">
                <a:solidFill>
                  <a:schemeClr val="tx2"/>
                </a:solidFill>
              </a:rPr>
              <a:t>Eureka Career Cruising Resources</a:t>
            </a:r>
          </a:p>
          <a:p>
            <a:pPr marL="342900" lvl="0" indent="-342900">
              <a:buFont typeface="Arial" pitchFamily="34" charset="0"/>
              <a:buChar char="•"/>
            </a:pPr>
            <a:r>
              <a:rPr lang="en-US" sz="2400" dirty="0">
                <a:solidFill>
                  <a:schemeClr val="tx2"/>
                </a:solidFill>
              </a:rPr>
              <a:t>Weekly Resume Clinics and Drop-in Counseling</a:t>
            </a:r>
          </a:p>
          <a:p>
            <a:pPr lvl="0"/>
            <a:endParaRPr lang="en-US" sz="2000" dirty="0">
              <a:solidFill>
                <a:schemeClr val="tx2"/>
              </a:solidFill>
            </a:endParaRPr>
          </a:p>
        </p:txBody>
      </p:sp>
      <p:pic>
        <p:nvPicPr>
          <p:cNvPr id="5" name="Picture 4" descr="sales-job-interview-need-to-knows.jpg"/>
          <p:cNvPicPr>
            <a:picLocks noChangeAspect="1"/>
          </p:cNvPicPr>
          <p:nvPr/>
        </p:nvPicPr>
        <p:blipFill rotWithShape="1">
          <a:blip r:embed="rId3" cstate="print"/>
          <a:srcRect t="3775" b="14619"/>
          <a:stretch/>
        </p:blipFill>
        <p:spPr>
          <a:xfrm>
            <a:off x="737418" y="442451"/>
            <a:ext cx="1865313" cy="230074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7360448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757948" y="1006770"/>
            <a:ext cx="5869858" cy="860130"/>
          </a:xfrm>
        </p:spPr>
        <p:txBody>
          <a:bodyPr anchor="ctr">
            <a:normAutofit fontScale="90000"/>
          </a:bodyPr>
          <a:lstStyle/>
          <a:p>
            <a:pPr algn="ctr"/>
            <a:r>
              <a:rPr lang="en-US" b="1" i="1" dirty="0" smtClean="0">
                <a:solidFill>
                  <a:schemeClr val="tx2"/>
                </a:solidFill>
              </a:rPr>
              <a:t>Graduate School Resources</a:t>
            </a:r>
          </a:p>
        </p:txBody>
      </p:sp>
      <p:sp>
        <p:nvSpPr>
          <p:cNvPr id="2" name="TextBox 1"/>
          <p:cNvSpPr txBox="1"/>
          <p:nvPr/>
        </p:nvSpPr>
        <p:spPr>
          <a:xfrm>
            <a:off x="516192" y="3104537"/>
            <a:ext cx="8111613" cy="2800767"/>
          </a:xfrm>
          <a:prstGeom prst="rect">
            <a:avLst/>
          </a:prstGeom>
          <a:noFill/>
        </p:spPr>
        <p:txBody>
          <a:bodyPr wrap="square" rtlCol="0">
            <a:spAutoFit/>
          </a:bodyPr>
          <a:lstStyle/>
          <a:p>
            <a:pPr lvl="0"/>
            <a:r>
              <a:rPr lang="en-US" sz="2200" b="1" dirty="0">
                <a:solidFill>
                  <a:schemeClr val="tx2"/>
                </a:solidFill>
              </a:rPr>
              <a:t>Graduate School Bound Program</a:t>
            </a:r>
          </a:p>
          <a:p>
            <a:pPr marL="285750" indent="-285750">
              <a:buFont typeface="Arial" pitchFamily="34" charset="0"/>
              <a:buChar char="•"/>
            </a:pPr>
            <a:r>
              <a:rPr lang="en-US" sz="2200" dirty="0" smtClean="0">
                <a:solidFill>
                  <a:schemeClr val="tx2"/>
                </a:solidFill>
              </a:rPr>
              <a:t>Incorporates </a:t>
            </a:r>
            <a:r>
              <a:rPr lang="en-US" sz="2200" dirty="0">
                <a:solidFill>
                  <a:schemeClr val="tx2"/>
                </a:solidFill>
              </a:rPr>
              <a:t>6 detailed modules covering the topics of testing, application process, financial aid, and writing a personal statement or statement of purpose.</a:t>
            </a:r>
          </a:p>
          <a:p>
            <a:pPr marL="285750" indent="-285750">
              <a:buFont typeface="Arial" pitchFamily="34" charset="0"/>
              <a:buChar char="•"/>
            </a:pPr>
            <a:r>
              <a:rPr lang="en-US" sz="2200" dirty="0">
                <a:solidFill>
                  <a:schemeClr val="tx2"/>
                </a:solidFill>
              </a:rPr>
              <a:t>The Graduate School Program is a hands on approach, that is not replaceable with a workshop or single counseling session. </a:t>
            </a:r>
            <a:r>
              <a:rPr lang="en-US" sz="2200" dirty="0" smtClean="0">
                <a:solidFill>
                  <a:schemeClr val="tx2"/>
                </a:solidFill>
              </a:rPr>
              <a:t> Please visit our </a:t>
            </a:r>
            <a:r>
              <a:rPr lang="en-US" sz="2200" dirty="0" smtClean="0">
                <a:solidFill>
                  <a:schemeClr val="tx2"/>
                </a:solidFill>
                <a:hlinkClick r:id="rId3"/>
              </a:rPr>
              <a:t>website </a:t>
            </a:r>
            <a:r>
              <a:rPr lang="en-US" sz="2200" dirty="0" smtClean="0">
                <a:solidFill>
                  <a:schemeClr val="tx2"/>
                </a:solidFill>
              </a:rPr>
              <a:t>for more information.</a:t>
            </a:r>
            <a:endParaRPr lang="en-US" sz="2200" dirty="0">
              <a:solidFill>
                <a:schemeClr val="tx2"/>
              </a:solidFill>
            </a:endParaRPr>
          </a:p>
        </p:txBody>
      </p:sp>
      <p:pic>
        <p:nvPicPr>
          <p:cNvPr id="3" name="Picture 2"/>
          <p:cNvPicPr>
            <a:picLocks noChangeAspect="1"/>
          </p:cNvPicPr>
          <p:nvPr/>
        </p:nvPicPr>
        <p:blipFill rotWithShape="1">
          <a:blip r:embed="rId4">
            <a:extLst>
              <a:ext uri="{28A0092B-C50C-407E-A947-70E740481C1C}">
                <a14:useLocalDpi xmlns:a14="http://schemas.microsoft.com/office/drawing/2010/main" val="0"/>
              </a:ext>
            </a:extLst>
          </a:blip>
          <a:srcRect l="3969" t="5467" r="5163" b="15747"/>
          <a:stretch/>
        </p:blipFill>
        <p:spPr>
          <a:xfrm>
            <a:off x="516192" y="457197"/>
            <a:ext cx="3143437" cy="1946789"/>
          </a:xfrm>
          <a:prstGeom prst="rect">
            <a:avLst/>
          </a:prstGeom>
          <a:ln>
            <a:noFill/>
          </a:ln>
          <a:effectLst>
            <a:softEdge rad="112500"/>
          </a:effectLst>
        </p:spPr>
      </p:pic>
    </p:spTree>
    <p:extLst>
      <p:ext uri="{BB962C8B-B14F-4D97-AF65-F5344CB8AC3E}">
        <p14:creationId xmlns:p14="http://schemas.microsoft.com/office/powerpoint/2010/main" val="205922962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757948" y="1006770"/>
            <a:ext cx="5869858" cy="860130"/>
          </a:xfrm>
        </p:spPr>
        <p:txBody>
          <a:bodyPr anchor="ctr">
            <a:normAutofit fontScale="90000"/>
          </a:bodyPr>
          <a:lstStyle/>
          <a:p>
            <a:pPr algn="ctr"/>
            <a:r>
              <a:rPr lang="en-US" b="1" i="1" dirty="0" smtClean="0">
                <a:solidFill>
                  <a:schemeClr val="tx2"/>
                </a:solidFill>
              </a:rPr>
              <a:t>Graduate School Resources</a:t>
            </a:r>
          </a:p>
        </p:txBody>
      </p:sp>
      <p:sp>
        <p:nvSpPr>
          <p:cNvPr id="2" name="TextBox 1"/>
          <p:cNvSpPr txBox="1"/>
          <p:nvPr/>
        </p:nvSpPr>
        <p:spPr>
          <a:xfrm>
            <a:off x="516192" y="2632588"/>
            <a:ext cx="8111613" cy="4124206"/>
          </a:xfrm>
          <a:prstGeom prst="rect">
            <a:avLst/>
          </a:prstGeom>
          <a:noFill/>
        </p:spPr>
        <p:txBody>
          <a:bodyPr wrap="square" rtlCol="0">
            <a:spAutoFit/>
          </a:bodyPr>
          <a:lstStyle/>
          <a:p>
            <a:pPr lvl="0"/>
            <a:r>
              <a:rPr lang="en-US" sz="2200" b="1" dirty="0" smtClean="0">
                <a:solidFill>
                  <a:schemeClr val="tx2"/>
                </a:solidFill>
              </a:rPr>
              <a:t>Graduate </a:t>
            </a:r>
            <a:r>
              <a:rPr lang="en-US" sz="2200" b="1" dirty="0">
                <a:solidFill>
                  <a:schemeClr val="tx2"/>
                </a:solidFill>
              </a:rPr>
              <a:t>School Application Advising</a:t>
            </a:r>
          </a:p>
          <a:p>
            <a:pPr marL="342900" indent="-342900">
              <a:buFont typeface="Arial" pitchFamily="34" charset="0"/>
              <a:buChar char="•"/>
            </a:pPr>
            <a:r>
              <a:rPr lang="en-US" sz="2200" dirty="0" smtClean="0">
                <a:solidFill>
                  <a:schemeClr val="tx2"/>
                </a:solidFill>
              </a:rPr>
              <a:t>Visit us during </a:t>
            </a:r>
            <a:r>
              <a:rPr lang="en-US" sz="2200" dirty="0" smtClean="0">
                <a:solidFill>
                  <a:schemeClr val="tx2"/>
                </a:solidFill>
                <a:hlinkClick r:id="rId3"/>
              </a:rPr>
              <a:t>Drop-in Career Counseling.</a:t>
            </a:r>
            <a:endParaRPr lang="en-US" sz="2200" dirty="0" smtClean="0">
              <a:solidFill>
                <a:schemeClr val="tx2"/>
              </a:solidFill>
            </a:endParaRPr>
          </a:p>
          <a:p>
            <a:pPr marL="342900" indent="-342900">
              <a:buFont typeface="Arial" pitchFamily="34" charset="0"/>
              <a:buChar char="•"/>
            </a:pPr>
            <a:r>
              <a:rPr lang="en-US" sz="2200" dirty="0" smtClean="0">
                <a:solidFill>
                  <a:schemeClr val="tx2"/>
                </a:solidFill>
              </a:rPr>
              <a:t>One-on-one </a:t>
            </a:r>
            <a:r>
              <a:rPr lang="en-US" sz="2200" b="1" dirty="0" smtClean="0">
                <a:solidFill>
                  <a:schemeClr val="tx2"/>
                </a:solidFill>
              </a:rPr>
              <a:t>appointments </a:t>
            </a:r>
            <a:r>
              <a:rPr lang="en-US" sz="2200" dirty="0" smtClean="0">
                <a:solidFill>
                  <a:schemeClr val="tx2"/>
                </a:solidFill>
              </a:rPr>
              <a:t>are available to </a:t>
            </a:r>
            <a:r>
              <a:rPr lang="en-US" sz="2200" dirty="0">
                <a:solidFill>
                  <a:schemeClr val="tx2"/>
                </a:solidFill>
              </a:rPr>
              <a:t>all of our current </a:t>
            </a:r>
            <a:r>
              <a:rPr lang="en-US" sz="2200" dirty="0" smtClean="0">
                <a:solidFill>
                  <a:schemeClr val="tx2"/>
                </a:solidFill>
              </a:rPr>
              <a:t>students unable to attend Drop-In Career Counseling.</a:t>
            </a:r>
            <a:endParaRPr lang="en-US" sz="2200" dirty="0">
              <a:solidFill>
                <a:schemeClr val="tx2"/>
              </a:solidFill>
            </a:endParaRPr>
          </a:p>
          <a:p>
            <a:pPr marL="800100" lvl="1" indent="-342900">
              <a:buFont typeface="Century Gothic" pitchFamily="34" charset="0"/>
              <a:buChar char="―"/>
            </a:pPr>
            <a:r>
              <a:rPr lang="en-US" sz="2200" dirty="0" smtClean="0">
                <a:solidFill>
                  <a:schemeClr val="tx2"/>
                </a:solidFill>
              </a:rPr>
              <a:t>Please </a:t>
            </a:r>
            <a:r>
              <a:rPr lang="en-US" sz="2200" dirty="0">
                <a:solidFill>
                  <a:schemeClr val="tx2"/>
                </a:solidFill>
              </a:rPr>
              <a:t>keep in mind that </a:t>
            </a:r>
            <a:r>
              <a:rPr lang="en-US" sz="2200" dirty="0" smtClean="0">
                <a:solidFill>
                  <a:schemeClr val="tx2"/>
                </a:solidFill>
              </a:rPr>
              <a:t>appointment slots are limited. </a:t>
            </a:r>
            <a:r>
              <a:rPr lang="en-US" sz="2200" dirty="0">
                <a:solidFill>
                  <a:schemeClr val="tx2"/>
                </a:solidFill>
              </a:rPr>
              <a:t>Scheduling well in advance with the Career Center is highly </a:t>
            </a:r>
            <a:r>
              <a:rPr lang="en-US" sz="2200" dirty="0" smtClean="0">
                <a:solidFill>
                  <a:schemeClr val="tx2"/>
                </a:solidFill>
              </a:rPr>
              <a:t>recommended.</a:t>
            </a:r>
          </a:p>
          <a:p>
            <a:pPr marL="800100" lvl="1" indent="-342900">
              <a:buFont typeface="Century Gothic" pitchFamily="34" charset="0"/>
              <a:buChar char="―"/>
            </a:pPr>
            <a:r>
              <a:rPr lang="en-US" sz="2200" dirty="0" smtClean="0">
                <a:solidFill>
                  <a:schemeClr val="tx2"/>
                </a:solidFill>
              </a:rPr>
              <a:t>It </a:t>
            </a:r>
            <a:r>
              <a:rPr lang="en-US" sz="2200" dirty="0">
                <a:solidFill>
                  <a:schemeClr val="tx2"/>
                </a:solidFill>
              </a:rPr>
              <a:t>is important that you come to the appointment with questions </a:t>
            </a:r>
            <a:r>
              <a:rPr lang="en-US" sz="2200" dirty="0" smtClean="0">
                <a:solidFill>
                  <a:schemeClr val="tx2"/>
                </a:solidFill>
              </a:rPr>
              <a:t>and a </a:t>
            </a:r>
            <a:r>
              <a:rPr lang="en-US" sz="2200" dirty="0">
                <a:solidFill>
                  <a:schemeClr val="tx2"/>
                </a:solidFill>
              </a:rPr>
              <a:t>list of schools or programs you are interested in exploring. </a:t>
            </a:r>
          </a:p>
          <a:p>
            <a:pPr lvl="0"/>
            <a:endParaRPr lang="en-US" sz="2000" dirty="0">
              <a:solidFill>
                <a:schemeClr val="tx2"/>
              </a:solidFill>
            </a:endParaRPr>
          </a:p>
        </p:txBody>
      </p:sp>
      <p:pic>
        <p:nvPicPr>
          <p:cNvPr id="4" name="Picture 3"/>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16192" y="427703"/>
            <a:ext cx="3156155" cy="2097425"/>
          </a:xfrm>
          <a:prstGeom prst="rect">
            <a:avLst/>
          </a:prstGeom>
          <a:ln>
            <a:noFill/>
          </a:ln>
          <a:effectLst>
            <a:softEdge rad="112500"/>
          </a:effectLst>
        </p:spPr>
      </p:pic>
    </p:spTree>
    <p:extLst>
      <p:ext uri="{BB962C8B-B14F-4D97-AF65-F5344CB8AC3E}">
        <p14:creationId xmlns:p14="http://schemas.microsoft.com/office/powerpoint/2010/main" val="158227692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757948" y="1006770"/>
            <a:ext cx="5869858" cy="860130"/>
          </a:xfrm>
        </p:spPr>
        <p:txBody>
          <a:bodyPr anchor="ctr">
            <a:normAutofit fontScale="90000"/>
          </a:bodyPr>
          <a:lstStyle/>
          <a:p>
            <a:pPr algn="ctr"/>
            <a:r>
              <a:rPr lang="en-US" b="1" i="1" dirty="0" smtClean="0">
                <a:solidFill>
                  <a:schemeClr val="tx2"/>
                </a:solidFill>
              </a:rPr>
              <a:t>Graduate School Resources</a:t>
            </a:r>
          </a:p>
        </p:txBody>
      </p:sp>
      <p:sp>
        <p:nvSpPr>
          <p:cNvPr id="2" name="TextBox 1"/>
          <p:cNvSpPr txBox="1"/>
          <p:nvPr/>
        </p:nvSpPr>
        <p:spPr>
          <a:xfrm>
            <a:off x="516192" y="2632588"/>
            <a:ext cx="8111613" cy="3139321"/>
          </a:xfrm>
          <a:prstGeom prst="rect">
            <a:avLst/>
          </a:prstGeom>
          <a:noFill/>
        </p:spPr>
        <p:txBody>
          <a:bodyPr wrap="square" rtlCol="0">
            <a:spAutoFit/>
          </a:bodyPr>
          <a:lstStyle/>
          <a:p>
            <a:pPr lvl="0"/>
            <a:r>
              <a:rPr lang="en-US" sz="2200" b="1" dirty="0" smtClean="0">
                <a:solidFill>
                  <a:schemeClr val="tx2"/>
                </a:solidFill>
              </a:rPr>
              <a:t>Graduate </a:t>
            </a:r>
            <a:r>
              <a:rPr lang="en-US" sz="2200" b="1" dirty="0">
                <a:solidFill>
                  <a:schemeClr val="tx2"/>
                </a:solidFill>
              </a:rPr>
              <a:t>School Handbook</a:t>
            </a:r>
          </a:p>
          <a:p>
            <a:pPr marL="342900" indent="-342900">
              <a:buFont typeface="Arial" pitchFamily="34" charset="0"/>
              <a:buChar char="•"/>
            </a:pPr>
            <a:r>
              <a:rPr lang="en-US" sz="2200" dirty="0" smtClean="0">
                <a:solidFill>
                  <a:schemeClr val="tx2"/>
                </a:solidFill>
              </a:rPr>
              <a:t>The </a:t>
            </a:r>
            <a:r>
              <a:rPr lang="en-US" sz="2200" dirty="0">
                <a:solidFill>
                  <a:schemeClr val="tx2"/>
                </a:solidFill>
              </a:rPr>
              <a:t>handbook provides a basic overview of the graduate school application process as well as graduate school </a:t>
            </a:r>
            <a:r>
              <a:rPr lang="en-US" sz="2200" dirty="0" smtClean="0">
                <a:solidFill>
                  <a:schemeClr val="tx2"/>
                </a:solidFill>
              </a:rPr>
              <a:t>resources.</a:t>
            </a:r>
            <a:endParaRPr lang="en-US" sz="2200" dirty="0">
              <a:solidFill>
                <a:schemeClr val="tx2"/>
              </a:solidFill>
            </a:endParaRPr>
          </a:p>
          <a:p>
            <a:r>
              <a:rPr lang="en-US" sz="2200" b="1" dirty="0">
                <a:solidFill>
                  <a:schemeClr val="tx2"/>
                </a:solidFill>
              </a:rPr>
              <a:t>Eureka &amp; Career Cruising Resources</a:t>
            </a:r>
          </a:p>
          <a:p>
            <a:pPr marL="342900" indent="-342900">
              <a:buFont typeface="Arial" pitchFamily="34" charset="0"/>
              <a:buChar char="•"/>
            </a:pPr>
            <a:r>
              <a:rPr lang="en-US" sz="2200" dirty="0" smtClean="0">
                <a:solidFill>
                  <a:schemeClr val="tx2"/>
                </a:solidFill>
              </a:rPr>
              <a:t>An excellent online </a:t>
            </a:r>
            <a:r>
              <a:rPr lang="en-US" sz="2200" dirty="0">
                <a:solidFill>
                  <a:schemeClr val="tx2"/>
                </a:solidFill>
              </a:rPr>
              <a:t>resource that can help you locate and research graduate school </a:t>
            </a:r>
            <a:r>
              <a:rPr lang="en-US" sz="2200" dirty="0" smtClean="0">
                <a:solidFill>
                  <a:schemeClr val="tx2"/>
                </a:solidFill>
              </a:rPr>
              <a:t>programs.</a:t>
            </a:r>
            <a:endParaRPr lang="en-US" sz="2200" dirty="0">
              <a:solidFill>
                <a:schemeClr val="tx2"/>
              </a:solidFill>
            </a:endParaRPr>
          </a:p>
          <a:p>
            <a:pPr marL="342900" indent="-342900">
              <a:buFont typeface="Arial" pitchFamily="34" charset="0"/>
              <a:buChar char="•"/>
            </a:pPr>
            <a:r>
              <a:rPr lang="en-US" sz="2200" dirty="0">
                <a:solidFill>
                  <a:schemeClr val="tx2"/>
                </a:solidFill>
              </a:rPr>
              <a:t>A</a:t>
            </a:r>
            <a:r>
              <a:rPr lang="en-US" sz="2200" dirty="0" smtClean="0">
                <a:solidFill>
                  <a:schemeClr val="tx2"/>
                </a:solidFill>
              </a:rPr>
              <a:t>lso </a:t>
            </a:r>
            <a:r>
              <a:rPr lang="en-US" sz="2200" dirty="0">
                <a:solidFill>
                  <a:schemeClr val="tx2"/>
                </a:solidFill>
              </a:rPr>
              <a:t>provides admission counselor's contact information for you to get your specific questions answered. </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16192" y="491540"/>
            <a:ext cx="3052916" cy="2029864"/>
          </a:xfrm>
          <a:prstGeom prst="rect">
            <a:avLst/>
          </a:prstGeom>
          <a:ln>
            <a:noFill/>
          </a:ln>
          <a:effectLst>
            <a:softEdge rad="112500"/>
          </a:effectLst>
        </p:spPr>
      </p:pic>
    </p:spTree>
    <p:extLst>
      <p:ext uri="{BB962C8B-B14F-4D97-AF65-F5344CB8AC3E}">
        <p14:creationId xmlns:p14="http://schemas.microsoft.com/office/powerpoint/2010/main" val="222272383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757948" y="1006770"/>
            <a:ext cx="5869858" cy="860130"/>
          </a:xfrm>
        </p:spPr>
        <p:txBody>
          <a:bodyPr anchor="ctr">
            <a:normAutofit fontScale="90000"/>
          </a:bodyPr>
          <a:lstStyle/>
          <a:p>
            <a:pPr algn="ctr"/>
            <a:r>
              <a:rPr lang="en-US" b="1" i="1" dirty="0" smtClean="0">
                <a:solidFill>
                  <a:schemeClr val="tx2"/>
                </a:solidFill>
              </a:rPr>
              <a:t>Graduate School Resources</a:t>
            </a:r>
          </a:p>
        </p:txBody>
      </p:sp>
      <p:sp>
        <p:nvSpPr>
          <p:cNvPr id="2" name="TextBox 1"/>
          <p:cNvSpPr txBox="1"/>
          <p:nvPr/>
        </p:nvSpPr>
        <p:spPr>
          <a:xfrm>
            <a:off x="516192" y="2632588"/>
            <a:ext cx="8111613" cy="2092881"/>
          </a:xfrm>
          <a:prstGeom prst="rect">
            <a:avLst/>
          </a:prstGeom>
          <a:noFill/>
        </p:spPr>
        <p:txBody>
          <a:bodyPr wrap="square" rtlCol="0">
            <a:spAutoFit/>
          </a:bodyPr>
          <a:lstStyle/>
          <a:p>
            <a:r>
              <a:rPr lang="en-US" sz="2200" b="1" dirty="0" smtClean="0">
                <a:solidFill>
                  <a:schemeClr val="tx2"/>
                </a:solidFill>
              </a:rPr>
              <a:t>Weekly </a:t>
            </a:r>
            <a:r>
              <a:rPr lang="en-US" sz="2200" b="1" dirty="0">
                <a:solidFill>
                  <a:schemeClr val="tx2"/>
                </a:solidFill>
              </a:rPr>
              <a:t>Resume Clinics and Drop-in Counseling</a:t>
            </a:r>
          </a:p>
          <a:p>
            <a:pPr marL="342900" indent="-342900">
              <a:buFont typeface="Arial" pitchFamily="34" charset="0"/>
              <a:buChar char="•"/>
            </a:pPr>
            <a:r>
              <a:rPr lang="en-US" sz="2200" dirty="0" smtClean="0">
                <a:solidFill>
                  <a:schemeClr val="tx2"/>
                </a:solidFill>
              </a:rPr>
              <a:t>Designed to help </a:t>
            </a:r>
            <a:r>
              <a:rPr lang="en-US" sz="2200" dirty="0">
                <a:solidFill>
                  <a:schemeClr val="tx2"/>
                </a:solidFill>
              </a:rPr>
              <a:t>you create a polished resume or CV </a:t>
            </a:r>
            <a:r>
              <a:rPr lang="en-US" sz="2200" dirty="0" smtClean="0">
                <a:solidFill>
                  <a:schemeClr val="tx2"/>
                </a:solidFill>
              </a:rPr>
              <a:t>for graduate school application.</a:t>
            </a:r>
          </a:p>
          <a:p>
            <a:pPr marL="342900" indent="-342900">
              <a:buFont typeface="Arial" pitchFamily="34" charset="0"/>
              <a:buChar char="•"/>
            </a:pPr>
            <a:r>
              <a:rPr lang="en-US" sz="2200" dirty="0" smtClean="0">
                <a:solidFill>
                  <a:schemeClr val="tx2"/>
                </a:solidFill>
              </a:rPr>
              <a:t>Opportunity to ask questions, and finalize your application process</a:t>
            </a:r>
            <a:endParaRPr lang="en-US" sz="2200" dirty="0">
              <a:solidFill>
                <a:schemeClr val="tx2"/>
              </a:solidFill>
            </a:endParaRPr>
          </a:p>
          <a:p>
            <a:pPr lvl="0"/>
            <a:endParaRPr lang="en-US" sz="2000" dirty="0">
              <a:solidFill>
                <a:schemeClr val="tx2"/>
              </a:solidFill>
            </a:endParaRP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16192" y="426135"/>
            <a:ext cx="3097163" cy="2059283"/>
          </a:xfrm>
          <a:prstGeom prst="rect">
            <a:avLst/>
          </a:prstGeom>
          <a:ln>
            <a:noFill/>
          </a:ln>
          <a:effectLst>
            <a:softEdge rad="112500"/>
          </a:effectLst>
        </p:spPr>
      </p:pic>
    </p:spTree>
    <p:extLst>
      <p:ext uri="{BB962C8B-B14F-4D97-AF65-F5344CB8AC3E}">
        <p14:creationId xmlns:p14="http://schemas.microsoft.com/office/powerpoint/2010/main" val="74877300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583858" y="1006770"/>
            <a:ext cx="5043948" cy="860130"/>
          </a:xfrm>
        </p:spPr>
        <p:txBody>
          <a:bodyPr anchor="ctr">
            <a:normAutofit fontScale="90000"/>
          </a:bodyPr>
          <a:lstStyle/>
          <a:p>
            <a:pPr algn="ctr"/>
            <a:r>
              <a:rPr lang="en-US" b="1" i="1" dirty="0" smtClean="0">
                <a:solidFill>
                  <a:schemeClr val="tx2"/>
                </a:solidFill>
              </a:rPr>
              <a:t>CDS Programs &amp; Events</a:t>
            </a:r>
          </a:p>
        </p:txBody>
      </p:sp>
      <p:sp>
        <p:nvSpPr>
          <p:cNvPr id="2" name="TextBox 1"/>
          <p:cNvSpPr txBox="1"/>
          <p:nvPr/>
        </p:nvSpPr>
        <p:spPr>
          <a:xfrm>
            <a:off x="516192" y="2632588"/>
            <a:ext cx="8111613" cy="2800767"/>
          </a:xfrm>
          <a:prstGeom prst="rect">
            <a:avLst/>
          </a:prstGeom>
          <a:noFill/>
        </p:spPr>
        <p:txBody>
          <a:bodyPr wrap="square" rtlCol="0">
            <a:spAutoFit/>
          </a:bodyPr>
          <a:lstStyle/>
          <a:p>
            <a:r>
              <a:rPr lang="en-US" sz="2200" b="1" dirty="0" smtClean="0">
                <a:solidFill>
                  <a:schemeClr val="tx2"/>
                </a:solidFill>
              </a:rPr>
              <a:t>Employer </a:t>
            </a:r>
            <a:r>
              <a:rPr lang="en-US" sz="2200" b="1" dirty="0">
                <a:solidFill>
                  <a:schemeClr val="tx2"/>
                </a:solidFill>
              </a:rPr>
              <a:t>Interviews</a:t>
            </a:r>
          </a:p>
          <a:p>
            <a:pPr marL="342900" indent="-342900">
              <a:buFont typeface="Arial" pitchFamily="34" charset="0"/>
              <a:buChar char="•"/>
            </a:pPr>
            <a:r>
              <a:rPr lang="en-US" sz="2200" dirty="0" smtClean="0">
                <a:solidFill>
                  <a:schemeClr val="tx2"/>
                </a:solidFill>
              </a:rPr>
              <a:t>An opportunity to help you prepare </a:t>
            </a:r>
            <a:r>
              <a:rPr lang="en-US" sz="2200" dirty="0">
                <a:solidFill>
                  <a:schemeClr val="tx2"/>
                </a:solidFill>
              </a:rPr>
              <a:t>for graduate school or job </a:t>
            </a:r>
            <a:r>
              <a:rPr lang="en-US" sz="2200" dirty="0" smtClean="0">
                <a:solidFill>
                  <a:schemeClr val="tx2"/>
                </a:solidFill>
              </a:rPr>
              <a:t>interviews with a local employer, staff or faculty.</a:t>
            </a:r>
            <a:endParaRPr lang="en-US" sz="2200" dirty="0">
              <a:solidFill>
                <a:schemeClr val="tx2"/>
              </a:solidFill>
            </a:endParaRPr>
          </a:p>
          <a:p>
            <a:r>
              <a:rPr lang="en-US" sz="2200" b="1" dirty="0">
                <a:solidFill>
                  <a:schemeClr val="tx2"/>
                </a:solidFill>
              </a:rPr>
              <a:t>Graduate School Panel</a:t>
            </a:r>
          </a:p>
          <a:p>
            <a:pPr marL="342900" indent="-342900">
              <a:buFont typeface="Arial" pitchFamily="34" charset="0"/>
              <a:buChar char="•"/>
            </a:pPr>
            <a:r>
              <a:rPr lang="en-US" sz="2200" dirty="0" smtClean="0">
                <a:solidFill>
                  <a:schemeClr val="tx2"/>
                </a:solidFill>
              </a:rPr>
              <a:t>Provides </a:t>
            </a:r>
            <a:r>
              <a:rPr lang="en-US" sz="2200" dirty="0">
                <a:solidFill>
                  <a:schemeClr val="tx2"/>
                </a:solidFill>
              </a:rPr>
              <a:t>advice and insight </a:t>
            </a:r>
            <a:r>
              <a:rPr lang="en-US" sz="2200" dirty="0" smtClean="0">
                <a:solidFill>
                  <a:schemeClr val="tx2"/>
                </a:solidFill>
              </a:rPr>
              <a:t>on the application process </a:t>
            </a:r>
            <a:r>
              <a:rPr lang="en-US" sz="2200" dirty="0">
                <a:solidFill>
                  <a:schemeClr val="tx2"/>
                </a:solidFill>
              </a:rPr>
              <a:t>and </a:t>
            </a:r>
            <a:r>
              <a:rPr lang="en-US" sz="2200" dirty="0" smtClean="0">
                <a:solidFill>
                  <a:schemeClr val="tx2"/>
                </a:solidFill>
              </a:rPr>
              <a:t>tips to successfully navigate graduate school from admission </a:t>
            </a:r>
            <a:r>
              <a:rPr lang="en-US" sz="2200" dirty="0">
                <a:solidFill>
                  <a:schemeClr val="tx2"/>
                </a:solidFill>
              </a:rPr>
              <a:t>counselors, current graduate students, &amp; other key staff and faculty </a:t>
            </a:r>
            <a:r>
              <a:rPr lang="en-US" sz="2200" dirty="0" smtClean="0">
                <a:solidFill>
                  <a:schemeClr val="tx2"/>
                </a:solidFill>
              </a:rPr>
              <a:t>members</a:t>
            </a:r>
            <a:endParaRPr lang="en-US" sz="2200" dirty="0">
              <a:solidFill>
                <a:schemeClr val="tx2"/>
              </a:solidFill>
            </a:endParaRP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63677" y="494777"/>
            <a:ext cx="3067666" cy="2039671"/>
          </a:xfrm>
          <a:prstGeom prst="rect">
            <a:avLst/>
          </a:prstGeom>
          <a:ln>
            <a:noFill/>
          </a:ln>
          <a:effectLst>
            <a:softEdge rad="112500"/>
          </a:effectLst>
        </p:spPr>
      </p:pic>
    </p:spTree>
    <p:extLst>
      <p:ext uri="{BB962C8B-B14F-4D97-AF65-F5344CB8AC3E}">
        <p14:creationId xmlns:p14="http://schemas.microsoft.com/office/powerpoint/2010/main" val="40391115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583858" y="1006770"/>
            <a:ext cx="5043948" cy="860130"/>
          </a:xfrm>
        </p:spPr>
        <p:txBody>
          <a:bodyPr anchor="ctr">
            <a:normAutofit fontScale="90000"/>
          </a:bodyPr>
          <a:lstStyle/>
          <a:p>
            <a:pPr algn="ctr"/>
            <a:r>
              <a:rPr lang="en-US" b="1" i="1" dirty="0" smtClean="0">
                <a:solidFill>
                  <a:schemeClr val="tx2"/>
                </a:solidFill>
              </a:rPr>
              <a:t>CDS Programs &amp; Events</a:t>
            </a:r>
          </a:p>
        </p:txBody>
      </p:sp>
      <p:sp>
        <p:nvSpPr>
          <p:cNvPr id="2" name="TextBox 1"/>
          <p:cNvSpPr txBox="1"/>
          <p:nvPr/>
        </p:nvSpPr>
        <p:spPr>
          <a:xfrm>
            <a:off x="516192" y="2632588"/>
            <a:ext cx="8111613" cy="2800767"/>
          </a:xfrm>
          <a:prstGeom prst="rect">
            <a:avLst/>
          </a:prstGeom>
          <a:noFill/>
        </p:spPr>
        <p:txBody>
          <a:bodyPr wrap="square" rtlCol="0">
            <a:spAutoFit/>
          </a:bodyPr>
          <a:lstStyle/>
          <a:p>
            <a:r>
              <a:rPr lang="en-US" sz="2200" b="1" dirty="0" smtClean="0">
                <a:solidFill>
                  <a:schemeClr val="tx2"/>
                </a:solidFill>
              </a:rPr>
              <a:t>Graduate </a:t>
            </a:r>
            <a:r>
              <a:rPr lang="en-US" sz="2200" b="1" dirty="0">
                <a:solidFill>
                  <a:schemeClr val="tx2"/>
                </a:solidFill>
              </a:rPr>
              <a:t>&amp; Professional School Fair</a:t>
            </a:r>
          </a:p>
          <a:p>
            <a:pPr marL="342900" indent="-342900">
              <a:buFont typeface="Arial" pitchFamily="34" charset="0"/>
              <a:buChar char="•"/>
            </a:pPr>
            <a:r>
              <a:rPr lang="en-US" sz="2200" dirty="0" smtClean="0">
                <a:solidFill>
                  <a:schemeClr val="tx2"/>
                </a:solidFill>
              </a:rPr>
              <a:t>50</a:t>
            </a:r>
            <a:r>
              <a:rPr lang="en-US" sz="2200" dirty="0">
                <a:solidFill>
                  <a:schemeClr val="tx2"/>
                </a:solidFill>
              </a:rPr>
              <a:t>+ graduate </a:t>
            </a:r>
            <a:r>
              <a:rPr lang="en-US" sz="2200" dirty="0" smtClean="0">
                <a:solidFill>
                  <a:schemeClr val="tx2"/>
                </a:solidFill>
              </a:rPr>
              <a:t>programs/schools attend this annual event </a:t>
            </a:r>
            <a:r>
              <a:rPr lang="en-US" sz="2200" dirty="0">
                <a:solidFill>
                  <a:schemeClr val="tx2"/>
                </a:solidFill>
              </a:rPr>
              <a:t>to provide </a:t>
            </a:r>
            <a:r>
              <a:rPr lang="en-US" sz="2200" dirty="0" smtClean="0">
                <a:solidFill>
                  <a:schemeClr val="tx2"/>
                </a:solidFill>
              </a:rPr>
              <a:t>students answers </a:t>
            </a:r>
            <a:r>
              <a:rPr lang="en-US" sz="2200" dirty="0">
                <a:solidFill>
                  <a:schemeClr val="tx2"/>
                </a:solidFill>
              </a:rPr>
              <a:t>and </a:t>
            </a:r>
            <a:r>
              <a:rPr lang="en-US" sz="2200" dirty="0" smtClean="0">
                <a:solidFill>
                  <a:schemeClr val="tx2"/>
                </a:solidFill>
              </a:rPr>
              <a:t>insights.</a:t>
            </a:r>
            <a:endParaRPr lang="en-US" sz="2200" dirty="0">
              <a:solidFill>
                <a:schemeClr val="tx2"/>
              </a:solidFill>
            </a:endParaRPr>
          </a:p>
          <a:p>
            <a:r>
              <a:rPr lang="en-US" sz="2200" b="1" dirty="0">
                <a:solidFill>
                  <a:schemeClr val="tx2"/>
                </a:solidFill>
              </a:rPr>
              <a:t>Graduate &amp; Professional School Week</a:t>
            </a:r>
          </a:p>
          <a:p>
            <a:pPr marL="342900" indent="-342900">
              <a:buFont typeface="Arial" pitchFamily="34" charset="0"/>
              <a:buChar char="•"/>
            </a:pPr>
            <a:r>
              <a:rPr lang="en-US" sz="2200" dirty="0" smtClean="0">
                <a:solidFill>
                  <a:schemeClr val="tx2"/>
                </a:solidFill>
              </a:rPr>
              <a:t>Programs and services that includes </a:t>
            </a:r>
            <a:r>
              <a:rPr lang="en-US" sz="2200" dirty="0">
                <a:solidFill>
                  <a:schemeClr val="tx2"/>
                </a:solidFill>
              </a:rPr>
              <a:t>the fair, panel, workshop, and </a:t>
            </a:r>
            <a:r>
              <a:rPr lang="en-US" sz="2200" dirty="0" smtClean="0">
                <a:solidFill>
                  <a:schemeClr val="tx2"/>
                </a:solidFill>
              </a:rPr>
              <a:t>Drop-In Career Counseling/Resume Clinic to help you prepare for the Fair.</a:t>
            </a:r>
            <a:endParaRPr lang="en-US" sz="2200" dirty="0">
              <a:solidFill>
                <a:schemeClr val="tx2"/>
              </a:solidFill>
            </a:endParaRPr>
          </a:p>
          <a:p>
            <a:pPr marL="342900" indent="-342900">
              <a:buFont typeface="Arial" pitchFamily="34" charset="0"/>
              <a:buChar char="•"/>
            </a:pPr>
            <a:endParaRPr lang="en-US" sz="2200" dirty="0">
              <a:solidFill>
                <a:schemeClr val="tx2"/>
              </a:solidFill>
            </a:endParaRP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78243" y="593815"/>
            <a:ext cx="2833405" cy="1883913"/>
          </a:xfrm>
          <a:prstGeom prst="rect">
            <a:avLst/>
          </a:prstGeom>
          <a:ln>
            <a:noFill/>
          </a:ln>
          <a:effectLst>
            <a:softEdge rad="112500"/>
          </a:effectLst>
        </p:spPr>
      </p:pic>
    </p:spTree>
    <p:extLst>
      <p:ext uri="{BB962C8B-B14F-4D97-AF65-F5344CB8AC3E}">
        <p14:creationId xmlns:p14="http://schemas.microsoft.com/office/powerpoint/2010/main" val="280223361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t="14684" b="19110"/>
          <a:stretch/>
        </p:blipFill>
        <p:spPr>
          <a:xfrm>
            <a:off x="2156973" y="4160276"/>
            <a:ext cx="4982453" cy="1430593"/>
          </a:xfrm>
          <a:prstGeom prst="rect">
            <a:avLst/>
          </a:prstGeom>
        </p:spPr>
      </p:pic>
      <p:graphicFrame>
        <p:nvGraphicFramePr>
          <p:cNvPr id="4" name="Content Placeholder 3"/>
          <p:cNvGraphicFramePr>
            <a:graphicFrameLocks noGrp="1"/>
          </p:cNvGraphicFramePr>
          <p:nvPr>
            <p:ph idx="1"/>
            <p:extLst>
              <p:ext uri="{D42A27DB-BD31-4B8C-83A1-F6EECF244321}">
                <p14:modId xmlns:p14="http://schemas.microsoft.com/office/powerpoint/2010/main" val="1452653463"/>
              </p:ext>
            </p:extLst>
          </p:nvPr>
        </p:nvGraphicFramePr>
        <p:xfrm>
          <a:off x="648928" y="800212"/>
          <a:ext cx="7964129" cy="8958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extBox 1"/>
          <p:cNvSpPr txBox="1"/>
          <p:nvPr/>
        </p:nvSpPr>
        <p:spPr>
          <a:xfrm>
            <a:off x="648928" y="2598003"/>
            <a:ext cx="7964129" cy="830997"/>
          </a:xfrm>
          <a:prstGeom prst="rect">
            <a:avLst/>
          </a:prstGeom>
          <a:noFill/>
        </p:spPr>
        <p:txBody>
          <a:bodyPr wrap="square" rtlCol="0">
            <a:spAutoFit/>
          </a:bodyPr>
          <a:lstStyle/>
          <a:p>
            <a:pPr algn="ctr"/>
            <a:r>
              <a:rPr lang="en-US" sz="2400" i="1" dirty="0" smtClean="0">
                <a:solidFill>
                  <a:schemeClr val="tx2"/>
                </a:solidFill>
              </a:rPr>
              <a:t>Career </a:t>
            </a:r>
            <a:r>
              <a:rPr lang="en-US" sz="2400" i="1" dirty="0">
                <a:solidFill>
                  <a:schemeClr val="tx2"/>
                </a:solidFill>
              </a:rPr>
              <a:t>Development Services </a:t>
            </a:r>
            <a:r>
              <a:rPr lang="en-US" sz="2400" i="1" dirty="0" smtClean="0">
                <a:solidFill>
                  <a:schemeClr val="tx2"/>
                </a:solidFill>
              </a:rPr>
              <a:t>can support you in career </a:t>
            </a:r>
            <a:r>
              <a:rPr lang="en-US" sz="2400" i="1" dirty="0">
                <a:solidFill>
                  <a:schemeClr val="tx2"/>
                </a:solidFill>
              </a:rPr>
              <a:t>exploration, planning and </a:t>
            </a:r>
            <a:r>
              <a:rPr lang="en-US" sz="2400" i="1" dirty="0" smtClean="0">
                <a:solidFill>
                  <a:schemeClr val="tx2"/>
                </a:solidFill>
              </a:rPr>
              <a:t>preparation! </a:t>
            </a:r>
            <a:endParaRPr lang="en-US" sz="2400" i="1" dirty="0">
              <a:solidFill>
                <a:schemeClr val="tx2"/>
              </a:solidFill>
            </a:endParaRPr>
          </a:p>
        </p:txBody>
      </p:sp>
      <p:sp>
        <p:nvSpPr>
          <p:cNvPr id="5" name="Rectangle 4"/>
          <p:cNvSpPr/>
          <p:nvPr/>
        </p:nvSpPr>
        <p:spPr>
          <a:xfrm>
            <a:off x="457201" y="5593778"/>
            <a:ext cx="8155856" cy="646331"/>
          </a:xfrm>
          <a:prstGeom prst="rect">
            <a:avLst/>
          </a:prstGeom>
        </p:spPr>
        <p:txBody>
          <a:bodyPr wrap="square">
            <a:spAutoFit/>
          </a:bodyPr>
          <a:lstStyle/>
          <a:p>
            <a:pPr algn="ctr"/>
            <a:r>
              <a:rPr lang="en-US" dirty="0" smtClean="0">
                <a:solidFill>
                  <a:schemeClr val="tx2"/>
                </a:solidFill>
              </a:rPr>
              <a:t>Career Development Services</a:t>
            </a:r>
            <a:r>
              <a:rPr lang="en-US" dirty="0" smtClean="0">
                <a:solidFill>
                  <a:schemeClr val="tx2"/>
                </a:solidFill>
                <a:hlinkClick r:id="rId9"/>
              </a:rPr>
              <a:t> Website </a:t>
            </a:r>
            <a:r>
              <a:rPr lang="en-US" dirty="0" smtClean="0">
                <a:solidFill>
                  <a:schemeClr val="tx2"/>
                </a:solidFill>
              </a:rPr>
              <a:t>  Facebook</a:t>
            </a:r>
            <a:r>
              <a:rPr lang="en-US" dirty="0">
                <a:solidFill>
                  <a:schemeClr val="tx2"/>
                </a:solidFill>
              </a:rPr>
              <a:t>: </a:t>
            </a:r>
            <a:r>
              <a:rPr lang="en-US" dirty="0" smtClean="0">
                <a:solidFill>
                  <a:schemeClr val="tx2"/>
                </a:solidFill>
                <a:hlinkClick r:id="rId10"/>
              </a:rPr>
              <a:t>go.csuci.edu/</a:t>
            </a:r>
            <a:r>
              <a:rPr lang="en-US" dirty="0" err="1" smtClean="0">
                <a:solidFill>
                  <a:schemeClr val="tx2"/>
                </a:solidFill>
                <a:hlinkClick r:id="rId10"/>
              </a:rPr>
              <a:t>cdsFB</a:t>
            </a:r>
            <a:r>
              <a:rPr lang="en-US" dirty="0" smtClean="0">
                <a:solidFill>
                  <a:schemeClr val="tx2"/>
                </a:solidFill>
              </a:rPr>
              <a:t> </a:t>
            </a:r>
          </a:p>
          <a:p>
            <a:pPr algn="ctr"/>
            <a:r>
              <a:rPr lang="en-US" dirty="0" smtClean="0">
                <a:solidFill>
                  <a:schemeClr val="tx2"/>
                </a:solidFill>
              </a:rPr>
              <a:t>Twitter</a:t>
            </a:r>
            <a:r>
              <a:rPr lang="en-US" dirty="0">
                <a:solidFill>
                  <a:schemeClr val="tx2"/>
                </a:solidFill>
              </a:rPr>
              <a:t>: </a:t>
            </a:r>
            <a:r>
              <a:rPr lang="en-US" dirty="0" smtClean="0">
                <a:solidFill>
                  <a:schemeClr val="tx2"/>
                </a:solidFill>
                <a:hlinkClick r:id="rId10"/>
              </a:rPr>
              <a:t>go.csuci.edu/</a:t>
            </a:r>
            <a:r>
              <a:rPr lang="en-US" dirty="0" err="1" smtClean="0">
                <a:solidFill>
                  <a:schemeClr val="tx2"/>
                </a:solidFill>
                <a:hlinkClick r:id="rId10"/>
              </a:rPr>
              <a:t>cdstweet</a:t>
            </a:r>
            <a:r>
              <a:rPr lang="en-US" dirty="0" smtClean="0">
                <a:solidFill>
                  <a:schemeClr val="tx2"/>
                </a:solidFill>
              </a:rPr>
              <a:t>    </a:t>
            </a:r>
            <a:r>
              <a:rPr lang="en-US" dirty="0" err="1" smtClean="0">
                <a:solidFill>
                  <a:schemeClr val="tx2"/>
                </a:solidFill>
              </a:rPr>
              <a:t>Linkedin</a:t>
            </a:r>
            <a:r>
              <a:rPr lang="en-US" dirty="0">
                <a:solidFill>
                  <a:schemeClr val="tx2"/>
                </a:solidFill>
              </a:rPr>
              <a:t>: </a:t>
            </a:r>
            <a:r>
              <a:rPr lang="en-US" dirty="0">
                <a:solidFill>
                  <a:schemeClr val="tx2"/>
                </a:solidFill>
                <a:hlinkClick r:id="rId11"/>
              </a:rPr>
              <a:t>go.csuci.edu/</a:t>
            </a:r>
            <a:r>
              <a:rPr lang="en-US" dirty="0" err="1">
                <a:solidFill>
                  <a:schemeClr val="tx2"/>
                </a:solidFill>
                <a:hlinkClick r:id="rId11"/>
              </a:rPr>
              <a:t>linkedingroup</a:t>
            </a:r>
            <a:r>
              <a:rPr lang="en-US" dirty="0">
                <a:solidFill>
                  <a:schemeClr val="tx2"/>
                </a:solidFill>
                <a:hlinkClick r:id="rId11"/>
              </a:rPr>
              <a:t> </a:t>
            </a:r>
            <a:endParaRPr lang="en-US" dirty="0">
              <a:solidFill>
                <a:schemeClr val="tx2"/>
              </a:solidFill>
            </a:endParaRPr>
          </a:p>
        </p:txBody>
      </p:sp>
    </p:spTree>
    <p:extLst>
      <p:ext uri="{BB962C8B-B14F-4D97-AF65-F5344CB8AC3E}">
        <p14:creationId xmlns:p14="http://schemas.microsoft.com/office/powerpoint/2010/main" val="284626995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709035"/>
          </a:xfrm>
        </p:spPr>
        <p:txBody>
          <a:bodyPr>
            <a:normAutofit/>
          </a:bodyPr>
          <a:lstStyle/>
          <a:p>
            <a:pPr eaLnBrk="1" hangingPunct="1"/>
            <a:r>
              <a:rPr lang="en-US" b="1" i="1" dirty="0" smtClean="0">
                <a:solidFill>
                  <a:schemeClr val="tx2"/>
                </a:solidFill>
              </a:rPr>
              <a:t>Questions?</a:t>
            </a:r>
          </a:p>
        </p:txBody>
      </p:sp>
      <p:sp>
        <p:nvSpPr>
          <p:cNvPr id="6" name="TextBox 5"/>
          <p:cNvSpPr txBox="1"/>
          <p:nvPr/>
        </p:nvSpPr>
        <p:spPr>
          <a:xfrm>
            <a:off x="457201" y="1094956"/>
            <a:ext cx="4114800" cy="707886"/>
          </a:xfrm>
          <a:prstGeom prst="rect">
            <a:avLst/>
          </a:prstGeom>
          <a:noFill/>
        </p:spPr>
        <p:txBody>
          <a:bodyPr wrap="square" rtlCol="0">
            <a:spAutoFit/>
          </a:bodyPr>
          <a:lstStyle/>
          <a:p>
            <a:r>
              <a:rPr lang="en-US" sz="2000" b="1" i="1" dirty="0" smtClean="0">
                <a:solidFill>
                  <a:schemeClr val="tx2"/>
                </a:solidFill>
              </a:rPr>
              <a:t>Visit us during Drop-in Career Counseling  </a:t>
            </a:r>
          </a:p>
        </p:txBody>
      </p:sp>
      <p:sp>
        <p:nvSpPr>
          <p:cNvPr id="2" name="TextBox 1"/>
          <p:cNvSpPr txBox="1"/>
          <p:nvPr/>
        </p:nvSpPr>
        <p:spPr>
          <a:xfrm>
            <a:off x="457200" y="2600671"/>
            <a:ext cx="4308763" cy="3570208"/>
          </a:xfrm>
          <a:prstGeom prst="rect">
            <a:avLst/>
          </a:prstGeom>
          <a:noFill/>
        </p:spPr>
        <p:txBody>
          <a:bodyPr wrap="square" rtlCol="0">
            <a:spAutoFit/>
          </a:bodyPr>
          <a:lstStyle/>
          <a:p>
            <a:r>
              <a:rPr lang="en-US" sz="1500" i="1" dirty="0">
                <a:solidFill>
                  <a:schemeClr val="tx2"/>
                </a:solidFill>
              </a:rPr>
              <a:t>Amanda Carpenter, </a:t>
            </a:r>
            <a:r>
              <a:rPr lang="en-US" sz="1500" i="1" dirty="0" err="1" smtClean="0">
                <a:solidFill>
                  <a:schemeClr val="tx2"/>
                </a:solidFill>
              </a:rPr>
              <a:t>Ed.D</a:t>
            </a:r>
            <a:r>
              <a:rPr lang="en-US" sz="1500" i="1" dirty="0" smtClean="0">
                <a:solidFill>
                  <a:schemeClr val="tx2"/>
                </a:solidFill>
              </a:rPr>
              <a:t>.</a:t>
            </a:r>
            <a:r>
              <a:rPr lang="en-US" sz="1500" dirty="0">
                <a:solidFill>
                  <a:schemeClr val="tx2"/>
                </a:solidFill>
              </a:rPr>
              <a:t/>
            </a:r>
            <a:br>
              <a:rPr lang="en-US" sz="1500" dirty="0">
                <a:solidFill>
                  <a:schemeClr val="tx2"/>
                </a:solidFill>
              </a:rPr>
            </a:br>
            <a:r>
              <a:rPr lang="en-US" sz="1500" dirty="0" smtClean="0">
                <a:solidFill>
                  <a:schemeClr val="tx2"/>
                </a:solidFill>
              </a:rPr>
              <a:t>Assistant Director </a:t>
            </a:r>
            <a:r>
              <a:rPr lang="en-US" sz="1500" dirty="0">
                <a:solidFill>
                  <a:schemeClr val="tx2"/>
                </a:solidFill>
              </a:rPr>
              <a:t>of Career Development </a:t>
            </a:r>
            <a:r>
              <a:rPr lang="en-US" sz="1500" dirty="0" smtClean="0">
                <a:solidFill>
                  <a:schemeClr val="tx2"/>
                </a:solidFill>
              </a:rPr>
              <a:t>Services &amp; Henry </a:t>
            </a:r>
            <a:r>
              <a:rPr lang="en-US" sz="1500" dirty="0">
                <a:solidFill>
                  <a:schemeClr val="tx2"/>
                </a:solidFill>
              </a:rPr>
              <a:t>L. "Hank" </a:t>
            </a:r>
            <a:r>
              <a:rPr lang="en-US" sz="1500" dirty="0" err="1">
                <a:solidFill>
                  <a:schemeClr val="tx2"/>
                </a:solidFill>
              </a:rPr>
              <a:t>Lacayo</a:t>
            </a:r>
            <a:r>
              <a:rPr lang="en-US" sz="1500" dirty="0">
                <a:solidFill>
                  <a:schemeClr val="tx2"/>
                </a:solidFill>
              </a:rPr>
              <a:t> Institute Internship Program</a:t>
            </a:r>
            <a:br>
              <a:rPr lang="en-US" sz="1500" dirty="0">
                <a:solidFill>
                  <a:schemeClr val="tx2"/>
                </a:solidFill>
              </a:rPr>
            </a:br>
            <a:r>
              <a:rPr lang="en-US" sz="1500" dirty="0">
                <a:solidFill>
                  <a:schemeClr val="tx2"/>
                </a:solidFill>
              </a:rPr>
              <a:t>California State University Channel Islands </a:t>
            </a:r>
            <a:br>
              <a:rPr lang="en-US" sz="1500" dirty="0">
                <a:solidFill>
                  <a:schemeClr val="tx2"/>
                </a:solidFill>
              </a:rPr>
            </a:br>
            <a:r>
              <a:rPr lang="en-US" sz="1500" dirty="0">
                <a:solidFill>
                  <a:schemeClr val="tx2"/>
                </a:solidFill>
              </a:rPr>
              <a:t>Bell Tower 1527</a:t>
            </a:r>
            <a:br>
              <a:rPr lang="en-US" sz="1500" dirty="0">
                <a:solidFill>
                  <a:schemeClr val="tx2"/>
                </a:solidFill>
              </a:rPr>
            </a:br>
            <a:r>
              <a:rPr lang="en-US" sz="1500" dirty="0">
                <a:solidFill>
                  <a:schemeClr val="tx2"/>
                </a:solidFill>
              </a:rPr>
              <a:t>(805) 437-3565 (office)</a:t>
            </a:r>
            <a:br>
              <a:rPr lang="en-US" sz="1500" dirty="0">
                <a:solidFill>
                  <a:schemeClr val="tx2"/>
                </a:solidFill>
              </a:rPr>
            </a:br>
            <a:r>
              <a:rPr lang="en-US" sz="1500" u="sng" dirty="0">
                <a:solidFill>
                  <a:schemeClr val="tx2"/>
                </a:solidFill>
                <a:hlinkClick r:id="rId3"/>
              </a:rPr>
              <a:t>amanda.carpenter@csuci.edu</a:t>
            </a:r>
            <a:r>
              <a:rPr lang="en-US" sz="1500" dirty="0">
                <a:solidFill>
                  <a:schemeClr val="tx2"/>
                </a:solidFill>
              </a:rPr>
              <a:t> </a:t>
            </a:r>
            <a:br>
              <a:rPr lang="en-US" sz="1500" dirty="0">
                <a:solidFill>
                  <a:schemeClr val="tx2"/>
                </a:solidFill>
              </a:rPr>
            </a:br>
            <a:r>
              <a:rPr lang="en-US" sz="1600" dirty="0">
                <a:solidFill>
                  <a:schemeClr val="tx2"/>
                </a:solidFill>
              </a:rPr>
              <a:t> </a:t>
            </a:r>
            <a:br>
              <a:rPr lang="en-US" sz="1600" dirty="0">
                <a:solidFill>
                  <a:schemeClr val="tx2"/>
                </a:solidFill>
              </a:rPr>
            </a:br>
            <a:r>
              <a:rPr lang="en-US" sz="1500" i="1" dirty="0">
                <a:solidFill>
                  <a:schemeClr val="tx2"/>
                </a:solidFill>
              </a:rPr>
              <a:t>Career Development Center</a:t>
            </a:r>
            <a:r>
              <a:rPr lang="en-US" sz="1500" dirty="0">
                <a:solidFill>
                  <a:schemeClr val="tx2"/>
                </a:solidFill>
              </a:rPr>
              <a:t/>
            </a:r>
            <a:br>
              <a:rPr lang="en-US" sz="1500" dirty="0">
                <a:solidFill>
                  <a:schemeClr val="tx2"/>
                </a:solidFill>
              </a:rPr>
            </a:br>
            <a:r>
              <a:rPr lang="en-US" sz="1500" dirty="0">
                <a:solidFill>
                  <a:schemeClr val="tx2"/>
                </a:solidFill>
              </a:rPr>
              <a:t>California State University Channel Islands </a:t>
            </a:r>
            <a:br>
              <a:rPr lang="en-US" sz="1500" dirty="0">
                <a:solidFill>
                  <a:schemeClr val="tx2"/>
                </a:solidFill>
              </a:rPr>
            </a:br>
            <a:r>
              <a:rPr lang="en-US" sz="1500" dirty="0">
                <a:solidFill>
                  <a:schemeClr val="tx2"/>
                </a:solidFill>
              </a:rPr>
              <a:t>Bell Tower 1548</a:t>
            </a:r>
            <a:br>
              <a:rPr lang="en-US" sz="1500" dirty="0">
                <a:solidFill>
                  <a:schemeClr val="tx2"/>
                </a:solidFill>
              </a:rPr>
            </a:br>
            <a:r>
              <a:rPr lang="en-US" sz="1500" dirty="0">
                <a:solidFill>
                  <a:schemeClr val="tx2"/>
                </a:solidFill>
              </a:rPr>
              <a:t>(805) 437-3270 (office)</a:t>
            </a:r>
            <a:br>
              <a:rPr lang="en-US" sz="1500" dirty="0">
                <a:solidFill>
                  <a:schemeClr val="tx2"/>
                </a:solidFill>
              </a:rPr>
            </a:br>
            <a:r>
              <a:rPr lang="en-US" sz="1500" dirty="0">
                <a:solidFill>
                  <a:schemeClr val="tx2"/>
                </a:solidFill>
              </a:rPr>
              <a:t>(805) 437-8899 (fax)</a:t>
            </a:r>
            <a:br>
              <a:rPr lang="en-US" sz="1500" dirty="0">
                <a:solidFill>
                  <a:schemeClr val="tx2"/>
                </a:solidFill>
              </a:rPr>
            </a:br>
            <a:r>
              <a:rPr lang="en-US" sz="1500" u="sng" dirty="0" smtClean="0">
                <a:solidFill>
                  <a:schemeClr val="tx2"/>
                </a:solidFill>
                <a:hlinkClick r:id="rId4"/>
              </a:rPr>
              <a:t>career.services@csuci.edu</a:t>
            </a:r>
            <a:endParaRPr lang="en-US" sz="1500" dirty="0">
              <a:solidFill>
                <a:schemeClr val="tx2"/>
              </a:solidFill>
            </a:endParaRPr>
          </a:p>
        </p:txBody>
      </p:sp>
      <p:sp>
        <p:nvSpPr>
          <p:cNvPr id="4" name="TextBox 3"/>
          <p:cNvSpPr txBox="1"/>
          <p:nvPr/>
        </p:nvSpPr>
        <p:spPr>
          <a:xfrm>
            <a:off x="4572001" y="2600671"/>
            <a:ext cx="4114799" cy="1477328"/>
          </a:xfrm>
          <a:prstGeom prst="rect">
            <a:avLst/>
          </a:prstGeom>
          <a:noFill/>
        </p:spPr>
        <p:txBody>
          <a:bodyPr wrap="square" rtlCol="0">
            <a:spAutoFit/>
          </a:bodyPr>
          <a:lstStyle/>
          <a:p>
            <a:r>
              <a:rPr lang="en-US" sz="1500" i="1" dirty="0" smtClean="0">
                <a:solidFill>
                  <a:schemeClr val="tx2"/>
                </a:solidFill>
              </a:rPr>
              <a:t>Patty Dang, M.S</a:t>
            </a:r>
          </a:p>
          <a:p>
            <a:r>
              <a:rPr lang="en-US" sz="1500" i="1" dirty="0" smtClean="0">
                <a:solidFill>
                  <a:schemeClr val="tx2"/>
                </a:solidFill>
              </a:rPr>
              <a:t>Career Development Services Counselor</a:t>
            </a:r>
            <a:r>
              <a:rPr lang="en-US" sz="1500" dirty="0">
                <a:solidFill>
                  <a:schemeClr val="tx2"/>
                </a:solidFill>
              </a:rPr>
              <a:t/>
            </a:r>
            <a:br>
              <a:rPr lang="en-US" sz="1500" dirty="0">
                <a:solidFill>
                  <a:schemeClr val="tx2"/>
                </a:solidFill>
              </a:rPr>
            </a:br>
            <a:r>
              <a:rPr lang="en-US" sz="1500" dirty="0">
                <a:solidFill>
                  <a:schemeClr val="tx2"/>
                </a:solidFill>
              </a:rPr>
              <a:t>California State University Channel Islands </a:t>
            </a:r>
            <a:br>
              <a:rPr lang="en-US" sz="1500" dirty="0">
                <a:solidFill>
                  <a:schemeClr val="tx2"/>
                </a:solidFill>
              </a:rPr>
            </a:br>
            <a:r>
              <a:rPr lang="en-US" sz="1500" dirty="0">
                <a:solidFill>
                  <a:schemeClr val="tx2"/>
                </a:solidFill>
              </a:rPr>
              <a:t>Bell Tower </a:t>
            </a:r>
            <a:r>
              <a:rPr lang="en-US" sz="1500" dirty="0" smtClean="0">
                <a:solidFill>
                  <a:schemeClr val="tx2"/>
                </a:solidFill>
              </a:rPr>
              <a:t>1521</a:t>
            </a:r>
            <a:r>
              <a:rPr lang="en-US" sz="1500" dirty="0">
                <a:solidFill>
                  <a:schemeClr val="tx2"/>
                </a:solidFill>
              </a:rPr>
              <a:t/>
            </a:r>
            <a:br>
              <a:rPr lang="en-US" sz="1500" dirty="0">
                <a:solidFill>
                  <a:schemeClr val="tx2"/>
                </a:solidFill>
              </a:rPr>
            </a:br>
            <a:r>
              <a:rPr lang="en-US" sz="1500" dirty="0">
                <a:solidFill>
                  <a:schemeClr val="tx2"/>
                </a:solidFill>
              </a:rPr>
              <a:t>(805) </a:t>
            </a:r>
            <a:r>
              <a:rPr lang="en-US" sz="1500" dirty="0" smtClean="0">
                <a:solidFill>
                  <a:schemeClr val="tx2"/>
                </a:solidFill>
              </a:rPr>
              <a:t>437-3544 </a:t>
            </a:r>
            <a:r>
              <a:rPr lang="en-US" sz="1500" dirty="0">
                <a:solidFill>
                  <a:schemeClr val="tx2"/>
                </a:solidFill>
              </a:rPr>
              <a:t>(office</a:t>
            </a:r>
            <a:r>
              <a:rPr lang="en-US" sz="1500" dirty="0" smtClean="0">
                <a:solidFill>
                  <a:schemeClr val="tx2"/>
                </a:solidFill>
              </a:rPr>
              <a:t>)</a:t>
            </a:r>
            <a:r>
              <a:rPr lang="en-US" sz="1500" dirty="0">
                <a:solidFill>
                  <a:schemeClr val="tx2"/>
                </a:solidFill>
              </a:rPr>
              <a:t/>
            </a:r>
            <a:br>
              <a:rPr lang="en-US" sz="1500" dirty="0">
                <a:solidFill>
                  <a:schemeClr val="tx2"/>
                </a:solidFill>
              </a:rPr>
            </a:br>
            <a:r>
              <a:rPr lang="en-US" sz="1500" u="sng" dirty="0" smtClean="0">
                <a:solidFill>
                  <a:schemeClr val="tx2"/>
                </a:solidFill>
                <a:hlinkClick r:id="rId5"/>
              </a:rPr>
              <a:t>patty.dang@csuci.edu</a:t>
            </a:r>
            <a:r>
              <a:rPr lang="en-US" sz="1500" u="sng" dirty="0" smtClean="0">
                <a:solidFill>
                  <a:schemeClr val="tx2"/>
                </a:solidFill>
              </a:rPr>
              <a:t> </a:t>
            </a:r>
            <a:endParaRPr lang="en-US" sz="1500" dirty="0">
              <a:solidFill>
                <a:schemeClr val="tx2"/>
              </a:solidFill>
            </a:endParaRPr>
          </a:p>
        </p:txBody>
      </p:sp>
      <p:sp>
        <p:nvSpPr>
          <p:cNvPr id="3" name="Rectangle 2"/>
          <p:cNvSpPr/>
          <p:nvPr/>
        </p:nvSpPr>
        <p:spPr>
          <a:xfrm>
            <a:off x="4572000" y="1156511"/>
            <a:ext cx="4114800" cy="646331"/>
          </a:xfrm>
          <a:prstGeom prst="rect">
            <a:avLst/>
          </a:prstGeom>
        </p:spPr>
        <p:txBody>
          <a:bodyPr wrap="square">
            <a:spAutoFit/>
          </a:bodyPr>
          <a:lstStyle/>
          <a:p>
            <a:pPr algn="ctr"/>
            <a:r>
              <a:rPr lang="en-US" b="1" i="1" dirty="0" smtClean="0">
                <a:solidFill>
                  <a:schemeClr val="tx2"/>
                </a:solidFill>
              </a:rPr>
              <a:t>Schedule &amp; Availability can be found on our </a:t>
            </a:r>
            <a:r>
              <a:rPr lang="en-US" b="1" i="1" dirty="0" smtClean="0">
                <a:solidFill>
                  <a:schemeClr val="tx2"/>
                </a:solidFill>
                <a:hlinkClick r:id="rId6"/>
              </a:rPr>
              <a:t>CDS Website</a:t>
            </a:r>
            <a:endParaRPr lang="en-US" b="1" i="1" dirty="0">
              <a:solidFill>
                <a:schemeClr val="tx2"/>
              </a:solidFill>
            </a:endParaRPr>
          </a:p>
        </p:txBody>
      </p:sp>
    </p:spTree>
    <p:extLst>
      <p:ext uri="{BB962C8B-B14F-4D97-AF65-F5344CB8AC3E}">
        <p14:creationId xmlns:p14="http://schemas.microsoft.com/office/powerpoint/2010/main" val="78768369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04799" y="958644"/>
            <a:ext cx="8562109" cy="296442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700" b="1" i="1" dirty="0" smtClean="0">
                <a:solidFill>
                  <a:schemeClr val="tx2"/>
                </a:solidFill>
                <a:latin typeface="Calibri" pitchFamily="34" charset="0"/>
              </a:rPr>
              <a:t>Please help us provide better Career Development content and services by completing a 3-7 minute survey</a:t>
            </a:r>
          </a:p>
          <a:p>
            <a:endParaRPr lang="en-US" sz="3700" b="1" i="1" dirty="0">
              <a:solidFill>
                <a:schemeClr val="tx2"/>
              </a:solidFill>
              <a:latin typeface="Calibri" pitchFamily="34" charset="0"/>
            </a:endParaRPr>
          </a:p>
          <a:p>
            <a:r>
              <a:rPr lang="en-US" sz="3700" b="1" i="1" dirty="0" smtClean="0">
                <a:solidFill>
                  <a:schemeClr val="tx2"/>
                </a:solidFill>
                <a:latin typeface="Calibri" pitchFamily="34" charset="0"/>
                <a:hlinkClick r:id="rId3"/>
              </a:rPr>
              <a:t>Complete CDS Survey</a:t>
            </a:r>
            <a:endParaRPr lang="en-US" sz="3700" b="1" i="1" dirty="0" smtClean="0">
              <a:solidFill>
                <a:schemeClr val="tx2"/>
              </a:solidFill>
              <a:latin typeface="Calibri" pitchFamily="34" charset="0"/>
            </a:endParaRPr>
          </a:p>
        </p:txBody>
      </p:sp>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b="31088"/>
          <a:stretch/>
        </p:blipFill>
        <p:spPr>
          <a:xfrm>
            <a:off x="3157281" y="4092678"/>
            <a:ext cx="2857143" cy="1968910"/>
          </a:xfrm>
          <a:prstGeom prst="rect">
            <a:avLst/>
          </a:prstGeom>
        </p:spPr>
      </p:pic>
    </p:spTree>
    <p:extLst>
      <p:ext uri="{BB962C8B-B14F-4D97-AF65-F5344CB8AC3E}">
        <p14:creationId xmlns:p14="http://schemas.microsoft.com/office/powerpoint/2010/main" val="312209525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78959" y="531723"/>
            <a:ext cx="8386082" cy="860130"/>
          </a:xfrm>
        </p:spPr>
        <p:txBody>
          <a:bodyPr anchor="ctr"/>
          <a:lstStyle/>
          <a:p>
            <a:pPr algn="ctr" eaLnBrk="1" hangingPunct="1"/>
            <a:r>
              <a:rPr lang="en-US" b="1" i="1" dirty="0" smtClean="0">
                <a:solidFill>
                  <a:schemeClr val="tx2"/>
                </a:solidFill>
              </a:rPr>
              <a:t>Why Graduate School?</a:t>
            </a:r>
          </a:p>
        </p:txBody>
      </p:sp>
      <p:pic>
        <p:nvPicPr>
          <p:cNvPr id="6"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357524" y="1309470"/>
            <a:ext cx="2423687" cy="1612059"/>
          </a:xfrm>
          <a:prstGeom prst="rect">
            <a:avLst/>
          </a:prstGeom>
        </p:spPr>
      </p:pic>
      <p:pic>
        <p:nvPicPr>
          <p:cNvPr id="3" name="Picture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344821" y="1249269"/>
            <a:ext cx="2605206" cy="1732462"/>
          </a:xfrm>
          <a:prstGeom prst="rect">
            <a:avLst/>
          </a:prstGeom>
        </p:spPr>
      </p:pic>
      <p:sp>
        <p:nvSpPr>
          <p:cNvPr id="2" name="TextBox 1"/>
          <p:cNvSpPr txBox="1"/>
          <p:nvPr/>
        </p:nvSpPr>
        <p:spPr>
          <a:xfrm>
            <a:off x="378959" y="2981730"/>
            <a:ext cx="8386082" cy="3508653"/>
          </a:xfrm>
          <a:prstGeom prst="rect">
            <a:avLst/>
          </a:prstGeom>
          <a:noFill/>
        </p:spPr>
        <p:txBody>
          <a:bodyPr wrap="square" rtlCol="0">
            <a:spAutoFit/>
          </a:bodyPr>
          <a:lstStyle/>
          <a:p>
            <a:pPr marL="342900" indent="-342900">
              <a:buFont typeface="Arial" panose="020B0604020202020204" pitchFamily="34" charset="0"/>
              <a:buChar char="•"/>
              <a:defRPr/>
            </a:pPr>
            <a:r>
              <a:rPr lang="en-US" sz="2200" dirty="0">
                <a:solidFill>
                  <a:schemeClr val="tx2"/>
                </a:solidFill>
              </a:rPr>
              <a:t>Going to graduate school is a major commitment of time and money; this decision should not be taken </a:t>
            </a:r>
            <a:r>
              <a:rPr lang="en-US" sz="2200" dirty="0" smtClean="0">
                <a:solidFill>
                  <a:schemeClr val="tx2"/>
                </a:solidFill>
              </a:rPr>
              <a:t>lightly.</a:t>
            </a:r>
          </a:p>
          <a:p>
            <a:pPr marL="342900" indent="-342900">
              <a:buFont typeface="Arial" panose="020B0604020202020204" pitchFamily="34" charset="0"/>
              <a:buChar char="•"/>
              <a:defRPr/>
            </a:pPr>
            <a:r>
              <a:rPr lang="en-US" sz="2200" dirty="0" smtClean="0">
                <a:solidFill>
                  <a:schemeClr val="tx2"/>
                </a:solidFill>
              </a:rPr>
              <a:t>It </a:t>
            </a:r>
            <a:r>
              <a:rPr lang="en-US" sz="2200" dirty="0">
                <a:solidFill>
                  <a:schemeClr val="tx2"/>
                </a:solidFill>
              </a:rPr>
              <a:t>is generally not advised to attend graduate school because you “thought you were supposed to” or don’t know what else to </a:t>
            </a:r>
            <a:r>
              <a:rPr lang="en-US" sz="2200" dirty="0" smtClean="0">
                <a:solidFill>
                  <a:schemeClr val="tx2"/>
                </a:solidFill>
              </a:rPr>
              <a:t>do.</a:t>
            </a:r>
          </a:p>
          <a:p>
            <a:pPr marL="342900" indent="-342900">
              <a:buFont typeface="Arial" panose="020B0604020202020204" pitchFamily="34" charset="0"/>
              <a:buChar char="•"/>
              <a:defRPr/>
            </a:pPr>
            <a:r>
              <a:rPr lang="en-US" sz="2200" dirty="0" smtClean="0">
                <a:solidFill>
                  <a:schemeClr val="tx2"/>
                </a:solidFill>
              </a:rPr>
              <a:t>You </a:t>
            </a:r>
            <a:r>
              <a:rPr lang="en-US" sz="2200" dirty="0">
                <a:solidFill>
                  <a:schemeClr val="tx2"/>
                </a:solidFill>
              </a:rPr>
              <a:t>will face several years of intense work, research and a more demanding course load than in your undergraduate program. </a:t>
            </a:r>
            <a:endParaRPr lang="en-US" sz="2200" dirty="0" smtClean="0">
              <a:solidFill>
                <a:schemeClr val="tx2"/>
              </a:solidFill>
            </a:endParaRPr>
          </a:p>
          <a:p>
            <a:pPr marL="342900" indent="-342900">
              <a:buFont typeface="Arial" panose="020B0604020202020204" pitchFamily="34" charset="0"/>
              <a:buChar char="•"/>
              <a:defRPr/>
            </a:pPr>
            <a:r>
              <a:rPr lang="en-US" sz="2200" dirty="0" smtClean="0">
                <a:solidFill>
                  <a:schemeClr val="tx2"/>
                </a:solidFill>
              </a:rPr>
              <a:t>It </a:t>
            </a:r>
            <a:r>
              <a:rPr lang="en-US" sz="2200" dirty="0">
                <a:solidFill>
                  <a:schemeClr val="tx2"/>
                </a:solidFill>
              </a:rPr>
              <a:t>is extremely important to be sure and committed before deciding if graduate school is your next step</a:t>
            </a:r>
            <a:r>
              <a:rPr lang="en-US" sz="2400" dirty="0"/>
              <a:t>.</a:t>
            </a: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78959" y="531723"/>
            <a:ext cx="8386082" cy="860130"/>
          </a:xfrm>
        </p:spPr>
        <p:txBody>
          <a:bodyPr anchor="ctr"/>
          <a:lstStyle/>
          <a:p>
            <a:pPr algn="ctr" eaLnBrk="1" hangingPunct="1"/>
            <a:r>
              <a:rPr lang="en-US" b="1" i="1" dirty="0" smtClean="0">
                <a:solidFill>
                  <a:schemeClr val="tx2"/>
                </a:solidFill>
              </a:rPr>
              <a:t>Why Graduate School?</a:t>
            </a:r>
          </a:p>
        </p:txBody>
      </p:sp>
      <p:pic>
        <p:nvPicPr>
          <p:cNvPr id="6"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357524" y="1309470"/>
            <a:ext cx="2423687" cy="1612059"/>
          </a:xfrm>
          <a:prstGeom prst="rect">
            <a:avLst/>
          </a:prstGeom>
        </p:spPr>
      </p:pic>
      <p:pic>
        <p:nvPicPr>
          <p:cNvPr id="3" name="Picture 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344821" y="1249269"/>
            <a:ext cx="2605206" cy="1732462"/>
          </a:xfrm>
          <a:prstGeom prst="rect">
            <a:avLst/>
          </a:prstGeom>
        </p:spPr>
      </p:pic>
      <p:sp>
        <p:nvSpPr>
          <p:cNvPr id="2" name="TextBox 1"/>
          <p:cNvSpPr txBox="1"/>
          <p:nvPr/>
        </p:nvSpPr>
        <p:spPr>
          <a:xfrm>
            <a:off x="378959" y="2981730"/>
            <a:ext cx="8386082" cy="3139321"/>
          </a:xfrm>
          <a:prstGeom prst="rect">
            <a:avLst/>
          </a:prstGeom>
          <a:noFill/>
        </p:spPr>
        <p:txBody>
          <a:bodyPr wrap="square" rtlCol="0">
            <a:spAutoFit/>
          </a:bodyPr>
          <a:lstStyle/>
          <a:p>
            <a:pPr algn="ctr">
              <a:defRPr/>
            </a:pPr>
            <a:r>
              <a:rPr lang="en-US" sz="2200" b="1" dirty="0">
                <a:solidFill>
                  <a:schemeClr val="tx2"/>
                </a:solidFill>
              </a:rPr>
              <a:t>The following is a list of reasons why graduate school </a:t>
            </a:r>
            <a:r>
              <a:rPr lang="en-US" sz="2200" b="1" dirty="0" smtClean="0">
                <a:solidFill>
                  <a:schemeClr val="tx2"/>
                </a:solidFill>
              </a:rPr>
              <a:t>might be </a:t>
            </a:r>
            <a:r>
              <a:rPr lang="en-US" sz="2200" b="1" dirty="0">
                <a:solidFill>
                  <a:schemeClr val="tx2"/>
                </a:solidFill>
              </a:rPr>
              <a:t>ideal or potentially </a:t>
            </a:r>
            <a:r>
              <a:rPr lang="en-US" sz="2200" b="1" dirty="0" smtClean="0">
                <a:solidFill>
                  <a:schemeClr val="tx2"/>
                </a:solidFill>
              </a:rPr>
              <a:t>beneficial:</a:t>
            </a:r>
            <a:endParaRPr lang="en-US" sz="2200" b="1" dirty="0">
              <a:solidFill>
                <a:schemeClr val="tx2"/>
              </a:solidFill>
            </a:endParaRPr>
          </a:p>
          <a:p>
            <a:pPr marL="342900" indent="-342900">
              <a:buFont typeface="Arial" panose="020B0604020202020204" pitchFamily="34" charset="0"/>
              <a:buChar char="•"/>
              <a:defRPr/>
            </a:pPr>
            <a:r>
              <a:rPr lang="en-US" sz="2200" dirty="0">
                <a:solidFill>
                  <a:schemeClr val="tx2"/>
                </a:solidFill>
              </a:rPr>
              <a:t>Career Goal</a:t>
            </a:r>
          </a:p>
          <a:p>
            <a:pPr marL="342900" indent="-342900">
              <a:buFont typeface="Arial" panose="020B0604020202020204" pitchFamily="34" charset="0"/>
              <a:buChar char="•"/>
              <a:defRPr/>
            </a:pPr>
            <a:r>
              <a:rPr lang="en-US" sz="2200" dirty="0">
                <a:solidFill>
                  <a:schemeClr val="tx2"/>
                </a:solidFill>
              </a:rPr>
              <a:t>Compensation</a:t>
            </a:r>
          </a:p>
          <a:p>
            <a:pPr marL="342900" indent="-342900">
              <a:buFont typeface="Arial" panose="020B0604020202020204" pitchFamily="34" charset="0"/>
              <a:buChar char="•"/>
              <a:defRPr/>
            </a:pPr>
            <a:r>
              <a:rPr lang="en-US" sz="2200" dirty="0">
                <a:solidFill>
                  <a:schemeClr val="tx2"/>
                </a:solidFill>
              </a:rPr>
              <a:t>Staying Marketable </a:t>
            </a:r>
          </a:p>
          <a:p>
            <a:pPr marL="342900" indent="-342900">
              <a:buFont typeface="Arial" panose="020B0604020202020204" pitchFamily="34" charset="0"/>
              <a:buChar char="•"/>
              <a:defRPr/>
            </a:pPr>
            <a:endParaRPr lang="en-US" sz="2200" dirty="0">
              <a:solidFill>
                <a:schemeClr val="tx2"/>
              </a:solidFill>
            </a:endParaRPr>
          </a:p>
          <a:p>
            <a:pPr algn="ctr">
              <a:defRPr/>
            </a:pPr>
            <a:r>
              <a:rPr lang="en-US" sz="2200" b="1" u="sng" dirty="0">
                <a:solidFill>
                  <a:schemeClr val="tx2"/>
                </a:solidFill>
              </a:rPr>
              <a:t>What is your reason for attending graduate school</a:t>
            </a:r>
            <a:r>
              <a:rPr lang="en-US" sz="2200" b="1" u="sng" dirty="0" smtClean="0">
                <a:solidFill>
                  <a:schemeClr val="tx2"/>
                </a:solidFill>
              </a:rPr>
              <a:t>?</a:t>
            </a:r>
          </a:p>
          <a:p>
            <a:pPr>
              <a:defRPr/>
            </a:pPr>
            <a:r>
              <a:rPr lang="en-US" sz="2200" dirty="0" smtClean="0">
                <a:solidFill>
                  <a:schemeClr val="tx2"/>
                </a:solidFill>
              </a:rPr>
              <a:t>It is important to complete your answer in the guide before moving to the next slides</a:t>
            </a:r>
            <a:endParaRPr lang="en-US" sz="2200" dirty="0">
              <a:solidFill>
                <a:schemeClr val="tx2"/>
              </a:solidFill>
            </a:endParaRPr>
          </a:p>
        </p:txBody>
      </p:sp>
    </p:spTree>
    <p:extLst>
      <p:ext uri="{BB962C8B-B14F-4D97-AF65-F5344CB8AC3E}">
        <p14:creationId xmlns:p14="http://schemas.microsoft.com/office/powerpoint/2010/main" val="212494088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770141" y="1091898"/>
            <a:ext cx="5994899" cy="860130"/>
          </a:xfrm>
        </p:spPr>
        <p:txBody>
          <a:bodyPr anchor="ctr"/>
          <a:lstStyle/>
          <a:p>
            <a:pPr algn="ctr" eaLnBrk="1" hangingPunct="1"/>
            <a:r>
              <a:rPr lang="en-US" b="1" i="1" dirty="0" smtClean="0">
                <a:solidFill>
                  <a:schemeClr val="tx2"/>
                </a:solidFill>
              </a:rPr>
              <a:t>Career Goal</a:t>
            </a:r>
          </a:p>
        </p:txBody>
      </p:sp>
      <p:sp>
        <p:nvSpPr>
          <p:cNvPr id="2" name="TextBox 1"/>
          <p:cNvSpPr txBox="1"/>
          <p:nvPr/>
        </p:nvSpPr>
        <p:spPr>
          <a:xfrm>
            <a:off x="501443" y="2765322"/>
            <a:ext cx="8111613" cy="3785652"/>
          </a:xfrm>
          <a:prstGeom prst="rect">
            <a:avLst/>
          </a:prstGeom>
          <a:noFill/>
        </p:spPr>
        <p:txBody>
          <a:bodyPr wrap="square" rtlCol="0">
            <a:spAutoFit/>
          </a:bodyPr>
          <a:lstStyle/>
          <a:p>
            <a:pPr marL="342900" lvl="0" indent="-342900">
              <a:buFont typeface="Arial" pitchFamily="34" charset="0"/>
              <a:buChar char="•"/>
            </a:pPr>
            <a:r>
              <a:rPr lang="en-US" sz="2400" dirty="0">
                <a:solidFill>
                  <a:schemeClr val="tx2"/>
                </a:solidFill>
              </a:rPr>
              <a:t>Earning a graduate degree that </a:t>
            </a:r>
            <a:r>
              <a:rPr lang="en-US" sz="2400" dirty="0" smtClean="0">
                <a:solidFill>
                  <a:schemeClr val="tx2"/>
                </a:solidFill>
              </a:rPr>
              <a:t>is part of your plan to reach a specific and carefully thought out career </a:t>
            </a:r>
            <a:r>
              <a:rPr lang="en-US" sz="2400" dirty="0">
                <a:solidFill>
                  <a:schemeClr val="tx2"/>
                </a:solidFill>
              </a:rPr>
              <a:t>goal is a very legitimate reason for attending graduate school.  </a:t>
            </a:r>
            <a:endParaRPr lang="en-US" sz="2400" dirty="0" smtClean="0">
              <a:solidFill>
                <a:schemeClr val="tx2"/>
              </a:solidFill>
            </a:endParaRPr>
          </a:p>
          <a:p>
            <a:pPr marL="342900" lvl="0" indent="-342900">
              <a:buFont typeface="Arial" pitchFamily="34" charset="0"/>
              <a:buChar char="•"/>
            </a:pPr>
            <a:r>
              <a:rPr lang="en-US" sz="2400" dirty="0" smtClean="0">
                <a:solidFill>
                  <a:schemeClr val="tx2"/>
                </a:solidFill>
              </a:rPr>
              <a:t>There </a:t>
            </a:r>
            <a:r>
              <a:rPr lang="en-US" sz="2400" dirty="0">
                <a:solidFill>
                  <a:schemeClr val="tx2"/>
                </a:solidFill>
              </a:rPr>
              <a:t>are several professions that require a graduate degree or credential program.  Attorneys, K-12 teachers, doctors, psychiatrists or Marriage &amp; Family Therapists are just a few professions that require a graduate or professional degree. </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01443" y="410852"/>
            <a:ext cx="2711150" cy="1952028"/>
          </a:xfrm>
          <a:prstGeom prst="rect">
            <a:avLst/>
          </a:prstGeom>
        </p:spPr>
      </p:pic>
    </p:spTree>
    <p:extLst>
      <p:ext uri="{BB962C8B-B14F-4D97-AF65-F5344CB8AC3E}">
        <p14:creationId xmlns:p14="http://schemas.microsoft.com/office/powerpoint/2010/main" val="99111319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770141" y="1091898"/>
            <a:ext cx="5994899" cy="860130"/>
          </a:xfrm>
        </p:spPr>
        <p:txBody>
          <a:bodyPr anchor="ctr"/>
          <a:lstStyle/>
          <a:p>
            <a:pPr algn="ctr" eaLnBrk="1" hangingPunct="1"/>
            <a:r>
              <a:rPr lang="en-US" b="1" i="1" dirty="0" smtClean="0">
                <a:solidFill>
                  <a:schemeClr val="tx2"/>
                </a:solidFill>
              </a:rPr>
              <a:t>Career Goal</a:t>
            </a:r>
          </a:p>
        </p:txBody>
      </p:sp>
      <p:sp>
        <p:nvSpPr>
          <p:cNvPr id="2" name="TextBox 1"/>
          <p:cNvSpPr txBox="1"/>
          <p:nvPr/>
        </p:nvSpPr>
        <p:spPr>
          <a:xfrm>
            <a:off x="501443" y="2381864"/>
            <a:ext cx="8111613" cy="4154984"/>
          </a:xfrm>
          <a:prstGeom prst="rect">
            <a:avLst/>
          </a:prstGeom>
          <a:noFill/>
        </p:spPr>
        <p:txBody>
          <a:bodyPr wrap="square" rtlCol="0">
            <a:spAutoFit/>
          </a:bodyPr>
          <a:lstStyle/>
          <a:p>
            <a:pPr marL="342900" lvl="0" indent="-342900">
              <a:buFont typeface="Arial" pitchFamily="34" charset="0"/>
              <a:buChar char="•"/>
            </a:pPr>
            <a:r>
              <a:rPr lang="en-US" sz="2400" dirty="0">
                <a:solidFill>
                  <a:schemeClr val="tx2"/>
                </a:solidFill>
              </a:rPr>
              <a:t>If you are unsure or have doubts about your professional goals,  going to graduate school is not going to help you </a:t>
            </a:r>
            <a:r>
              <a:rPr lang="en-US" sz="2400" dirty="0" smtClean="0">
                <a:solidFill>
                  <a:schemeClr val="tx2"/>
                </a:solidFill>
              </a:rPr>
              <a:t>find your career</a:t>
            </a:r>
            <a:r>
              <a:rPr lang="en-US" sz="2400" dirty="0">
                <a:solidFill>
                  <a:schemeClr val="tx2"/>
                </a:solidFill>
              </a:rPr>
              <a:t>.   </a:t>
            </a:r>
            <a:endParaRPr lang="en-US" sz="2400" dirty="0" smtClean="0">
              <a:solidFill>
                <a:schemeClr val="tx2"/>
              </a:solidFill>
            </a:endParaRPr>
          </a:p>
          <a:p>
            <a:pPr marL="342900" lvl="0" indent="-342900">
              <a:buFont typeface="Arial" pitchFamily="34" charset="0"/>
              <a:buChar char="•"/>
            </a:pPr>
            <a:r>
              <a:rPr lang="en-US" sz="2400" dirty="0">
                <a:solidFill>
                  <a:schemeClr val="tx2"/>
                </a:solidFill>
              </a:rPr>
              <a:t>Q</a:t>
            </a:r>
            <a:r>
              <a:rPr lang="en-US" sz="2400" dirty="0" smtClean="0">
                <a:solidFill>
                  <a:schemeClr val="tx2"/>
                </a:solidFill>
              </a:rPr>
              <a:t>uestions </a:t>
            </a:r>
            <a:r>
              <a:rPr lang="en-US" sz="2400" dirty="0">
                <a:solidFill>
                  <a:schemeClr val="tx2"/>
                </a:solidFill>
              </a:rPr>
              <a:t>or concerns </a:t>
            </a:r>
            <a:r>
              <a:rPr lang="en-US" sz="2400" dirty="0" smtClean="0">
                <a:solidFill>
                  <a:schemeClr val="tx2"/>
                </a:solidFill>
              </a:rPr>
              <a:t>regarding graduate </a:t>
            </a:r>
            <a:r>
              <a:rPr lang="en-US" sz="2400" dirty="0">
                <a:solidFill>
                  <a:schemeClr val="tx2"/>
                </a:solidFill>
              </a:rPr>
              <a:t>school, </a:t>
            </a:r>
            <a:r>
              <a:rPr lang="en-US" sz="2400" dirty="0" smtClean="0">
                <a:solidFill>
                  <a:schemeClr val="tx2"/>
                </a:solidFill>
              </a:rPr>
              <a:t>should be addressed with faculty </a:t>
            </a:r>
            <a:r>
              <a:rPr lang="en-US" sz="2400" dirty="0">
                <a:solidFill>
                  <a:schemeClr val="tx2"/>
                </a:solidFill>
              </a:rPr>
              <a:t>in professions you are considering or </a:t>
            </a:r>
            <a:r>
              <a:rPr lang="en-US" sz="2400" dirty="0" smtClean="0">
                <a:solidFill>
                  <a:schemeClr val="tx2"/>
                </a:solidFill>
              </a:rPr>
              <a:t>working </a:t>
            </a:r>
            <a:r>
              <a:rPr lang="en-US" sz="2400" dirty="0">
                <a:solidFill>
                  <a:schemeClr val="tx2"/>
                </a:solidFill>
              </a:rPr>
              <a:t>with a Career Counselor to help you figure out your career interests and goals. </a:t>
            </a:r>
            <a:endParaRPr lang="en-US" sz="2400" dirty="0" smtClean="0">
              <a:solidFill>
                <a:schemeClr val="tx2"/>
              </a:solidFill>
            </a:endParaRPr>
          </a:p>
          <a:p>
            <a:pPr marL="342900" lvl="0" indent="-342900">
              <a:buFont typeface="Arial" pitchFamily="34" charset="0"/>
              <a:buChar char="•"/>
            </a:pPr>
            <a:r>
              <a:rPr lang="en-US" sz="2400" dirty="0" smtClean="0">
                <a:solidFill>
                  <a:schemeClr val="tx2"/>
                </a:solidFill>
              </a:rPr>
              <a:t>Attending graduate </a:t>
            </a:r>
            <a:r>
              <a:rPr lang="en-US" sz="2400" dirty="0">
                <a:solidFill>
                  <a:schemeClr val="tx2"/>
                </a:solidFill>
              </a:rPr>
              <a:t>school without a </a:t>
            </a:r>
            <a:r>
              <a:rPr lang="en-US" sz="2400" dirty="0" smtClean="0">
                <a:solidFill>
                  <a:schemeClr val="tx2"/>
                </a:solidFill>
              </a:rPr>
              <a:t>clear specific career </a:t>
            </a:r>
            <a:r>
              <a:rPr lang="en-US" sz="2400" dirty="0">
                <a:solidFill>
                  <a:schemeClr val="tx2"/>
                </a:solidFill>
              </a:rPr>
              <a:t>goal, </a:t>
            </a:r>
            <a:r>
              <a:rPr lang="en-US" sz="2400" dirty="0" smtClean="0">
                <a:solidFill>
                  <a:schemeClr val="tx2"/>
                </a:solidFill>
              </a:rPr>
              <a:t>can potentially lead to lower motivation and program drop-out.</a:t>
            </a:r>
            <a:endParaRPr lang="en-US" sz="2400" dirty="0">
              <a:solidFill>
                <a:schemeClr val="tx2"/>
              </a:solidFill>
            </a:endParaRPr>
          </a:p>
        </p:txBody>
      </p:sp>
      <p:pic>
        <p:nvPicPr>
          <p:cNvPr id="3" name="Picture 2"/>
          <p:cNvPicPr>
            <a:picLocks noChangeAspect="1"/>
          </p:cNvPicPr>
          <p:nvPr/>
        </p:nvPicPr>
        <p:blipFill rotWithShape="1">
          <a:blip r:embed="rId3" cstate="email">
            <a:extLst>
              <a:ext uri="{28A0092B-C50C-407E-A947-70E740481C1C}">
                <a14:useLocalDpi xmlns:a14="http://schemas.microsoft.com/office/drawing/2010/main" val="0"/>
              </a:ext>
            </a:extLst>
          </a:blip>
          <a:srcRect t="11473" b="12079"/>
          <a:stretch/>
        </p:blipFill>
        <p:spPr>
          <a:xfrm>
            <a:off x="501443" y="427704"/>
            <a:ext cx="2462983" cy="1755058"/>
          </a:xfrm>
          <a:prstGeom prst="rect">
            <a:avLst/>
          </a:prstGeom>
        </p:spPr>
      </p:pic>
    </p:spTree>
    <p:extLst>
      <p:ext uri="{BB962C8B-B14F-4D97-AF65-F5344CB8AC3E}">
        <p14:creationId xmlns:p14="http://schemas.microsoft.com/office/powerpoint/2010/main" val="296588305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770141" y="1091898"/>
            <a:ext cx="5994899" cy="860130"/>
          </a:xfrm>
        </p:spPr>
        <p:txBody>
          <a:bodyPr anchor="ctr"/>
          <a:lstStyle/>
          <a:p>
            <a:pPr algn="ctr" eaLnBrk="1" hangingPunct="1"/>
            <a:r>
              <a:rPr lang="en-US" b="1" i="1" dirty="0" smtClean="0">
                <a:solidFill>
                  <a:schemeClr val="tx2"/>
                </a:solidFill>
              </a:rPr>
              <a:t>Career Goal</a:t>
            </a:r>
          </a:p>
        </p:txBody>
      </p:sp>
      <p:sp>
        <p:nvSpPr>
          <p:cNvPr id="2" name="TextBox 1"/>
          <p:cNvSpPr txBox="1"/>
          <p:nvPr/>
        </p:nvSpPr>
        <p:spPr>
          <a:xfrm>
            <a:off x="501442" y="2476531"/>
            <a:ext cx="8111613" cy="4154984"/>
          </a:xfrm>
          <a:prstGeom prst="rect">
            <a:avLst/>
          </a:prstGeom>
          <a:noFill/>
        </p:spPr>
        <p:txBody>
          <a:bodyPr wrap="square" rtlCol="0">
            <a:spAutoFit/>
          </a:bodyPr>
          <a:lstStyle/>
          <a:p>
            <a:pPr marL="342900" lvl="0" indent="-342900">
              <a:buFont typeface="Arial" pitchFamily="34" charset="0"/>
              <a:buChar char="•"/>
            </a:pPr>
            <a:r>
              <a:rPr lang="en-US" sz="2400" dirty="0" smtClean="0">
                <a:solidFill>
                  <a:schemeClr val="tx2"/>
                </a:solidFill>
              </a:rPr>
              <a:t>There </a:t>
            </a:r>
            <a:r>
              <a:rPr lang="en-US" sz="2400" dirty="0">
                <a:solidFill>
                  <a:schemeClr val="tx2"/>
                </a:solidFill>
              </a:rPr>
              <a:t>are many </a:t>
            </a:r>
            <a:r>
              <a:rPr lang="en-US" sz="2400" dirty="0" smtClean="0">
                <a:solidFill>
                  <a:schemeClr val="tx2"/>
                </a:solidFill>
              </a:rPr>
              <a:t>careers </a:t>
            </a:r>
            <a:r>
              <a:rPr lang="en-US" sz="2400" dirty="0">
                <a:solidFill>
                  <a:schemeClr val="tx2"/>
                </a:solidFill>
              </a:rPr>
              <a:t>that offer job opportunities that don’t require an advanced degree. </a:t>
            </a:r>
            <a:endParaRPr lang="en-US" sz="2400" dirty="0" smtClean="0">
              <a:solidFill>
                <a:schemeClr val="tx2"/>
              </a:solidFill>
            </a:endParaRPr>
          </a:p>
          <a:p>
            <a:pPr marL="342900" lvl="0" indent="-342900">
              <a:buFont typeface="Arial" pitchFamily="34" charset="0"/>
              <a:buChar char="•"/>
            </a:pPr>
            <a:r>
              <a:rPr lang="en-US" sz="2400" dirty="0" smtClean="0">
                <a:solidFill>
                  <a:schemeClr val="tx2"/>
                </a:solidFill>
              </a:rPr>
              <a:t>In </a:t>
            </a:r>
            <a:r>
              <a:rPr lang="en-US" sz="2400" dirty="0">
                <a:solidFill>
                  <a:schemeClr val="tx2"/>
                </a:solidFill>
              </a:rPr>
              <a:t>some situations, having an advanced degree can actually hurt you in a job search if you have little or no job experience related to your graduate or professional degree.  </a:t>
            </a:r>
            <a:endParaRPr lang="en-US" sz="2400" dirty="0" smtClean="0">
              <a:solidFill>
                <a:schemeClr val="tx2"/>
              </a:solidFill>
            </a:endParaRPr>
          </a:p>
          <a:p>
            <a:pPr marL="342900" lvl="0" indent="-342900">
              <a:buFont typeface="Arial" pitchFamily="34" charset="0"/>
              <a:buChar char="•"/>
            </a:pPr>
            <a:r>
              <a:rPr lang="en-US" sz="2400" dirty="0" smtClean="0">
                <a:solidFill>
                  <a:schemeClr val="tx2"/>
                </a:solidFill>
              </a:rPr>
              <a:t>You </a:t>
            </a:r>
            <a:r>
              <a:rPr lang="en-US" sz="2400" dirty="0">
                <a:solidFill>
                  <a:schemeClr val="tx2"/>
                </a:solidFill>
              </a:rPr>
              <a:t>don’t want to be classified as overeducated and under experienced. </a:t>
            </a:r>
            <a:endParaRPr lang="en-US" sz="2400" dirty="0" smtClean="0">
              <a:solidFill>
                <a:schemeClr val="tx2"/>
              </a:solidFill>
            </a:endParaRPr>
          </a:p>
          <a:p>
            <a:pPr marL="342900" lvl="0" indent="-342900">
              <a:buFont typeface="Arial" pitchFamily="34" charset="0"/>
              <a:buChar char="•"/>
            </a:pPr>
            <a:r>
              <a:rPr lang="en-US" sz="2400" dirty="0" smtClean="0">
                <a:solidFill>
                  <a:schemeClr val="tx2"/>
                </a:solidFill>
              </a:rPr>
              <a:t>Employers </a:t>
            </a:r>
            <a:r>
              <a:rPr lang="en-US" sz="2400" dirty="0">
                <a:solidFill>
                  <a:schemeClr val="tx2"/>
                </a:solidFill>
              </a:rPr>
              <a:t>prefer education but require direct and related skills and experience for their competitive position.</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08001" y="457201"/>
            <a:ext cx="2751393" cy="2011956"/>
          </a:xfrm>
          <a:prstGeom prst="rect">
            <a:avLst/>
          </a:prstGeom>
        </p:spPr>
      </p:pic>
    </p:spTree>
    <p:extLst>
      <p:ext uri="{BB962C8B-B14F-4D97-AF65-F5344CB8AC3E}">
        <p14:creationId xmlns:p14="http://schemas.microsoft.com/office/powerpoint/2010/main" val="128994669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86689" y="779007"/>
            <a:ext cx="4070559" cy="860130"/>
          </a:xfrm>
        </p:spPr>
        <p:txBody>
          <a:bodyPr anchor="ctr"/>
          <a:lstStyle/>
          <a:p>
            <a:pPr algn="ctr" eaLnBrk="1" hangingPunct="1"/>
            <a:r>
              <a:rPr lang="en-US" b="1" i="1" dirty="0" smtClean="0">
                <a:solidFill>
                  <a:schemeClr val="tx2"/>
                </a:solidFill>
              </a:rPr>
              <a:t>Compensation</a:t>
            </a:r>
          </a:p>
        </p:txBody>
      </p:sp>
      <p:sp>
        <p:nvSpPr>
          <p:cNvPr id="2" name="TextBox 1"/>
          <p:cNvSpPr txBox="1"/>
          <p:nvPr/>
        </p:nvSpPr>
        <p:spPr>
          <a:xfrm>
            <a:off x="486689" y="3007053"/>
            <a:ext cx="8111613" cy="3416320"/>
          </a:xfrm>
          <a:prstGeom prst="rect">
            <a:avLst/>
          </a:prstGeom>
          <a:noFill/>
        </p:spPr>
        <p:txBody>
          <a:bodyPr wrap="square" rtlCol="0">
            <a:spAutoFit/>
          </a:bodyPr>
          <a:lstStyle/>
          <a:p>
            <a:pPr marL="342900" lvl="0" indent="-342900">
              <a:buFont typeface="Arial" pitchFamily="34" charset="0"/>
              <a:buChar char="•"/>
            </a:pPr>
            <a:r>
              <a:rPr lang="en-US" sz="2400" dirty="0">
                <a:solidFill>
                  <a:schemeClr val="tx2"/>
                </a:solidFill>
              </a:rPr>
              <a:t>Most studies show that people with advanced degrees earn more on average than those with only a  bachelor degree. </a:t>
            </a:r>
          </a:p>
          <a:p>
            <a:pPr marL="342900" lvl="0" indent="-342900">
              <a:buFont typeface="Arial" pitchFamily="34" charset="0"/>
              <a:buChar char="•"/>
            </a:pPr>
            <a:r>
              <a:rPr lang="en-US" sz="2400" dirty="0">
                <a:solidFill>
                  <a:schemeClr val="tx2"/>
                </a:solidFill>
              </a:rPr>
              <a:t>A college master's degree can be worth $1.3 million more in lifetime earnings than a high school diploma Recently reported from the U.S. Census Bureau.</a:t>
            </a:r>
          </a:p>
          <a:p>
            <a:pPr marL="342900" lvl="0" indent="-342900">
              <a:buFont typeface="Arial" pitchFamily="34" charset="0"/>
              <a:buChar char="•"/>
            </a:pPr>
            <a:r>
              <a:rPr lang="en-US" sz="2400" dirty="0">
                <a:solidFill>
                  <a:schemeClr val="tx2"/>
                </a:solidFill>
              </a:rPr>
              <a:t>However, increase in compensation depends on the position and or industry.</a:t>
            </a:r>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val="0"/>
              </a:ext>
            </a:extLst>
          </a:blip>
          <a:srcRect t="3478" b="7173"/>
          <a:stretch/>
        </p:blipFill>
        <p:spPr>
          <a:xfrm>
            <a:off x="5180869" y="896993"/>
            <a:ext cx="2540669" cy="1978941"/>
          </a:xfrm>
          <a:prstGeom prst="rect">
            <a:avLst/>
          </a:prstGeom>
        </p:spPr>
      </p:pic>
    </p:spTree>
    <p:extLst>
      <p:ext uri="{BB962C8B-B14F-4D97-AF65-F5344CB8AC3E}">
        <p14:creationId xmlns:p14="http://schemas.microsoft.com/office/powerpoint/2010/main" val="420538202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ustom 5">
      <a:dk1>
        <a:srgbClr val="FFFFFF"/>
      </a:dk1>
      <a:lt1>
        <a:sysClr val="window" lastClr="FFFFFF"/>
      </a:lt1>
      <a:dk2>
        <a:srgbClr val="303030"/>
      </a:dk2>
      <a:lt2>
        <a:srgbClr val="DEDEE0"/>
      </a:lt2>
      <a:accent1>
        <a:srgbClr val="636363"/>
      </a:accent1>
      <a:accent2>
        <a:srgbClr val="AD0101"/>
      </a:accent2>
      <a:accent3>
        <a:srgbClr val="FFA54B"/>
      </a:accent3>
      <a:accent4>
        <a:srgbClr val="FFC387"/>
      </a:accent4>
      <a:accent5>
        <a:srgbClr val="FFE1C3"/>
      </a:accent5>
      <a:accent6>
        <a:srgbClr val="730E00"/>
      </a:accent6>
      <a:hlink>
        <a:srgbClr val="D26900"/>
      </a:hlink>
      <a:folHlink>
        <a:srgbClr val="D89243"/>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19937</TotalTime>
  <Words>2445</Words>
  <Application>Microsoft Office PowerPoint</Application>
  <PresentationFormat>On-screen Show (4:3)</PresentationFormat>
  <Paragraphs>285</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Austin</vt:lpstr>
      <vt:lpstr>Graduate School Application Planning</vt:lpstr>
      <vt:lpstr>Learning Objectives</vt:lpstr>
      <vt:lpstr>         Agenda</vt:lpstr>
      <vt:lpstr>Why Graduate School?</vt:lpstr>
      <vt:lpstr>Why Graduate School?</vt:lpstr>
      <vt:lpstr>Career Goal</vt:lpstr>
      <vt:lpstr>Career Goal</vt:lpstr>
      <vt:lpstr>Career Goal</vt:lpstr>
      <vt:lpstr>Compensation</vt:lpstr>
      <vt:lpstr>Compensation</vt:lpstr>
      <vt:lpstr>Staying Marketable</vt:lpstr>
      <vt:lpstr>Staying Marketable</vt:lpstr>
      <vt:lpstr>When should you attend graduate school?</vt:lpstr>
      <vt:lpstr>Immediately</vt:lpstr>
      <vt:lpstr>After Work Experience</vt:lpstr>
      <vt:lpstr>During Entry-Level Career</vt:lpstr>
      <vt:lpstr>Types of Tests</vt:lpstr>
      <vt:lpstr>Test Preparation</vt:lpstr>
      <vt:lpstr>Test Preparation</vt:lpstr>
      <vt:lpstr>Test Preparation Costs</vt:lpstr>
      <vt:lpstr>Graduate School Application Timeline</vt:lpstr>
      <vt:lpstr>Graduate School Application Timeline</vt:lpstr>
      <vt:lpstr>Graduate School Application Timeline</vt:lpstr>
      <vt:lpstr>Graduate School Application Timeline</vt:lpstr>
      <vt:lpstr>Graduate School Application Timeline</vt:lpstr>
      <vt:lpstr>Graduate School Application Timeline</vt:lpstr>
      <vt:lpstr>Graduate School Application Timeline</vt:lpstr>
      <vt:lpstr>Graduate School Application Timeline</vt:lpstr>
      <vt:lpstr>Graduate School Resources How to get help…</vt:lpstr>
      <vt:lpstr>Graduate School Resources</vt:lpstr>
      <vt:lpstr>Graduate School Resources</vt:lpstr>
      <vt:lpstr>Graduate School Resources</vt:lpstr>
      <vt:lpstr>Graduate School Resources</vt:lpstr>
      <vt:lpstr>Graduate School Resources</vt:lpstr>
      <vt:lpstr>CDS Programs &amp; Events</vt:lpstr>
      <vt:lpstr>CDS Programs &amp; Events</vt:lpstr>
      <vt:lpstr>PowerPoint Presentation</vt:lpstr>
      <vt:lpstr>Questions?</vt:lpstr>
      <vt:lpstr>PowerPoint Presentation</vt:lpstr>
    </vt:vector>
  </TitlesOfParts>
  <Company>California Lutheran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Launching a Proactive Job Search</dc:title>
  <dc:creator>Amanda Carpenter</dc:creator>
  <cp:lastModifiedBy>Administrator</cp:lastModifiedBy>
  <cp:revision>231</cp:revision>
  <cp:lastPrinted>2012-09-11T20:17:26Z</cp:lastPrinted>
  <dcterms:created xsi:type="dcterms:W3CDTF">2010-12-02T03:50:07Z</dcterms:created>
  <dcterms:modified xsi:type="dcterms:W3CDTF">2014-01-28T23:51:17Z</dcterms:modified>
</cp:coreProperties>
</file>