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429" autoAdjust="0"/>
  </p:normalViewPr>
  <p:slideViewPr>
    <p:cSldViewPr>
      <p:cViewPr varScale="1">
        <p:scale>
          <a:sx n="73" d="100"/>
          <a:sy n="73" d="100"/>
        </p:scale>
        <p:origin x="-27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_rels/data8.xml.rels><?xml version="1.0" encoding="UTF-8" standalone="yes"?>
<Relationships xmlns="http://schemas.openxmlformats.org/package/2006/relationships"><Relationship Id="rId2" Type="http://schemas.openxmlformats.org/officeDocument/2006/relationships/hyperlink" Target="http://money.usnews.com/money/blogs/outside-voices-careers/2014/04/16/how-to-use-social-media-to-land-a-job" TargetMode="External"/><Relationship Id="rId1" Type="http://schemas.openxmlformats.org/officeDocument/2006/relationships/hyperlink" Target="http://www.forbes.com/sites/jacquelynsmith/2013/12/11/how-to-land-and-ace-an-informational-interview/" TargetMode="External"/></Relationships>
</file>

<file path=ppt/diagrams/_rels/drawing8.xml.rels><?xml version="1.0" encoding="UTF-8" standalone="yes"?>
<Relationships xmlns="http://schemas.openxmlformats.org/package/2006/relationships"><Relationship Id="rId2" Type="http://schemas.openxmlformats.org/officeDocument/2006/relationships/hyperlink" Target="http://www.forbes.com/sites/jacquelynsmith/2013/12/11/how-to-land-and-ace-an-informational-interview/" TargetMode="External"/><Relationship Id="rId1" Type="http://schemas.openxmlformats.org/officeDocument/2006/relationships/hyperlink" Target="http://money.usnews.com/money/blogs/outside-voices-careers/2014/04/16/how-to-use-social-media-to-land-a-job"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D3290-359C-4775-A5E8-41EBCAF8B2B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6CE8523B-F64E-406D-9642-C880B0AF8C8D}">
      <dgm:prSet phldrT="[Text]"/>
      <dgm:spPr>
        <a:solidFill>
          <a:schemeClr val="bg1">
            <a:lumMod val="50000"/>
          </a:schemeClr>
        </a:solidFill>
      </dgm:spPr>
      <dgm:t>
        <a:bodyPr/>
        <a:lstStyle/>
        <a:p>
          <a:r>
            <a:rPr lang="en-US" dirty="0" smtClean="0"/>
            <a:t>List the components of the basic job/internship search steps. </a:t>
          </a:r>
          <a:endParaRPr lang="en-US" dirty="0"/>
        </a:p>
      </dgm:t>
    </dgm:pt>
    <dgm:pt modelId="{C52932B3-D017-4A41-8802-9622E710C3BF}" type="parTrans" cxnId="{8A388970-B2FE-4F09-A7ED-CDB4FA528265}">
      <dgm:prSet/>
      <dgm:spPr/>
      <dgm:t>
        <a:bodyPr/>
        <a:lstStyle/>
        <a:p>
          <a:endParaRPr lang="en-US"/>
        </a:p>
      </dgm:t>
    </dgm:pt>
    <dgm:pt modelId="{D36A1002-3B3F-483D-AFC5-CBDE80F2DC3A}" type="sibTrans" cxnId="{8A388970-B2FE-4F09-A7ED-CDB4FA528265}">
      <dgm:prSet/>
      <dgm:spPr/>
      <dgm:t>
        <a:bodyPr/>
        <a:lstStyle/>
        <a:p>
          <a:endParaRPr lang="en-US"/>
        </a:p>
      </dgm:t>
    </dgm:pt>
    <dgm:pt modelId="{67064F52-FB96-484E-89AD-CB44A4BB35A9}">
      <dgm:prSet phldrT="[Text]"/>
      <dgm:spPr>
        <a:solidFill>
          <a:schemeClr val="bg1">
            <a:lumMod val="50000"/>
          </a:schemeClr>
        </a:solidFill>
      </dgm:spPr>
      <dgm:t>
        <a:bodyPr/>
        <a:lstStyle/>
        <a:p>
          <a:r>
            <a:rPr lang="en-US" dirty="0" smtClean="0"/>
            <a:t>Identify the key elements in a proactive job search strategy.</a:t>
          </a:r>
          <a:endParaRPr lang="en-US" dirty="0"/>
        </a:p>
      </dgm:t>
    </dgm:pt>
    <dgm:pt modelId="{DA1B8E8F-3FDD-4776-9D15-3615D732C8F5}" type="parTrans" cxnId="{96EB0A75-8A86-4044-90DA-0CAE590C7617}">
      <dgm:prSet/>
      <dgm:spPr/>
    </dgm:pt>
    <dgm:pt modelId="{A0CB4412-B028-4DC8-B31A-59B08E79A808}" type="sibTrans" cxnId="{96EB0A75-8A86-4044-90DA-0CAE590C7617}">
      <dgm:prSet/>
      <dgm:spPr/>
    </dgm:pt>
    <dgm:pt modelId="{284850F8-62FC-4FEE-A176-610A2387852B}">
      <dgm:prSet phldrT="[Text]"/>
      <dgm:spPr>
        <a:solidFill>
          <a:schemeClr val="bg1">
            <a:lumMod val="50000"/>
          </a:schemeClr>
        </a:solidFill>
      </dgm:spPr>
      <dgm:t>
        <a:bodyPr/>
        <a:lstStyle/>
        <a:p>
          <a:r>
            <a:rPr lang="en-US" dirty="0" smtClean="0"/>
            <a:t>Reflect on using a job search strategy on a potential employment opportunity</a:t>
          </a:r>
          <a:endParaRPr lang="en-US" dirty="0"/>
        </a:p>
      </dgm:t>
    </dgm:pt>
    <dgm:pt modelId="{5F4E22C3-E8FF-414A-B4BD-DE67BB1C21DF}" type="parTrans" cxnId="{91155AA1-79F7-4B43-A920-EFCB7DB94409}">
      <dgm:prSet/>
      <dgm:spPr/>
    </dgm:pt>
    <dgm:pt modelId="{ED6D6464-4FA2-44C9-923C-456998C3B045}" type="sibTrans" cxnId="{91155AA1-79F7-4B43-A920-EFCB7DB94409}">
      <dgm:prSet/>
      <dgm:spPr/>
    </dgm:pt>
    <dgm:pt modelId="{8FF9F1E5-4D1A-4CF0-9FD4-41BDC40F2734}" type="pres">
      <dgm:prSet presAssocID="{840D3290-359C-4775-A5E8-41EBCAF8B2BA}" presName="linear" presStyleCnt="0">
        <dgm:presLayoutVars>
          <dgm:animLvl val="lvl"/>
          <dgm:resizeHandles val="exact"/>
        </dgm:presLayoutVars>
      </dgm:prSet>
      <dgm:spPr/>
      <dgm:t>
        <a:bodyPr/>
        <a:lstStyle/>
        <a:p>
          <a:endParaRPr lang="en-US"/>
        </a:p>
      </dgm:t>
    </dgm:pt>
    <dgm:pt modelId="{104CD869-C373-4A2F-9786-570E172C07CE}" type="pres">
      <dgm:prSet presAssocID="{6CE8523B-F64E-406D-9642-C880B0AF8C8D}" presName="parentText" presStyleLbl="node1" presStyleIdx="0" presStyleCnt="3">
        <dgm:presLayoutVars>
          <dgm:chMax val="0"/>
          <dgm:bulletEnabled val="1"/>
        </dgm:presLayoutVars>
      </dgm:prSet>
      <dgm:spPr/>
      <dgm:t>
        <a:bodyPr/>
        <a:lstStyle/>
        <a:p>
          <a:endParaRPr lang="en-US"/>
        </a:p>
      </dgm:t>
    </dgm:pt>
    <dgm:pt modelId="{28CADF9E-EB8E-4FE1-8170-1976BBDAD1B6}" type="pres">
      <dgm:prSet presAssocID="{D36A1002-3B3F-483D-AFC5-CBDE80F2DC3A}" presName="spacer" presStyleCnt="0"/>
      <dgm:spPr/>
    </dgm:pt>
    <dgm:pt modelId="{6A92CEE1-95B6-4DCE-AF0B-AB0A9EA78035}" type="pres">
      <dgm:prSet presAssocID="{67064F52-FB96-484E-89AD-CB44A4BB35A9}" presName="parentText" presStyleLbl="node1" presStyleIdx="1" presStyleCnt="3">
        <dgm:presLayoutVars>
          <dgm:chMax val="0"/>
          <dgm:bulletEnabled val="1"/>
        </dgm:presLayoutVars>
      </dgm:prSet>
      <dgm:spPr/>
      <dgm:t>
        <a:bodyPr/>
        <a:lstStyle/>
        <a:p>
          <a:endParaRPr lang="en-US"/>
        </a:p>
      </dgm:t>
    </dgm:pt>
    <dgm:pt modelId="{2718DEE4-432D-4687-94F2-9E1504B41E82}" type="pres">
      <dgm:prSet presAssocID="{A0CB4412-B028-4DC8-B31A-59B08E79A808}" presName="spacer" presStyleCnt="0"/>
      <dgm:spPr/>
    </dgm:pt>
    <dgm:pt modelId="{ECCAB954-BC7D-498F-8027-2C2998F608BF}" type="pres">
      <dgm:prSet presAssocID="{284850F8-62FC-4FEE-A176-610A2387852B}" presName="parentText" presStyleLbl="node1" presStyleIdx="2" presStyleCnt="3">
        <dgm:presLayoutVars>
          <dgm:chMax val="0"/>
          <dgm:bulletEnabled val="1"/>
        </dgm:presLayoutVars>
      </dgm:prSet>
      <dgm:spPr/>
      <dgm:t>
        <a:bodyPr/>
        <a:lstStyle/>
        <a:p>
          <a:endParaRPr lang="en-US"/>
        </a:p>
      </dgm:t>
    </dgm:pt>
  </dgm:ptLst>
  <dgm:cxnLst>
    <dgm:cxn modelId="{96EB0A75-8A86-4044-90DA-0CAE590C7617}" srcId="{840D3290-359C-4775-A5E8-41EBCAF8B2BA}" destId="{67064F52-FB96-484E-89AD-CB44A4BB35A9}" srcOrd="1" destOrd="0" parTransId="{DA1B8E8F-3FDD-4776-9D15-3615D732C8F5}" sibTransId="{A0CB4412-B028-4DC8-B31A-59B08E79A808}"/>
    <dgm:cxn modelId="{8A388970-B2FE-4F09-A7ED-CDB4FA528265}" srcId="{840D3290-359C-4775-A5E8-41EBCAF8B2BA}" destId="{6CE8523B-F64E-406D-9642-C880B0AF8C8D}" srcOrd="0" destOrd="0" parTransId="{C52932B3-D017-4A41-8802-9622E710C3BF}" sibTransId="{D36A1002-3B3F-483D-AFC5-CBDE80F2DC3A}"/>
    <dgm:cxn modelId="{91155AA1-79F7-4B43-A920-EFCB7DB94409}" srcId="{840D3290-359C-4775-A5E8-41EBCAF8B2BA}" destId="{284850F8-62FC-4FEE-A176-610A2387852B}" srcOrd="2" destOrd="0" parTransId="{5F4E22C3-E8FF-414A-B4BD-DE67BB1C21DF}" sibTransId="{ED6D6464-4FA2-44C9-923C-456998C3B045}"/>
    <dgm:cxn modelId="{22CD636C-8E62-4DC5-9953-D8D0C9A64332}" type="presOf" srcId="{6CE8523B-F64E-406D-9642-C880B0AF8C8D}" destId="{104CD869-C373-4A2F-9786-570E172C07CE}" srcOrd="0" destOrd="0" presId="urn:microsoft.com/office/officeart/2005/8/layout/vList2"/>
    <dgm:cxn modelId="{E8652C3A-C8AA-4341-916E-220514761934}" type="presOf" srcId="{67064F52-FB96-484E-89AD-CB44A4BB35A9}" destId="{6A92CEE1-95B6-4DCE-AF0B-AB0A9EA78035}" srcOrd="0" destOrd="0" presId="urn:microsoft.com/office/officeart/2005/8/layout/vList2"/>
    <dgm:cxn modelId="{71B10D4A-83FB-47C9-8626-DC1C387F8A2E}" type="presOf" srcId="{284850F8-62FC-4FEE-A176-610A2387852B}" destId="{ECCAB954-BC7D-498F-8027-2C2998F608BF}" srcOrd="0" destOrd="0" presId="urn:microsoft.com/office/officeart/2005/8/layout/vList2"/>
    <dgm:cxn modelId="{2CED6C7F-73BE-48B2-8B02-FAE9949792EE}" type="presOf" srcId="{840D3290-359C-4775-A5E8-41EBCAF8B2BA}" destId="{8FF9F1E5-4D1A-4CF0-9FD4-41BDC40F2734}" srcOrd="0" destOrd="0" presId="urn:microsoft.com/office/officeart/2005/8/layout/vList2"/>
    <dgm:cxn modelId="{3606DA7C-B6D6-41F7-AD80-6CA11C43537A}" type="presParOf" srcId="{8FF9F1E5-4D1A-4CF0-9FD4-41BDC40F2734}" destId="{104CD869-C373-4A2F-9786-570E172C07CE}" srcOrd="0" destOrd="0" presId="urn:microsoft.com/office/officeart/2005/8/layout/vList2"/>
    <dgm:cxn modelId="{0EBFB954-62F4-4D8A-8930-FB212659AF93}" type="presParOf" srcId="{8FF9F1E5-4D1A-4CF0-9FD4-41BDC40F2734}" destId="{28CADF9E-EB8E-4FE1-8170-1976BBDAD1B6}" srcOrd="1" destOrd="0" presId="urn:microsoft.com/office/officeart/2005/8/layout/vList2"/>
    <dgm:cxn modelId="{E9BB6174-F851-4EBB-9938-88679A977F7D}" type="presParOf" srcId="{8FF9F1E5-4D1A-4CF0-9FD4-41BDC40F2734}" destId="{6A92CEE1-95B6-4DCE-AF0B-AB0A9EA78035}" srcOrd="2" destOrd="0" presId="urn:microsoft.com/office/officeart/2005/8/layout/vList2"/>
    <dgm:cxn modelId="{72C55160-5B91-411E-BC1B-E16F0DEACFDD}" type="presParOf" srcId="{8FF9F1E5-4D1A-4CF0-9FD4-41BDC40F2734}" destId="{2718DEE4-432D-4687-94F2-9E1504B41E82}" srcOrd="3" destOrd="0" presId="urn:microsoft.com/office/officeart/2005/8/layout/vList2"/>
    <dgm:cxn modelId="{0E2A10A3-8D1D-4C41-A584-3617365EA37B}" type="presParOf" srcId="{8FF9F1E5-4D1A-4CF0-9FD4-41BDC40F2734}" destId="{ECCAB954-BC7D-498F-8027-2C2998F608B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9A603A0-1E46-4436-953A-4C296E6E17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F31D884-FB23-44D3-B333-B852D675FD27}">
      <dgm:prSet phldrT="[Text]"/>
      <dgm:spPr>
        <a:solidFill>
          <a:schemeClr val="bg1">
            <a:lumMod val="50000"/>
          </a:schemeClr>
        </a:solidFill>
      </dgm:spPr>
      <dgm:t>
        <a:bodyPr/>
        <a:lstStyle/>
        <a:p>
          <a:r>
            <a:rPr lang="en-US" dirty="0" smtClean="0"/>
            <a:t>Resources to help you …</a:t>
          </a:r>
          <a:endParaRPr lang="en-US" dirty="0"/>
        </a:p>
      </dgm:t>
    </dgm:pt>
    <dgm:pt modelId="{5BECDE44-26D1-42EE-A3D1-40304B35DB31}" type="parTrans" cxnId="{A3F62994-FA3F-4E55-B7C3-AD30E1734C96}">
      <dgm:prSet/>
      <dgm:spPr/>
      <dgm:t>
        <a:bodyPr/>
        <a:lstStyle/>
        <a:p>
          <a:endParaRPr lang="en-US"/>
        </a:p>
      </dgm:t>
    </dgm:pt>
    <dgm:pt modelId="{AA6DA85D-E2D3-4511-8B64-84BFDDE4918D}" type="sibTrans" cxnId="{A3F62994-FA3F-4E55-B7C3-AD30E1734C96}">
      <dgm:prSet/>
      <dgm:spPr/>
      <dgm:t>
        <a:bodyPr/>
        <a:lstStyle/>
        <a:p>
          <a:endParaRPr lang="en-US"/>
        </a:p>
      </dgm:t>
    </dgm:pt>
    <dgm:pt modelId="{518041BE-AFB9-4E92-A040-B306BA0F5FCA}" type="pres">
      <dgm:prSet presAssocID="{89A603A0-1E46-4436-953A-4C296E6E17EF}" presName="linear" presStyleCnt="0">
        <dgm:presLayoutVars>
          <dgm:animLvl val="lvl"/>
          <dgm:resizeHandles val="exact"/>
        </dgm:presLayoutVars>
      </dgm:prSet>
      <dgm:spPr/>
      <dgm:t>
        <a:bodyPr/>
        <a:lstStyle/>
        <a:p>
          <a:endParaRPr lang="en-US"/>
        </a:p>
      </dgm:t>
    </dgm:pt>
    <dgm:pt modelId="{E947C5DC-D3AD-4521-9572-E87442CFF39F}" type="pres">
      <dgm:prSet presAssocID="{9F31D884-FB23-44D3-B333-B852D675FD27}" presName="parentText" presStyleLbl="node1" presStyleIdx="0" presStyleCnt="1">
        <dgm:presLayoutVars>
          <dgm:chMax val="0"/>
          <dgm:bulletEnabled val="1"/>
        </dgm:presLayoutVars>
      </dgm:prSet>
      <dgm:spPr/>
      <dgm:t>
        <a:bodyPr/>
        <a:lstStyle/>
        <a:p>
          <a:endParaRPr lang="en-US"/>
        </a:p>
      </dgm:t>
    </dgm:pt>
  </dgm:ptLst>
  <dgm:cxnLst>
    <dgm:cxn modelId="{A3F62994-FA3F-4E55-B7C3-AD30E1734C96}" srcId="{89A603A0-1E46-4436-953A-4C296E6E17EF}" destId="{9F31D884-FB23-44D3-B333-B852D675FD27}" srcOrd="0" destOrd="0" parTransId="{5BECDE44-26D1-42EE-A3D1-40304B35DB31}" sibTransId="{AA6DA85D-E2D3-4511-8B64-84BFDDE4918D}"/>
    <dgm:cxn modelId="{36EDA702-5175-44AA-80F8-7565C0310E39}" type="presOf" srcId="{9F31D884-FB23-44D3-B333-B852D675FD27}" destId="{E947C5DC-D3AD-4521-9572-E87442CFF39F}" srcOrd="0" destOrd="0" presId="urn:microsoft.com/office/officeart/2005/8/layout/vList2"/>
    <dgm:cxn modelId="{27BD21A8-03D4-42E9-B337-DE65C6D59E30}" type="presOf" srcId="{89A603A0-1E46-4436-953A-4C296E6E17EF}" destId="{518041BE-AFB9-4E92-A040-B306BA0F5FCA}" srcOrd="0" destOrd="0" presId="urn:microsoft.com/office/officeart/2005/8/layout/vList2"/>
    <dgm:cxn modelId="{E17CF8E0-9F28-47BE-B5E6-249CB35FAB48}" type="presParOf" srcId="{518041BE-AFB9-4E92-A040-B306BA0F5FCA}" destId="{E947C5DC-D3AD-4521-9572-E87442CFF39F}"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0D3290-359C-4775-A5E8-41EBCAF8B2B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6CE8523B-F64E-406D-9642-C880B0AF8C8D}">
      <dgm:prSet phldrT="[Text]"/>
      <dgm:spPr>
        <a:solidFill>
          <a:schemeClr val="bg1">
            <a:lumMod val="50000"/>
          </a:schemeClr>
        </a:solidFill>
      </dgm:spPr>
      <dgm:t>
        <a:bodyPr/>
        <a:lstStyle/>
        <a:p>
          <a:r>
            <a:rPr lang="en-US" dirty="0" smtClean="0"/>
            <a:t>The Basic Job Search Steps</a:t>
          </a:r>
          <a:endParaRPr lang="en-US" dirty="0"/>
        </a:p>
      </dgm:t>
    </dgm:pt>
    <dgm:pt modelId="{C52932B3-D017-4A41-8802-9622E710C3BF}" type="parTrans" cxnId="{8A388970-B2FE-4F09-A7ED-CDB4FA528265}">
      <dgm:prSet/>
      <dgm:spPr/>
      <dgm:t>
        <a:bodyPr/>
        <a:lstStyle/>
        <a:p>
          <a:endParaRPr lang="en-US"/>
        </a:p>
      </dgm:t>
    </dgm:pt>
    <dgm:pt modelId="{D36A1002-3B3F-483D-AFC5-CBDE80F2DC3A}" type="sibTrans" cxnId="{8A388970-B2FE-4F09-A7ED-CDB4FA528265}">
      <dgm:prSet/>
      <dgm:spPr/>
      <dgm:t>
        <a:bodyPr/>
        <a:lstStyle/>
        <a:p>
          <a:endParaRPr lang="en-US"/>
        </a:p>
      </dgm:t>
    </dgm:pt>
    <dgm:pt modelId="{394D4859-9244-496C-8C48-DBC549385BFC}">
      <dgm:prSet phldrT="[Text]"/>
      <dgm:spPr>
        <a:solidFill>
          <a:schemeClr val="bg1">
            <a:lumMod val="50000"/>
          </a:schemeClr>
        </a:solidFill>
      </dgm:spPr>
      <dgm:t>
        <a:bodyPr/>
        <a:lstStyle/>
        <a:p>
          <a:r>
            <a:rPr lang="en-US" dirty="0" smtClean="0"/>
            <a:t>The Proactive Job Search</a:t>
          </a:r>
          <a:endParaRPr lang="en-US" dirty="0"/>
        </a:p>
      </dgm:t>
    </dgm:pt>
    <dgm:pt modelId="{936F4502-51C0-48FA-89D2-7BA326372E59}" type="parTrans" cxnId="{83972344-58DF-448C-9B91-3BA49341A592}">
      <dgm:prSet/>
      <dgm:spPr/>
    </dgm:pt>
    <dgm:pt modelId="{0542641D-2CBF-45D0-91B7-7677A5205849}" type="sibTrans" cxnId="{83972344-58DF-448C-9B91-3BA49341A592}">
      <dgm:prSet/>
      <dgm:spPr/>
    </dgm:pt>
    <dgm:pt modelId="{C6AEA0F9-6FE5-4BB9-971A-0839891896F9}">
      <dgm:prSet phldrT="[Text]"/>
      <dgm:spPr>
        <a:solidFill>
          <a:schemeClr val="bg1">
            <a:lumMod val="50000"/>
          </a:schemeClr>
        </a:solidFill>
      </dgm:spPr>
      <dgm:t>
        <a:bodyPr/>
        <a:lstStyle/>
        <a:p>
          <a:r>
            <a:rPr lang="en-US" dirty="0" smtClean="0"/>
            <a:t>Follow-Up</a:t>
          </a:r>
          <a:endParaRPr lang="en-US" dirty="0"/>
        </a:p>
      </dgm:t>
    </dgm:pt>
    <dgm:pt modelId="{0F992D19-D400-4922-B547-7715132243DE}" type="parTrans" cxnId="{F1FD4865-29EB-4D55-84B7-2237B2C685A5}">
      <dgm:prSet/>
      <dgm:spPr/>
    </dgm:pt>
    <dgm:pt modelId="{1AA1C110-0B36-4917-A463-A7FD346EA6DA}" type="sibTrans" cxnId="{F1FD4865-29EB-4D55-84B7-2237B2C685A5}">
      <dgm:prSet/>
      <dgm:spPr/>
    </dgm:pt>
    <dgm:pt modelId="{DC223B90-5EE7-4437-A0C6-C751AD3AD089}">
      <dgm:prSet phldrT="[Text]"/>
      <dgm:spPr>
        <a:solidFill>
          <a:schemeClr val="bg1">
            <a:lumMod val="50000"/>
          </a:schemeClr>
        </a:solidFill>
      </dgm:spPr>
      <dgm:t>
        <a:bodyPr/>
        <a:lstStyle/>
        <a:p>
          <a:r>
            <a:rPr lang="en-US" smtClean="0"/>
            <a:t>Self-Reflection</a:t>
          </a:r>
          <a:endParaRPr lang="en-US" dirty="0"/>
        </a:p>
      </dgm:t>
    </dgm:pt>
    <dgm:pt modelId="{C58C6488-E455-4F0A-92E9-CFA2092A84B3}" type="parTrans" cxnId="{9DF6D834-7004-490E-886E-05CE707CB34B}">
      <dgm:prSet/>
      <dgm:spPr/>
    </dgm:pt>
    <dgm:pt modelId="{683AF739-5B0B-47B2-B916-1279A7C7A0F7}" type="sibTrans" cxnId="{9DF6D834-7004-490E-886E-05CE707CB34B}">
      <dgm:prSet/>
      <dgm:spPr/>
    </dgm:pt>
    <dgm:pt modelId="{8FF9F1E5-4D1A-4CF0-9FD4-41BDC40F2734}" type="pres">
      <dgm:prSet presAssocID="{840D3290-359C-4775-A5E8-41EBCAF8B2BA}" presName="linear" presStyleCnt="0">
        <dgm:presLayoutVars>
          <dgm:animLvl val="lvl"/>
          <dgm:resizeHandles val="exact"/>
        </dgm:presLayoutVars>
      </dgm:prSet>
      <dgm:spPr/>
      <dgm:t>
        <a:bodyPr/>
        <a:lstStyle/>
        <a:p>
          <a:endParaRPr lang="en-US"/>
        </a:p>
      </dgm:t>
    </dgm:pt>
    <dgm:pt modelId="{104CD869-C373-4A2F-9786-570E172C07CE}" type="pres">
      <dgm:prSet presAssocID="{6CE8523B-F64E-406D-9642-C880B0AF8C8D}" presName="parentText" presStyleLbl="node1" presStyleIdx="0" presStyleCnt="4">
        <dgm:presLayoutVars>
          <dgm:chMax val="0"/>
          <dgm:bulletEnabled val="1"/>
        </dgm:presLayoutVars>
      </dgm:prSet>
      <dgm:spPr/>
      <dgm:t>
        <a:bodyPr/>
        <a:lstStyle/>
        <a:p>
          <a:endParaRPr lang="en-US"/>
        </a:p>
      </dgm:t>
    </dgm:pt>
    <dgm:pt modelId="{28CADF9E-EB8E-4FE1-8170-1976BBDAD1B6}" type="pres">
      <dgm:prSet presAssocID="{D36A1002-3B3F-483D-AFC5-CBDE80F2DC3A}" presName="spacer" presStyleCnt="0"/>
      <dgm:spPr/>
    </dgm:pt>
    <dgm:pt modelId="{4825EC3A-7350-45AA-B675-7076E0555B10}" type="pres">
      <dgm:prSet presAssocID="{394D4859-9244-496C-8C48-DBC549385BFC}" presName="parentText" presStyleLbl="node1" presStyleIdx="1" presStyleCnt="4">
        <dgm:presLayoutVars>
          <dgm:chMax val="0"/>
          <dgm:bulletEnabled val="1"/>
        </dgm:presLayoutVars>
      </dgm:prSet>
      <dgm:spPr/>
      <dgm:t>
        <a:bodyPr/>
        <a:lstStyle/>
        <a:p>
          <a:endParaRPr lang="en-US"/>
        </a:p>
      </dgm:t>
    </dgm:pt>
    <dgm:pt modelId="{823947A1-F779-4A0F-BCE0-2B1EE7EBA744}" type="pres">
      <dgm:prSet presAssocID="{0542641D-2CBF-45D0-91B7-7677A5205849}" presName="spacer" presStyleCnt="0"/>
      <dgm:spPr/>
    </dgm:pt>
    <dgm:pt modelId="{5B632D55-464C-4D17-81FD-E6F0ABAC9E74}" type="pres">
      <dgm:prSet presAssocID="{C6AEA0F9-6FE5-4BB9-971A-0839891896F9}" presName="parentText" presStyleLbl="node1" presStyleIdx="2" presStyleCnt="4">
        <dgm:presLayoutVars>
          <dgm:chMax val="0"/>
          <dgm:bulletEnabled val="1"/>
        </dgm:presLayoutVars>
      </dgm:prSet>
      <dgm:spPr/>
      <dgm:t>
        <a:bodyPr/>
        <a:lstStyle/>
        <a:p>
          <a:endParaRPr lang="en-US"/>
        </a:p>
      </dgm:t>
    </dgm:pt>
    <dgm:pt modelId="{93854824-343A-4FB9-914E-2CAB3A16E4E0}" type="pres">
      <dgm:prSet presAssocID="{1AA1C110-0B36-4917-A463-A7FD346EA6DA}" presName="spacer" presStyleCnt="0"/>
      <dgm:spPr/>
    </dgm:pt>
    <dgm:pt modelId="{56BCA8B3-8FDC-432E-8113-B362AC435EE9}" type="pres">
      <dgm:prSet presAssocID="{DC223B90-5EE7-4437-A0C6-C751AD3AD089}" presName="parentText" presStyleLbl="node1" presStyleIdx="3" presStyleCnt="4">
        <dgm:presLayoutVars>
          <dgm:chMax val="0"/>
          <dgm:bulletEnabled val="1"/>
        </dgm:presLayoutVars>
      </dgm:prSet>
      <dgm:spPr/>
      <dgm:t>
        <a:bodyPr/>
        <a:lstStyle/>
        <a:p>
          <a:endParaRPr lang="en-US"/>
        </a:p>
      </dgm:t>
    </dgm:pt>
  </dgm:ptLst>
  <dgm:cxnLst>
    <dgm:cxn modelId="{64D5661E-ED12-4ECF-B62A-90E7CBD28AE6}" type="presOf" srcId="{840D3290-359C-4775-A5E8-41EBCAF8B2BA}" destId="{8FF9F1E5-4D1A-4CF0-9FD4-41BDC40F2734}" srcOrd="0" destOrd="0" presId="urn:microsoft.com/office/officeart/2005/8/layout/vList2"/>
    <dgm:cxn modelId="{5B8E88A1-756C-47FA-84BC-BA7C23B9C5B4}" type="presOf" srcId="{394D4859-9244-496C-8C48-DBC549385BFC}" destId="{4825EC3A-7350-45AA-B675-7076E0555B10}" srcOrd="0" destOrd="0" presId="urn:microsoft.com/office/officeart/2005/8/layout/vList2"/>
    <dgm:cxn modelId="{F1FD4865-29EB-4D55-84B7-2237B2C685A5}" srcId="{840D3290-359C-4775-A5E8-41EBCAF8B2BA}" destId="{C6AEA0F9-6FE5-4BB9-971A-0839891896F9}" srcOrd="2" destOrd="0" parTransId="{0F992D19-D400-4922-B547-7715132243DE}" sibTransId="{1AA1C110-0B36-4917-A463-A7FD346EA6DA}"/>
    <dgm:cxn modelId="{C527496C-BE69-4D37-86A7-72AEA905391A}" type="presOf" srcId="{DC223B90-5EE7-4437-A0C6-C751AD3AD089}" destId="{56BCA8B3-8FDC-432E-8113-B362AC435EE9}" srcOrd="0" destOrd="0" presId="urn:microsoft.com/office/officeart/2005/8/layout/vList2"/>
    <dgm:cxn modelId="{8A388970-B2FE-4F09-A7ED-CDB4FA528265}" srcId="{840D3290-359C-4775-A5E8-41EBCAF8B2BA}" destId="{6CE8523B-F64E-406D-9642-C880B0AF8C8D}" srcOrd="0" destOrd="0" parTransId="{C52932B3-D017-4A41-8802-9622E710C3BF}" sibTransId="{D36A1002-3B3F-483D-AFC5-CBDE80F2DC3A}"/>
    <dgm:cxn modelId="{70B6C201-BBA6-4572-BF2D-40E11B49616F}" type="presOf" srcId="{6CE8523B-F64E-406D-9642-C880B0AF8C8D}" destId="{104CD869-C373-4A2F-9786-570E172C07CE}" srcOrd="0" destOrd="0" presId="urn:microsoft.com/office/officeart/2005/8/layout/vList2"/>
    <dgm:cxn modelId="{67165562-8A8E-4993-A7F2-6BE41657305A}" type="presOf" srcId="{C6AEA0F9-6FE5-4BB9-971A-0839891896F9}" destId="{5B632D55-464C-4D17-81FD-E6F0ABAC9E74}" srcOrd="0" destOrd="0" presId="urn:microsoft.com/office/officeart/2005/8/layout/vList2"/>
    <dgm:cxn modelId="{83972344-58DF-448C-9B91-3BA49341A592}" srcId="{840D3290-359C-4775-A5E8-41EBCAF8B2BA}" destId="{394D4859-9244-496C-8C48-DBC549385BFC}" srcOrd="1" destOrd="0" parTransId="{936F4502-51C0-48FA-89D2-7BA326372E59}" sibTransId="{0542641D-2CBF-45D0-91B7-7677A5205849}"/>
    <dgm:cxn modelId="{9DF6D834-7004-490E-886E-05CE707CB34B}" srcId="{840D3290-359C-4775-A5E8-41EBCAF8B2BA}" destId="{DC223B90-5EE7-4437-A0C6-C751AD3AD089}" srcOrd="3" destOrd="0" parTransId="{C58C6488-E455-4F0A-92E9-CFA2092A84B3}" sibTransId="{683AF739-5B0B-47B2-B916-1279A7C7A0F7}"/>
    <dgm:cxn modelId="{6536A45B-E16F-4E96-A9DD-AB8C6DBF5C01}" type="presParOf" srcId="{8FF9F1E5-4D1A-4CF0-9FD4-41BDC40F2734}" destId="{104CD869-C373-4A2F-9786-570E172C07CE}" srcOrd="0" destOrd="0" presId="urn:microsoft.com/office/officeart/2005/8/layout/vList2"/>
    <dgm:cxn modelId="{80CA0EC3-6985-4E28-9F0C-C3F844C8E848}" type="presParOf" srcId="{8FF9F1E5-4D1A-4CF0-9FD4-41BDC40F2734}" destId="{28CADF9E-EB8E-4FE1-8170-1976BBDAD1B6}" srcOrd="1" destOrd="0" presId="urn:microsoft.com/office/officeart/2005/8/layout/vList2"/>
    <dgm:cxn modelId="{8105FB3E-8A11-45BE-9F08-77CA89FCB4A7}" type="presParOf" srcId="{8FF9F1E5-4D1A-4CF0-9FD4-41BDC40F2734}" destId="{4825EC3A-7350-45AA-B675-7076E0555B10}" srcOrd="2" destOrd="0" presId="urn:microsoft.com/office/officeart/2005/8/layout/vList2"/>
    <dgm:cxn modelId="{E751DAC8-FDDD-4192-9738-A66315F009AC}" type="presParOf" srcId="{8FF9F1E5-4D1A-4CF0-9FD4-41BDC40F2734}" destId="{823947A1-F779-4A0F-BCE0-2B1EE7EBA744}" srcOrd="3" destOrd="0" presId="urn:microsoft.com/office/officeart/2005/8/layout/vList2"/>
    <dgm:cxn modelId="{08916723-714B-4FDA-AE05-CCF5DB00B2C5}" type="presParOf" srcId="{8FF9F1E5-4D1A-4CF0-9FD4-41BDC40F2734}" destId="{5B632D55-464C-4D17-81FD-E6F0ABAC9E74}" srcOrd="4" destOrd="0" presId="urn:microsoft.com/office/officeart/2005/8/layout/vList2"/>
    <dgm:cxn modelId="{143B94A3-2F54-4686-8887-640C3F59BE53}" type="presParOf" srcId="{8FF9F1E5-4D1A-4CF0-9FD4-41BDC40F2734}" destId="{93854824-343A-4FB9-914E-2CAB3A16E4E0}" srcOrd="5" destOrd="0" presId="urn:microsoft.com/office/officeart/2005/8/layout/vList2"/>
    <dgm:cxn modelId="{AFA78681-2EEB-428D-9C3C-BD8C3DB92310}" type="presParOf" srcId="{8FF9F1E5-4D1A-4CF0-9FD4-41BDC40F2734}" destId="{56BCA8B3-8FDC-432E-8113-B362AC435EE9}"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b="1" dirty="0" smtClean="0"/>
            <a:t>Self-Reflection Activity</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custLinFactNeighborX="-64126" custLinFactNeighborY="31312">
        <dgm:presLayoutVars>
          <dgm:chMax val="0"/>
          <dgm:bulletEnabled val="1"/>
        </dgm:presLayoutVars>
      </dgm:prSet>
      <dgm:spPr/>
      <dgm:t>
        <a:bodyPr/>
        <a:lstStyle/>
        <a:p>
          <a:endParaRPr lang="en-US"/>
        </a:p>
      </dgm:t>
    </dgm:pt>
  </dgm:ptLst>
  <dgm:cxnLst>
    <dgm:cxn modelId="{DC816312-989E-47A6-8EF8-C5637E9058F6}" type="presOf" srcId="{67AB15E3-6359-4058-8D65-16D6C2048387}" destId="{71BF7568-C1ED-4C4E-A730-C2889E2A611A}"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28B295E1-60BC-4C85-9F3B-209A6233A3A8}" type="presOf" srcId="{E4D2965E-A0F5-426E-BF2A-C42CCD64C6A7}" destId="{1C14A687-44B6-49FF-AD29-AC83E80F85B2}" srcOrd="0" destOrd="0" presId="urn:microsoft.com/office/officeart/2005/8/layout/vList2"/>
    <dgm:cxn modelId="{184AC1AF-FB04-446B-A3ED-CA723786BE34}"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b="1" dirty="0" smtClean="0"/>
            <a:t>Self-Reflection Activity</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custLinFactNeighborX="-64126" custLinFactNeighborY="31312">
        <dgm:presLayoutVars>
          <dgm:chMax val="0"/>
          <dgm:bulletEnabled val="1"/>
        </dgm:presLayoutVars>
      </dgm:prSet>
      <dgm:spPr/>
      <dgm:t>
        <a:bodyPr/>
        <a:lstStyle/>
        <a:p>
          <a:endParaRPr lang="en-US"/>
        </a:p>
      </dgm:t>
    </dgm:pt>
  </dgm:ptLst>
  <dgm:cxnLst>
    <dgm:cxn modelId="{A35F1D5B-4521-4483-8C96-1F4724A127FB}" type="presOf" srcId="{67AB15E3-6359-4058-8D65-16D6C2048387}" destId="{71BF7568-C1ED-4C4E-A730-C2889E2A611A}"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36532422-3FBB-4D1A-A01A-E19059A8C120}" type="presOf" srcId="{E4D2965E-A0F5-426E-BF2A-C42CCD64C6A7}" destId="{1C14A687-44B6-49FF-AD29-AC83E80F85B2}" srcOrd="0" destOrd="0" presId="urn:microsoft.com/office/officeart/2005/8/layout/vList2"/>
    <dgm:cxn modelId="{06A21524-EC76-4696-BCD0-7070959C2AE2}"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b="1" dirty="0" smtClean="0"/>
            <a:t>Self-Reflection Activity</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custLinFactNeighborX="-64126" custLinFactNeighborY="31312">
        <dgm:presLayoutVars>
          <dgm:chMax val="0"/>
          <dgm:bulletEnabled val="1"/>
        </dgm:presLayoutVars>
      </dgm:prSet>
      <dgm:spPr/>
      <dgm:t>
        <a:bodyPr/>
        <a:lstStyle/>
        <a:p>
          <a:endParaRPr lang="en-US"/>
        </a:p>
      </dgm:t>
    </dgm:pt>
  </dgm:ptLst>
  <dgm:cxnLst>
    <dgm:cxn modelId="{AE23185E-545A-43FF-AA2D-FA0EA497227D}" type="presOf" srcId="{E4D2965E-A0F5-426E-BF2A-C42CCD64C6A7}" destId="{1C14A687-44B6-49FF-AD29-AC83E80F85B2}" srcOrd="0" destOrd="0" presId="urn:microsoft.com/office/officeart/2005/8/layout/vList2"/>
    <dgm:cxn modelId="{CEF40104-31D0-4B2C-BC7A-CC237886139F}" type="presOf" srcId="{67AB15E3-6359-4058-8D65-16D6C2048387}" destId="{71BF7568-C1ED-4C4E-A730-C2889E2A611A}"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281E6A71-7423-41A6-B5FF-FD917D5DA444}"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b="1" dirty="0" smtClean="0"/>
            <a:t>Self-Reflection Activity</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custLinFactNeighborX="-64126" custLinFactNeighborY="31312">
        <dgm:presLayoutVars>
          <dgm:chMax val="0"/>
          <dgm:bulletEnabled val="1"/>
        </dgm:presLayoutVars>
      </dgm:prSet>
      <dgm:spPr/>
      <dgm:t>
        <a:bodyPr/>
        <a:lstStyle/>
        <a:p>
          <a:endParaRPr lang="en-US"/>
        </a:p>
      </dgm:t>
    </dgm:pt>
  </dgm:ptLst>
  <dgm:cxnLst>
    <dgm:cxn modelId="{3BDE40CB-BB4F-450A-B1FC-00F90A22E937}" type="presOf" srcId="{67AB15E3-6359-4058-8D65-16D6C2048387}" destId="{71BF7568-C1ED-4C4E-A730-C2889E2A611A}"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1431981D-2F8C-4567-B6EE-E7E21764E951}" type="presOf" srcId="{E4D2965E-A0F5-426E-BF2A-C42CCD64C6A7}" destId="{1C14A687-44B6-49FF-AD29-AC83E80F85B2}" srcOrd="0" destOrd="0" presId="urn:microsoft.com/office/officeart/2005/8/layout/vList2"/>
    <dgm:cxn modelId="{023BEBB0-8599-4A3D-80FC-2033752B7F67}"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C5F8848-3706-C241-ACDA-6159B6580E83}"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3D94F9C-8141-5B4E-B5C7-C26782033E43}">
      <dgm:prSet phldrT="[Text]"/>
      <dgm:spPr>
        <a:solidFill>
          <a:schemeClr val="bg1">
            <a:lumMod val="50000"/>
          </a:schemeClr>
        </a:solidFill>
      </dgm:spPr>
      <dgm:t>
        <a:bodyPr/>
        <a:lstStyle/>
        <a:p>
          <a:r>
            <a:rPr lang="en-US" dirty="0" smtClean="0"/>
            <a:t>Job Seeker</a:t>
          </a:r>
          <a:endParaRPr lang="en-US" dirty="0"/>
        </a:p>
      </dgm:t>
    </dgm:pt>
    <dgm:pt modelId="{590CA068-07C2-1B4E-B34D-68F0F7A2D923}" type="parTrans" cxnId="{602881E8-8A72-1A4A-9B96-B3C2D3D26725}">
      <dgm:prSet/>
      <dgm:spPr/>
      <dgm:t>
        <a:bodyPr/>
        <a:lstStyle/>
        <a:p>
          <a:endParaRPr lang="en-US"/>
        </a:p>
      </dgm:t>
    </dgm:pt>
    <dgm:pt modelId="{0B574EF9-BA50-F54E-88FD-F0E042BF4AAB}" type="sibTrans" cxnId="{602881E8-8A72-1A4A-9B96-B3C2D3D26725}">
      <dgm:prSet/>
      <dgm:spPr/>
      <dgm:t>
        <a:bodyPr/>
        <a:lstStyle/>
        <a:p>
          <a:endParaRPr lang="en-US"/>
        </a:p>
      </dgm:t>
    </dgm:pt>
    <dgm:pt modelId="{773DE80C-3E68-264A-81F7-24E0B062DD15}">
      <dgm:prSet phldrT="[Text]"/>
      <dgm:spPr>
        <a:solidFill>
          <a:schemeClr val="bg1">
            <a:lumMod val="50000"/>
          </a:schemeClr>
        </a:solidFill>
      </dgm:spPr>
      <dgm:t>
        <a:bodyPr/>
        <a:lstStyle/>
        <a:p>
          <a:r>
            <a:rPr lang="en-US" dirty="0" smtClean="0"/>
            <a:t>Research</a:t>
          </a:r>
          <a:endParaRPr lang="en-US" dirty="0"/>
        </a:p>
      </dgm:t>
    </dgm:pt>
    <dgm:pt modelId="{F96C4AD9-D5F4-6142-9275-82E34954D531}" type="parTrans" cxnId="{75A0972D-384C-F440-A2B0-378F4C9F3D85}">
      <dgm:prSet/>
      <dgm:spPr/>
      <dgm:t>
        <a:bodyPr/>
        <a:lstStyle/>
        <a:p>
          <a:endParaRPr lang="en-US"/>
        </a:p>
      </dgm:t>
    </dgm:pt>
    <dgm:pt modelId="{AC73C3E2-7E25-414E-868B-E0EE10393DDB}" type="sibTrans" cxnId="{75A0972D-384C-F440-A2B0-378F4C9F3D85}">
      <dgm:prSet/>
      <dgm:spPr/>
      <dgm:t>
        <a:bodyPr/>
        <a:lstStyle/>
        <a:p>
          <a:endParaRPr lang="en-US"/>
        </a:p>
      </dgm:t>
    </dgm:pt>
    <dgm:pt modelId="{34105597-3447-404F-8CBC-872EA60CCD27}">
      <dgm:prSet phldrT="[Text]"/>
      <dgm:spPr>
        <a:solidFill>
          <a:schemeClr val="bg1">
            <a:lumMod val="50000"/>
          </a:schemeClr>
        </a:solidFill>
      </dgm:spPr>
      <dgm:t>
        <a:bodyPr/>
        <a:lstStyle/>
        <a:p>
          <a:r>
            <a:rPr lang="en-US" dirty="0" smtClean="0"/>
            <a:t>Market Yourself</a:t>
          </a:r>
          <a:endParaRPr lang="en-US" dirty="0"/>
        </a:p>
      </dgm:t>
    </dgm:pt>
    <dgm:pt modelId="{EA2F73A5-0E76-7C42-BBDF-60C62D9BEA0C}" type="parTrans" cxnId="{84C7BD5F-DEE7-3C40-B73F-03A6BB9A9955}">
      <dgm:prSet/>
      <dgm:spPr/>
      <dgm:t>
        <a:bodyPr/>
        <a:lstStyle/>
        <a:p>
          <a:endParaRPr lang="en-US"/>
        </a:p>
      </dgm:t>
    </dgm:pt>
    <dgm:pt modelId="{49D52B69-336D-8C48-A654-84DBF413163A}" type="sibTrans" cxnId="{84C7BD5F-DEE7-3C40-B73F-03A6BB9A9955}">
      <dgm:prSet/>
      <dgm:spPr/>
      <dgm:t>
        <a:bodyPr/>
        <a:lstStyle/>
        <a:p>
          <a:endParaRPr lang="en-US"/>
        </a:p>
      </dgm:t>
    </dgm:pt>
    <dgm:pt modelId="{C5E982EA-896D-4A47-A636-0CB7807857EE}">
      <dgm:prSet phldrT="[Text]"/>
      <dgm:spPr>
        <a:solidFill>
          <a:schemeClr val="bg1">
            <a:lumMod val="50000"/>
          </a:schemeClr>
        </a:solidFill>
      </dgm:spPr>
      <dgm:t>
        <a:bodyPr/>
        <a:lstStyle/>
        <a:p>
          <a:r>
            <a:rPr lang="en-US" dirty="0" smtClean="0"/>
            <a:t>Network</a:t>
          </a:r>
          <a:endParaRPr lang="en-US" dirty="0"/>
        </a:p>
      </dgm:t>
    </dgm:pt>
    <dgm:pt modelId="{7116E96E-D4D5-0045-9C02-B04DBF9553F5}" type="parTrans" cxnId="{66EDAC02-25CA-2847-825D-E309D6E890BE}">
      <dgm:prSet/>
      <dgm:spPr/>
      <dgm:t>
        <a:bodyPr/>
        <a:lstStyle/>
        <a:p>
          <a:endParaRPr lang="en-US"/>
        </a:p>
      </dgm:t>
    </dgm:pt>
    <dgm:pt modelId="{C340B697-7F53-0E49-8A73-3A61CE54AEA0}" type="sibTrans" cxnId="{66EDAC02-25CA-2847-825D-E309D6E890BE}">
      <dgm:prSet/>
      <dgm:spPr/>
      <dgm:t>
        <a:bodyPr/>
        <a:lstStyle/>
        <a:p>
          <a:endParaRPr lang="en-US"/>
        </a:p>
      </dgm:t>
    </dgm:pt>
    <dgm:pt modelId="{2849E50D-9C1C-5248-86D0-B7F7A6331822}">
      <dgm:prSet phldrT="[Text]"/>
      <dgm:spPr>
        <a:solidFill>
          <a:schemeClr val="bg1">
            <a:lumMod val="50000"/>
          </a:schemeClr>
        </a:solidFill>
      </dgm:spPr>
      <dgm:t>
        <a:bodyPr/>
        <a:lstStyle/>
        <a:p>
          <a:r>
            <a:rPr lang="en-US" dirty="0" smtClean="0"/>
            <a:t>Follow up</a:t>
          </a:r>
          <a:endParaRPr lang="en-US" dirty="0"/>
        </a:p>
      </dgm:t>
    </dgm:pt>
    <dgm:pt modelId="{DE545315-1885-1342-BC14-BFA7A00E6F9B}" type="parTrans" cxnId="{7EAE5225-FCB5-3F42-8CD2-201E37893237}">
      <dgm:prSet/>
      <dgm:spPr/>
      <dgm:t>
        <a:bodyPr/>
        <a:lstStyle/>
        <a:p>
          <a:endParaRPr lang="en-US"/>
        </a:p>
      </dgm:t>
    </dgm:pt>
    <dgm:pt modelId="{53E1478B-EB03-CE4B-8496-F0C0A46FBFA6}" type="sibTrans" cxnId="{7EAE5225-FCB5-3F42-8CD2-201E37893237}">
      <dgm:prSet/>
      <dgm:spPr/>
      <dgm:t>
        <a:bodyPr/>
        <a:lstStyle/>
        <a:p>
          <a:endParaRPr lang="en-US"/>
        </a:p>
      </dgm:t>
    </dgm:pt>
    <dgm:pt modelId="{E10153F5-3A54-1E4C-9C94-3B9509AFCAEE}" type="pres">
      <dgm:prSet presAssocID="{FC5F8848-3706-C241-ACDA-6159B6580E83}" presName="cycle" presStyleCnt="0">
        <dgm:presLayoutVars>
          <dgm:chMax val="1"/>
          <dgm:dir/>
          <dgm:animLvl val="ctr"/>
          <dgm:resizeHandles val="exact"/>
        </dgm:presLayoutVars>
      </dgm:prSet>
      <dgm:spPr/>
      <dgm:t>
        <a:bodyPr/>
        <a:lstStyle/>
        <a:p>
          <a:endParaRPr lang="en-US"/>
        </a:p>
      </dgm:t>
    </dgm:pt>
    <dgm:pt modelId="{EB524F54-3F91-5C4D-8A63-7F5B06998B1E}" type="pres">
      <dgm:prSet presAssocID="{E3D94F9C-8141-5B4E-B5C7-C26782033E43}" presName="centerShape" presStyleLbl="node0" presStyleIdx="0" presStyleCnt="1" custLinFactNeighborX="0" custLinFactNeighborY="6764"/>
      <dgm:spPr/>
      <dgm:t>
        <a:bodyPr/>
        <a:lstStyle/>
        <a:p>
          <a:endParaRPr lang="en-US"/>
        </a:p>
      </dgm:t>
    </dgm:pt>
    <dgm:pt modelId="{E5301F7E-57AF-634B-A30F-6838307F144F}" type="pres">
      <dgm:prSet presAssocID="{F96C4AD9-D5F4-6142-9275-82E34954D531}" presName="parTrans" presStyleLbl="bgSibTrans2D1" presStyleIdx="0" presStyleCnt="4"/>
      <dgm:spPr/>
      <dgm:t>
        <a:bodyPr/>
        <a:lstStyle/>
        <a:p>
          <a:endParaRPr lang="en-US"/>
        </a:p>
      </dgm:t>
    </dgm:pt>
    <dgm:pt modelId="{EADEA07E-9C2B-F143-994C-7FCF7C63B4F9}" type="pres">
      <dgm:prSet presAssocID="{773DE80C-3E68-264A-81F7-24E0B062DD15}" presName="node" presStyleLbl="node1" presStyleIdx="0" presStyleCnt="4">
        <dgm:presLayoutVars>
          <dgm:bulletEnabled val="1"/>
        </dgm:presLayoutVars>
      </dgm:prSet>
      <dgm:spPr/>
      <dgm:t>
        <a:bodyPr/>
        <a:lstStyle/>
        <a:p>
          <a:endParaRPr lang="en-US"/>
        </a:p>
      </dgm:t>
    </dgm:pt>
    <dgm:pt modelId="{D75A9135-5AFE-D049-905E-8CA2283B84FF}" type="pres">
      <dgm:prSet presAssocID="{EA2F73A5-0E76-7C42-BBDF-60C62D9BEA0C}" presName="parTrans" presStyleLbl="bgSibTrans2D1" presStyleIdx="1" presStyleCnt="4"/>
      <dgm:spPr/>
      <dgm:t>
        <a:bodyPr/>
        <a:lstStyle/>
        <a:p>
          <a:endParaRPr lang="en-US"/>
        </a:p>
      </dgm:t>
    </dgm:pt>
    <dgm:pt modelId="{3AB37386-0E67-8D4C-9102-E246E516F5C6}" type="pres">
      <dgm:prSet presAssocID="{34105597-3447-404F-8CBC-872EA60CCD27}" presName="node" presStyleLbl="node1" presStyleIdx="1" presStyleCnt="4">
        <dgm:presLayoutVars>
          <dgm:bulletEnabled val="1"/>
        </dgm:presLayoutVars>
      </dgm:prSet>
      <dgm:spPr/>
      <dgm:t>
        <a:bodyPr/>
        <a:lstStyle/>
        <a:p>
          <a:endParaRPr lang="en-US"/>
        </a:p>
      </dgm:t>
    </dgm:pt>
    <dgm:pt modelId="{51F33D69-C24E-114C-9575-85799E23593C}" type="pres">
      <dgm:prSet presAssocID="{7116E96E-D4D5-0045-9C02-B04DBF9553F5}" presName="parTrans" presStyleLbl="bgSibTrans2D1" presStyleIdx="2" presStyleCnt="4"/>
      <dgm:spPr/>
      <dgm:t>
        <a:bodyPr/>
        <a:lstStyle/>
        <a:p>
          <a:endParaRPr lang="en-US"/>
        </a:p>
      </dgm:t>
    </dgm:pt>
    <dgm:pt modelId="{DFC5D575-ACA5-0C44-AF5E-BC03D827FBF3}" type="pres">
      <dgm:prSet presAssocID="{C5E982EA-896D-4A47-A636-0CB7807857EE}" presName="node" presStyleLbl="node1" presStyleIdx="2" presStyleCnt="4">
        <dgm:presLayoutVars>
          <dgm:bulletEnabled val="1"/>
        </dgm:presLayoutVars>
      </dgm:prSet>
      <dgm:spPr/>
      <dgm:t>
        <a:bodyPr/>
        <a:lstStyle/>
        <a:p>
          <a:endParaRPr lang="en-US"/>
        </a:p>
      </dgm:t>
    </dgm:pt>
    <dgm:pt modelId="{E2EF84B5-1A66-DF4E-8FE7-E9E226CE8A63}" type="pres">
      <dgm:prSet presAssocID="{DE545315-1885-1342-BC14-BFA7A00E6F9B}" presName="parTrans" presStyleLbl="bgSibTrans2D1" presStyleIdx="3" presStyleCnt="4"/>
      <dgm:spPr/>
      <dgm:t>
        <a:bodyPr/>
        <a:lstStyle/>
        <a:p>
          <a:endParaRPr lang="en-US"/>
        </a:p>
      </dgm:t>
    </dgm:pt>
    <dgm:pt modelId="{5675775D-9C32-754F-AEDF-935873DAFFE6}" type="pres">
      <dgm:prSet presAssocID="{2849E50D-9C1C-5248-86D0-B7F7A6331822}" presName="node" presStyleLbl="node1" presStyleIdx="3" presStyleCnt="4">
        <dgm:presLayoutVars>
          <dgm:bulletEnabled val="1"/>
        </dgm:presLayoutVars>
      </dgm:prSet>
      <dgm:spPr/>
      <dgm:t>
        <a:bodyPr/>
        <a:lstStyle/>
        <a:p>
          <a:endParaRPr lang="en-US"/>
        </a:p>
      </dgm:t>
    </dgm:pt>
  </dgm:ptLst>
  <dgm:cxnLst>
    <dgm:cxn modelId="{70480A3F-E404-4BD1-9C00-0B1025C90037}" type="presOf" srcId="{FC5F8848-3706-C241-ACDA-6159B6580E83}" destId="{E10153F5-3A54-1E4C-9C94-3B9509AFCAEE}" srcOrd="0" destOrd="0" presId="urn:microsoft.com/office/officeart/2005/8/layout/radial4"/>
    <dgm:cxn modelId="{2B11570E-6A79-412F-AB95-DDF5C213404E}" type="presOf" srcId="{DE545315-1885-1342-BC14-BFA7A00E6F9B}" destId="{E2EF84B5-1A66-DF4E-8FE7-E9E226CE8A63}" srcOrd="0" destOrd="0" presId="urn:microsoft.com/office/officeart/2005/8/layout/radial4"/>
    <dgm:cxn modelId="{66EDAC02-25CA-2847-825D-E309D6E890BE}" srcId="{E3D94F9C-8141-5B4E-B5C7-C26782033E43}" destId="{C5E982EA-896D-4A47-A636-0CB7807857EE}" srcOrd="2" destOrd="0" parTransId="{7116E96E-D4D5-0045-9C02-B04DBF9553F5}" sibTransId="{C340B697-7F53-0E49-8A73-3A61CE54AEA0}"/>
    <dgm:cxn modelId="{667EC071-AF86-4BEA-B965-B3127DDA6E2F}" type="presOf" srcId="{7116E96E-D4D5-0045-9C02-B04DBF9553F5}" destId="{51F33D69-C24E-114C-9575-85799E23593C}" srcOrd="0" destOrd="0" presId="urn:microsoft.com/office/officeart/2005/8/layout/radial4"/>
    <dgm:cxn modelId="{602881E8-8A72-1A4A-9B96-B3C2D3D26725}" srcId="{FC5F8848-3706-C241-ACDA-6159B6580E83}" destId="{E3D94F9C-8141-5B4E-B5C7-C26782033E43}" srcOrd="0" destOrd="0" parTransId="{590CA068-07C2-1B4E-B34D-68F0F7A2D923}" sibTransId="{0B574EF9-BA50-F54E-88FD-F0E042BF4AAB}"/>
    <dgm:cxn modelId="{84C7BD5F-DEE7-3C40-B73F-03A6BB9A9955}" srcId="{E3D94F9C-8141-5B4E-B5C7-C26782033E43}" destId="{34105597-3447-404F-8CBC-872EA60CCD27}" srcOrd="1" destOrd="0" parTransId="{EA2F73A5-0E76-7C42-BBDF-60C62D9BEA0C}" sibTransId="{49D52B69-336D-8C48-A654-84DBF413163A}"/>
    <dgm:cxn modelId="{360877A0-74B8-4945-9E00-AC026E39F068}" type="presOf" srcId="{773DE80C-3E68-264A-81F7-24E0B062DD15}" destId="{EADEA07E-9C2B-F143-994C-7FCF7C63B4F9}" srcOrd="0" destOrd="0" presId="urn:microsoft.com/office/officeart/2005/8/layout/radial4"/>
    <dgm:cxn modelId="{75A0972D-384C-F440-A2B0-378F4C9F3D85}" srcId="{E3D94F9C-8141-5B4E-B5C7-C26782033E43}" destId="{773DE80C-3E68-264A-81F7-24E0B062DD15}" srcOrd="0" destOrd="0" parTransId="{F96C4AD9-D5F4-6142-9275-82E34954D531}" sibTransId="{AC73C3E2-7E25-414E-868B-E0EE10393DDB}"/>
    <dgm:cxn modelId="{7D554944-8D93-42A0-9865-46962B124603}" type="presOf" srcId="{F96C4AD9-D5F4-6142-9275-82E34954D531}" destId="{E5301F7E-57AF-634B-A30F-6838307F144F}" srcOrd="0" destOrd="0" presId="urn:microsoft.com/office/officeart/2005/8/layout/radial4"/>
    <dgm:cxn modelId="{843F9643-3A9F-4DD2-8B01-31CA5AC0C65C}" type="presOf" srcId="{EA2F73A5-0E76-7C42-BBDF-60C62D9BEA0C}" destId="{D75A9135-5AFE-D049-905E-8CA2283B84FF}" srcOrd="0" destOrd="0" presId="urn:microsoft.com/office/officeart/2005/8/layout/radial4"/>
    <dgm:cxn modelId="{316C6AE8-1F57-4072-A566-B9682E1AE914}" type="presOf" srcId="{34105597-3447-404F-8CBC-872EA60CCD27}" destId="{3AB37386-0E67-8D4C-9102-E246E516F5C6}" srcOrd="0" destOrd="0" presId="urn:microsoft.com/office/officeart/2005/8/layout/radial4"/>
    <dgm:cxn modelId="{C0B54E6F-92BD-4AFA-B246-540858D5D649}" type="presOf" srcId="{2849E50D-9C1C-5248-86D0-B7F7A6331822}" destId="{5675775D-9C32-754F-AEDF-935873DAFFE6}" srcOrd="0" destOrd="0" presId="urn:microsoft.com/office/officeart/2005/8/layout/radial4"/>
    <dgm:cxn modelId="{6034D41E-F52C-4F60-BC90-CEC1A442641F}" type="presOf" srcId="{E3D94F9C-8141-5B4E-B5C7-C26782033E43}" destId="{EB524F54-3F91-5C4D-8A63-7F5B06998B1E}" srcOrd="0" destOrd="0" presId="urn:microsoft.com/office/officeart/2005/8/layout/radial4"/>
    <dgm:cxn modelId="{7EAE5225-FCB5-3F42-8CD2-201E37893237}" srcId="{E3D94F9C-8141-5B4E-B5C7-C26782033E43}" destId="{2849E50D-9C1C-5248-86D0-B7F7A6331822}" srcOrd="3" destOrd="0" parTransId="{DE545315-1885-1342-BC14-BFA7A00E6F9B}" sibTransId="{53E1478B-EB03-CE4B-8496-F0C0A46FBFA6}"/>
    <dgm:cxn modelId="{9A635568-CC1E-4AFF-BE63-F3743FE56F55}" type="presOf" srcId="{C5E982EA-896D-4A47-A636-0CB7807857EE}" destId="{DFC5D575-ACA5-0C44-AF5E-BC03D827FBF3}" srcOrd="0" destOrd="0" presId="urn:microsoft.com/office/officeart/2005/8/layout/radial4"/>
    <dgm:cxn modelId="{3B564F07-AAE8-4BF9-BA07-ABD08CB94BA9}" type="presParOf" srcId="{E10153F5-3A54-1E4C-9C94-3B9509AFCAEE}" destId="{EB524F54-3F91-5C4D-8A63-7F5B06998B1E}" srcOrd="0" destOrd="0" presId="urn:microsoft.com/office/officeart/2005/8/layout/radial4"/>
    <dgm:cxn modelId="{05F962EF-826A-47E5-A18F-6ECA018C723F}" type="presParOf" srcId="{E10153F5-3A54-1E4C-9C94-3B9509AFCAEE}" destId="{E5301F7E-57AF-634B-A30F-6838307F144F}" srcOrd="1" destOrd="0" presId="urn:microsoft.com/office/officeart/2005/8/layout/radial4"/>
    <dgm:cxn modelId="{E3A7F9E0-ACC4-49CE-9EC9-86F655E7BE94}" type="presParOf" srcId="{E10153F5-3A54-1E4C-9C94-3B9509AFCAEE}" destId="{EADEA07E-9C2B-F143-994C-7FCF7C63B4F9}" srcOrd="2" destOrd="0" presId="urn:microsoft.com/office/officeart/2005/8/layout/radial4"/>
    <dgm:cxn modelId="{EA65628B-CF91-4FB2-ABDE-C79490D6DBE0}" type="presParOf" srcId="{E10153F5-3A54-1E4C-9C94-3B9509AFCAEE}" destId="{D75A9135-5AFE-D049-905E-8CA2283B84FF}" srcOrd="3" destOrd="0" presId="urn:microsoft.com/office/officeart/2005/8/layout/radial4"/>
    <dgm:cxn modelId="{1E8490E2-3F38-4C52-A111-B71BD895871F}" type="presParOf" srcId="{E10153F5-3A54-1E4C-9C94-3B9509AFCAEE}" destId="{3AB37386-0E67-8D4C-9102-E246E516F5C6}" srcOrd="4" destOrd="0" presId="urn:microsoft.com/office/officeart/2005/8/layout/radial4"/>
    <dgm:cxn modelId="{83B54905-9E0D-4082-A66F-F2B24EC39A21}" type="presParOf" srcId="{E10153F5-3A54-1E4C-9C94-3B9509AFCAEE}" destId="{51F33D69-C24E-114C-9575-85799E23593C}" srcOrd="5" destOrd="0" presId="urn:microsoft.com/office/officeart/2005/8/layout/radial4"/>
    <dgm:cxn modelId="{D2061EBD-5A95-45B8-AD1A-9BBF32FC892B}" type="presParOf" srcId="{E10153F5-3A54-1E4C-9C94-3B9509AFCAEE}" destId="{DFC5D575-ACA5-0C44-AF5E-BC03D827FBF3}" srcOrd="6" destOrd="0" presId="urn:microsoft.com/office/officeart/2005/8/layout/radial4"/>
    <dgm:cxn modelId="{27772287-CDB2-4409-91B8-002C72CEE73A}" type="presParOf" srcId="{E10153F5-3A54-1E4C-9C94-3B9509AFCAEE}" destId="{E2EF84B5-1A66-DF4E-8FE7-E9E226CE8A63}" srcOrd="7" destOrd="0" presId="urn:microsoft.com/office/officeart/2005/8/layout/radial4"/>
    <dgm:cxn modelId="{19405CC9-E1B8-4AF8-8776-E972AD60C88B}" type="presParOf" srcId="{E10153F5-3A54-1E4C-9C94-3B9509AFCAEE}" destId="{5675775D-9C32-754F-AEDF-935873DAFFE6}"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0A56980-0D30-1343-BC06-0DDD0C9F7456}" type="doc">
      <dgm:prSet loTypeId="urn:microsoft.com/office/officeart/2005/8/layout/venn3" loCatId="relationship" qsTypeId="urn:microsoft.com/office/officeart/2005/8/quickstyle/simple4" qsCatId="simple" csTypeId="urn:microsoft.com/office/officeart/2005/8/colors/accent1_2" csCatId="accent1" phldr="1"/>
      <dgm:spPr/>
      <dgm:t>
        <a:bodyPr/>
        <a:lstStyle/>
        <a:p>
          <a:endParaRPr lang="en-US"/>
        </a:p>
      </dgm:t>
    </dgm:pt>
    <dgm:pt modelId="{22CC1D46-4B13-4E40-8BB5-4168FC661CC1}">
      <dgm:prSet phldrT="[Text]"/>
      <dgm:spPr/>
      <dgm:t>
        <a:bodyPr/>
        <a:lstStyle/>
        <a:p>
          <a:r>
            <a:rPr lang="en-US" dirty="0" smtClean="0"/>
            <a:t>Professional Organizations</a:t>
          </a:r>
          <a:endParaRPr lang="en-US" dirty="0"/>
        </a:p>
      </dgm:t>
    </dgm:pt>
    <dgm:pt modelId="{F4F3F966-EC6C-4AC9-85C1-268FB9FF4724}" type="parTrans" cxnId="{A5D06421-D960-4449-AF38-2D336A53F68E}">
      <dgm:prSet/>
      <dgm:spPr/>
      <dgm:t>
        <a:bodyPr/>
        <a:lstStyle/>
        <a:p>
          <a:endParaRPr lang="en-US"/>
        </a:p>
      </dgm:t>
    </dgm:pt>
    <dgm:pt modelId="{223BC29C-CBDC-4BE7-B8D7-FFECC42528FF}" type="sibTrans" cxnId="{A5D06421-D960-4449-AF38-2D336A53F68E}">
      <dgm:prSet/>
      <dgm:spPr/>
      <dgm:t>
        <a:bodyPr/>
        <a:lstStyle/>
        <a:p>
          <a:endParaRPr lang="en-US"/>
        </a:p>
      </dgm:t>
    </dgm:pt>
    <dgm:pt modelId="{DDF7DE89-E3C7-41BD-A639-ED276B0820B2}">
      <dgm:prSet phldrT="[Text]"/>
      <dgm:spPr/>
      <dgm:t>
        <a:bodyPr/>
        <a:lstStyle/>
        <a:p>
          <a:r>
            <a:rPr lang="en-US" dirty="0" smtClean="0"/>
            <a:t>Alumni</a:t>
          </a:r>
          <a:endParaRPr lang="en-US" dirty="0"/>
        </a:p>
      </dgm:t>
    </dgm:pt>
    <dgm:pt modelId="{A9E5B45A-DFB0-48B1-B3FC-3423EFA29236}" type="parTrans" cxnId="{A5F74907-F328-4C86-934F-03BE65CD661D}">
      <dgm:prSet/>
      <dgm:spPr/>
      <dgm:t>
        <a:bodyPr/>
        <a:lstStyle/>
        <a:p>
          <a:endParaRPr lang="en-US"/>
        </a:p>
      </dgm:t>
    </dgm:pt>
    <dgm:pt modelId="{8C5EDD5F-0CE7-4783-9C12-0C57C4C399CA}" type="sibTrans" cxnId="{A5F74907-F328-4C86-934F-03BE65CD661D}">
      <dgm:prSet/>
      <dgm:spPr/>
      <dgm:t>
        <a:bodyPr/>
        <a:lstStyle/>
        <a:p>
          <a:endParaRPr lang="en-US"/>
        </a:p>
      </dgm:t>
    </dgm:pt>
    <dgm:pt modelId="{483E5FDC-2030-4F85-9B7C-CFD6110CE7DF}">
      <dgm:prSet phldrT="[Text]"/>
      <dgm:spPr/>
      <dgm:t>
        <a:bodyPr/>
        <a:lstStyle/>
        <a:p>
          <a:r>
            <a:rPr lang="en-US" dirty="0" smtClean="0"/>
            <a:t>Mentor(s)</a:t>
          </a:r>
          <a:endParaRPr lang="en-US" dirty="0"/>
        </a:p>
      </dgm:t>
    </dgm:pt>
    <dgm:pt modelId="{258808F0-B94C-4F77-A16D-26D3DA90DC5D}" type="parTrans" cxnId="{3A1D36EC-C8E8-4867-B79A-0B3CE07B82CF}">
      <dgm:prSet/>
      <dgm:spPr/>
      <dgm:t>
        <a:bodyPr/>
        <a:lstStyle/>
        <a:p>
          <a:endParaRPr lang="en-US"/>
        </a:p>
      </dgm:t>
    </dgm:pt>
    <dgm:pt modelId="{C4AF2F0D-BA26-46C5-BF6F-47469C1D39D4}" type="sibTrans" cxnId="{3A1D36EC-C8E8-4867-B79A-0B3CE07B82CF}">
      <dgm:prSet/>
      <dgm:spPr/>
      <dgm:t>
        <a:bodyPr/>
        <a:lstStyle/>
        <a:p>
          <a:endParaRPr lang="en-US"/>
        </a:p>
      </dgm:t>
    </dgm:pt>
    <dgm:pt modelId="{991FD19B-E446-4094-87BD-35290F1F689A}">
      <dgm:prSet phldrT="[Text]"/>
      <dgm:spPr/>
      <dgm:t>
        <a:bodyPr/>
        <a:lstStyle/>
        <a:p>
          <a:r>
            <a:rPr lang="en-US" dirty="0" smtClean="0">
              <a:hlinkClick xmlns:r="http://schemas.openxmlformats.org/officeDocument/2006/relationships" r:id="rId1"/>
            </a:rPr>
            <a:t>Informational Interviews</a:t>
          </a:r>
          <a:endParaRPr lang="en-US" dirty="0"/>
        </a:p>
      </dgm:t>
    </dgm:pt>
    <dgm:pt modelId="{2C816044-A327-4A78-A58C-57C20395F15B}" type="parTrans" cxnId="{0AF1CE9F-7618-4857-ABE7-6EA1796FC765}">
      <dgm:prSet/>
      <dgm:spPr/>
      <dgm:t>
        <a:bodyPr/>
        <a:lstStyle/>
        <a:p>
          <a:endParaRPr lang="en-US"/>
        </a:p>
      </dgm:t>
    </dgm:pt>
    <dgm:pt modelId="{B3647A0B-3A26-496E-B4E2-A430001AA394}" type="sibTrans" cxnId="{0AF1CE9F-7618-4857-ABE7-6EA1796FC765}">
      <dgm:prSet/>
      <dgm:spPr/>
      <dgm:t>
        <a:bodyPr/>
        <a:lstStyle/>
        <a:p>
          <a:endParaRPr lang="en-US"/>
        </a:p>
      </dgm:t>
    </dgm:pt>
    <dgm:pt modelId="{249F8298-CC0B-42FD-A383-4DF55D52C212}">
      <dgm:prSet phldrT="[Text]"/>
      <dgm:spPr/>
      <dgm:t>
        <a:bodyPr/>
        <a:lstStyle/>
        <a:p>
          <a:r>
            <a:rPr lang="en-US" dirty="0" smtClean="0">
              <a:hlinkClick xmlns:r="http://schemas.openxmlformats.org/officeDocument/2006/relationships" r:id="rId2"/>
            </a:rPr>
            <a:t>Social Media</a:t>
          </a:r>
          <a:endParaRPr lang="en-US" dirty="0"/>
        </a:p>
      </dgm:t>
    </dgm:pt>
    <dgm:pt modelId="{5297F2E8-9043-4719-8A07-604118726916}" type="parTrans" cxnId="{F777102D-0152-4E49-84F7-138571C91A19}">
      <dgm:prSet/>
      <dgm:spPr/>
      <dgm:t>
        <a:bodyPr/>
        <a:lstStyle/>
        <a:p>
          <a:endParaRPr lang="en-US"/>
        </a:p>
      </dgm:t>
    </dgm:pt>
    <dgm:pt modelId="{122E37D5-AAB9-4EC4-8E92-B0BC6F28928F}" type="sibTrans" cxnId="{F777102D-0152-4E49-84F7-138571C91A19}">
      <dgm:prSet/>
      <dgm:spPr/>
      <dgm:t>
        <a:bodyPr/>
        <a:lstStyle/>
        <a:p>
          <a:endParaRPr lang="en-US"/>
        </a:p>
      </dgm:t>
    </dgm:pt>
    <dgm:pt modelId="{46724916-2BFF-437D-B0FB-93F154BDE984}">
      <dgm:prSet phldrT="[Text]"/>
      <dgm:spPr/>
      <dgm:t>
        <a:bodyPr/>
        <a:lstStyle/>
        <a:p>
          <a:r>
            <a:rPr lang="en-US" dirty="0" smtClean="0"/>
            <a:t>Connect with skilled and experienced mentors and professionals in your career</a:t>
          </a:r>
          <a:endParaRPr lang="en-US" dirty="0"/>
        </a:p>
      </dgm:t>
    </dgm:pt>
    <dgm:pt modelId="{575AEC7F-2157-4C40-85E2-B52593ACFAD3}" type="parTrans" cxnId="{2EA6A327-397C-4FB8-9B8A-81DE34352B77}">
      <dgm:prSet/>
      <dgm:spPr/>
      <dgm:t>
        <a:bodyPr/>
        <a:lstStyle/>
        <a:p>
          <a:endParaRPr lang="en-US"/>
        </a:p>
      </dgm:t>
    </dgm:pt>
    <dgm:pt modelId="{BBDCF29C-5A50-4ECF-A199-C07235CC5ECA}" type="sibTrans" cxnId="{2EA6A327-397C-4FB8-9B8A-81DE34352B77}">
      <dgm:prSet/>
      <dgm:spPr/>
      <dgm:t>
        <a:bodyPr/>
        <a:lstStyle/>
        <a:p>
          <a:endParaRPr lang="en-US"/>
        </a:p>
      </dgm:t>
    </dgm:pt>
    <dgm:pt modelId="{A1C9E521-2708-4873-83B8-B448B2BB3BB5}">
      <dgm:prSet phldrT="[Text]"/>
      <dgm:spPr/>
      <dgm:t>
        <a:bodyPr/>
        <a:lstStyle/>
        <a:p>
          <a:r>
            <a:rPr lang="en-US" dirty="0" smtClean="0"/>
            <a:t>A Job search tool to help you locate employment, and also includes support groups to improve your job search and interview skills</a:t>
          </a:r>
          <a:endParaRPr lang="en-US" dirty="0"/>
        </a:p>
      </dgm:t>
    </dgm:pt>
    <dgm:pt modelId="{CD806FB2-5B3D-446F-BCCF-A1BBC35A9DAD}" type="parTrans" cxnId="{75AED8E6-903D-4FA3-9825-1BD600707AF0}">
      <dgm:prSet/>
      <dgm:spPr/>
      <dgm:t>
        <a:bodyPr/>
        <a:lstStyle/>
        <a:p>
          <a:endParaRPr lang="en-US"/>
        </a:p>
      </dgm:t>
    </dgm:pt>
    <dgm:pt modelId="{8819ECF5-7122-40EE-A9B2-4768503F463E}" type="sibTrans" cxnId="{75AED8E6-903D-4FA3-9825-1BD600707AF0}">
      <dgm:prSet/>
      <dgm:spPr/>
      <dgm:t>
        <a:bodyPr/>
        <a:lstStyle/>
        <a:p>
          <a:endParaRPr lang="en-US"/>
        </a:p>
      </dgm:t>
    </dgm:pt>
    <dgm:pt modelId="{438117E3-B7CA-4FDB-B208-BBFC0F74A1A3}">
      <dgm:prSet phldrT="[Text]"/>
      <dgm:spPr/>
      <dgm:t>
        <a:bodyPr/>
        <a:lstStyle/>
        <a:p>
          <a:r>
            <a:rPr lang="en-US" smtClean="0"/>
            <a:t>Tap into your alma mater for connections on LinkedIn</a:t>
          </a:r>
          <a:endParaRPr lang="en-US" dirty="0"/>
        </a:p>
      </dgm:t>
    </dgm:pt>
    <dgm:pt modelId="{7C9693C9-B303-496B-B671-2EDE0A9908C1}" type="parTrans" cxnId="{494AC642-673A-4586-98E4-B01BF89D0899}">
      <dgm:prSet/>
      <dgm:spPr/>
    </dgm:pt>
    <dgm:pt modelId="{AE1C873D-E10D-44AF-9D23-A21D8DAF73FE}" type="sibTrans" cxnId="{494AC642-673A-4586-98E4-B01BF89D0899}">
      <dgm:prSet/>
      <dgm:spPr/>
    </dgm:pt>
    <dgm:pt modelId="{27E0E3E2-1CCC-4218-8BF4-2DAFF97CAD70}">
      <dgm:prSet phldrT="[Text]"/>
      <dgm:spPr/>
      <dgm:t>
        <a:bodyPr/>
        <a:lstStyle/>
        <a:p>
          <a:r>
            <a:rPr lang="en-US" smtClean="0"/>
            <a:t>Get </a:t>
          </a:r>
          <a:r>
            <a:rPr lang="en-US" dirty="0" smtClean="0"/>
            <a:t>involved in a mentorship program, and talk to faculty members to build mentorship relationships</a:t>
          </a:r>
          <a:endParaRPr lang="en-US" dirty="0"/>
        </a:p>
      </dgm:t>
    </dgm:pt>
    <dgm:pt modelId="{8A56AA26-B9D4-4570-A7A8-C8D248B2D30D}" type="parTrans" cxnId="{74498F4F-D9B2-4D66-AA7B-0C9245CF6962}">
      <dgm:prSet/>
      <dgm:spPr/>
    </dgm:pt>
    <dgm:pt modelId="{8B64DFD0-CDA0-4247-B3BB-3FA12517671F}" type="sibTrans" cxnId="{74498F4F-D9B2-4D66-AA7B-0C9245CF6962}">
      <dgm:prSet/>
      <dgm:spPr/>
    </dgm:pt>
    <dgm:pt modelId="{18762478-6691-4E82-AAF7-F5B6CF2762C2}" type="pres">
      <dgm:prSet presAssocID="{C0A56980-0D30-1343-BC06-0DDD0C9F7456}" presName="Name0" presStyleCnt="0">
        <dgm:presLayoutVars>
          <dgm:dir/>
          <dgm:resizeHandles val="exact"/>
        </dgm:presLayoutVars>
      </dgm:prSet>
      <dgm:spPr/>
      <dgm:t>
        <a:bodyPr/>
        <a:lstStyle/>
        <a:p>
          <a:endParaRPr lang="en-US"/>
        </a:p>
      </dgm:t>
    </dgm:pt>
    <dgm:pt modelId="{BCD2EA52-02DD-44FB-BEF6-C7C374DB427D}" type="pres">
      <dgm:prSet presAssocID="{22CC1D46-4B13-4E40-8BB5-4168FC661CC1}" presName="Name5" presStyleLbl="vennNode1" presStyleIdx="0" presStyleCnt="5">
        <dgm:presLayoutVars>
          <dgm:bulletEnabled val="1"/>
        </dgm:presLayoutVars>
      </dgm:prSet>
      <dgm:spPr/>
      <dgm:t>
        <a:bodyPr/>
        <a:lstStyle/>
        <a:p>
          <a:endParaRPr lang="en-US"/>
        </a:p>
      </dgm:t>
    </dgm:pt>
    <dgm:pt modelId="{C23FD80F-E7EC-484A-B74D-7F47835BA084}" type="pres">
      <dgm:prSet presAssocID="{223BC29C-CBDC-4BE7-B8D7-FFECC42528FF}" presName="space" presStyleCnt="0"/>
      <dgm:spPr/>
    </dgm:pt>
    <dgm:pt modelId="{30460801-831F-4F74-AAF0-88BECEBB8CD3}" type="pres">
      <dgm:prSet presAssocID="{249F8298-CC0B-42FD-A383-4DF55D52C212}" presName="Name5" presStyleLbl="vennNode1" presStyleIdx="1" presStyleCnt="5">
        <dgm:presLayoutVars>
          <dgm:bulletEnabled val="1"/>
        </dgm:presLayoutVars>
      </dgm:prSet>
      <dgm:spPr/>
      <dgm:t>
        <a:bodyPr/>
        <a:lstStyle/>
        <a:p>
          <a:endParaRPr lang="en-US"/>
        </a:p>
      </dgm:t>
    </dgm:pt>
    <dgm:pt modelId="{5F981405-0988-488B-9974-38E2748603B3}" type="pres">
      <dgm:prSet presAssocID="{122E37D5-AAB9-4EC4-8E92-B0BC6F28928F}" presName="space" presStyleCnt="0"/>
      <dgm:spPr/>
    </dgm:pt>
    <dgm:pt modelId="{9DA2A68C-24D8-47E2-BC2C-0AE6278BF828}" type="pres">
      <dgm:prSet presAssocID="{DDF7DE89-E3C7-41BD-A639-ED276B0820B2}" presName="Name5" presStyleLbl="vennNode1" presStyleIdx="2" presStyleCnt="5">
        <dgm:presLayoutVars>
          <dgm:bulletEnabled val="1"/>
        </dgm:presLayoutVars>
      </dgm:prSet>
      <dgm:spPr/>
      <dgm:t>
        <a:bodyPr/>
        <a:lstStyle/>
        <a:p>
          <a:endParaRPr lang="en-US"/>
        </a:p>
      </dgm:t>
    </dgm:pt>
    <dgm:pt modelId="{9A07F340-DAD0-4548-9213-4245AF564C83}" type="pres">
      <dgm:prSet presAssocID="{8C5EDD5F-0CE7-4783-9C12-0C57C4C399CA}" presName="space" presStyleCnt="0"/>
      <dgm:spPr/>
    </dgm:pt>
    <dgm:pt modelId="{427AEAE5-B477-4AA3-961E-955E377BFC91}" type="pres">
      <dgm:prSet presAssocID="{483E5FDC-2030-4F85-9B7C-CFD6110CE7DF}" presName="Name5" presStyleLbl="vennNode1" presStyleIdx="3" presStyleCnt="5">
        <dgm:presLayoutVars>
          <dgm:bulletEnabled val="1"/>
        </dgm:presLayoutVars>
      </dgm:prSet>
      <dgm:spPr/>
      <dgm:t>
        <a:bodyPr/>
        <a:lstStyle/>
        <a:p>
          <a:endParaRPr lang="en-US"/>
        </a:p>
      </dgm:t>
    </dgm:pt>
    <dgm:pt modelId="{B114D433-47F0-4D77-8530-A6138E8B04BB}" type="pres">
      <dgm:prSet presAssocID="{C4AF2F0D-BA26-46C5-BF6F-47469C1D39D4}" presName="space" presStyleCnt="0"/>
      <dgm:spPr/>
    </dgm:pt>
    <dgm:pt modelId="{B767C913-DCA6-4639-9CC4-99D186D82960}" type="pres">
      <dgm:prSet presAssocID="{991FD19B-E446-4094-87BD-35290F1F689A}" presName="Name5" presStyleLbl="vennNode1" presStyleIdx="4" presStyleCnt="5">
        <dgm:presLayoutVars>
          <dgm:bulletEnabled val="1"/>
        </dgm:presLayoutVars>
      </dgm:prSet>
      <dgm:spPr/>
      <dgm:t>
        <a:bodyPr/>
        <a:lstStyle/>
        <a:p>
          <a:endParaRPr lang="en-US"/>
        </a:p>
      </dgm:t>
    </dgm:pt>
  </dgm:ptLst>
  <dgm:cxnLst>
    <dgm:cxn modelId="{A5F74907-F328-4C86-934F-03BE65CD661D}" srcId="{C0A56980-0D30-1343-BC06-0DDD0C9F7456}" destId="{DDF7DE89-E3C7-41BD-A639-ED276B0820B2}" srcOrd="2" destOrd="0" parTransId="{A9E5B45A-DFB0-48B1-B3FC-3423EFA29236}" sibTransId="{8C5EDD5F-0CE7-4783-9C12-0C57C4C399CA}"/>
    <dgm:cxn modelId="{2F29F20C-B0A0-4A3E-BFBF-6BBD79CFF8A6}" type="presOf" srcId="{27E0E3E2-1CCC-4218-8BF4-2DAFF97CAD70}" destId="{427AEAE5-B477-4AA3-961E-955E377BFC91}" srcOrd="0" destOrd="1" presId="urn:microsoft.com/office/officeart/2005/8/layout/venn3"/>
    <dgm:cxn modelId="{1CB67F3A-99E9-4558-AD0E-990B0B5B3843}" type="presOf" srcId="{DDF7DE89-E3C7-41BD-A639-ED276B0820B2}" destId="{9DA2A68C-24D8-47E2-BC2C-0AE6278BF828}" srcOrd="0" destOrd="0" presId="urn:microsoft.com/office/officeart/2005/8/layout/venn3"/>
    <dgm:cxn modelId="{2EA6A327-397C-4FB8-9B8A-81DE34352B77}" srcId="{22CC1D46-4B13-4E40-8BB5-4168FC661CC1}" destId="{46724916-2BFF-437D-B0FB-93F154BDE984}" srcOrd="0" destOrd="0" parTransId="{575AEC7F-2157-4C40-85E2-B52593ACFAD3}" sibTransId="{BBDCF29C-5A50-4ECF-A199-C07235CC5ECA}"/>
    <dgm:cxn modelId="{467C1D09-F32B-44FD-8906-3D136CBC0429}" type="presOf" srcId="{483E5FDC-2030-4F85-9B7C-CFD6110CE7DF}" destId="{427AEAE5-B477-4AA3-961E-955E377BFC91}" srcOrd="0" destOrd="0" presId="urn:microsoft.com/office/officeart/2005/8/layout/venn3"/>
    <dgm:cxn modelId="{74498F4F-D9B2-4D66-AA7B-0C9245CF6962}" srcId="{483E5FDC-2030-4F85-9B7C-CFD6110CE7DF}" destId="{27E0E3E2-1CCC-4218-8BF4-2DAFF97CAD70}" srcOrd="0" destOrd="0" parTransId="{8A56AA26-B9D4-4570-A7A8-C8D248B2D30D}" sibTransId="{8B64DFD0-CDA0-4247-B3BB-3FA12517671F}"/>
    <dgm:cxn modelId="{F777102D-0152-4E49-84F7-138571C91A19}" srcId="{C0A56980-0D30-1343-BC06-0DDD0C9F7456}" destId="{249F8298-CC0B-42FD-A383-4DF55D52C212}" srcOrd="1" destOrd="0" parTransId="{5297F2E8-9043-4719-8A07-604118726916}" sibTransId="{122E37D5-AAB9-4EC4-8E92-B0BC6F28928F}"/>
    <dgm:cxn modelId="{57A57DDF-7F17-4856-B511-F62AF34CD231}" type="presOf" srcId="{991FD19B-E446-4094-87BD-35290F1F689A}" destId="{B767C913-DCA6-4639-9CC4-99D186D82960}" srcOrd="0" destOrd="0" presId="urn:microsoft.com/office/officeart/2005/8/layout/venn3"/>
    <dgm:cxn modelId="{E72F1FC7-3156-4F09-87F7-244D97CE3B7E}" type="presOf" srcId="{438117E3-B7CA-4FDB-B208-BBFC0F74A1A3}" destId="{9DA2A68C-24D8-47E2-BC2C-0AE6278BF828}" srcOrd="0" destOrd="1" presId="urn:microsoft.com/office/officeart/2005/8/layout/venn3"/>
    <dgm:cxn modelId="{22038E60-5AB4-435A-8412-11B559EDC845}" type="presOf" srcId="{C0A56980-0D30-1343-BC06-0DDD0C9F7456}" destId="{18762478-6691-4E82-AAF7-F5B6CF2762C2}" srcOrd="0" destOrd="0" presId="urn:microsoft.com/office/officeart/2005/8/layout/venn3"/>
    <dgm:cxn modelId="{494AC642-673A-4586-98E4-B01BF89D0899}" srcId="{DDF7DE89-E3C7-41BD-A639-ED276B0820B2}" destId="{438117E3-B7CA-4FDB-B208-BBFC0F74A1A3}" srcOrd="0" destOrd="0" parTransId="{7C9693C9-B303-496B-B671-2EDE0A9908C1}" sibTransId="{AE1C873D-E10D-44AF-9D23-A21D8DAF73FE}"/>
    <dgm:cxn modelId="{D5A7CBE0-339A-4BA2-9733-158D0408F9B7}" type="presOf" srcId="{22CC1D46-4B13-4E40-8BB5-4168FC661CC1}" destId="{BCD2EA52-02DD-44FB-BEF6-C7C374DB427D}" srcOrd="0" destOrd="0" presId="urn:microsoft.com/office/officeart/2005/8/layout/venn3"/>
    <dgm:cxn modelId="{0AF1CE9F-7618-4857-ABE7-6EA1796FC765}" srcId="{C0A56980-0D30-1343-BC06-0DDD0C9F7456}" destId="{991FD19B-E446-4094-87BD-35290F1F689A}" srcOrd="4" destOrd="0" parTransId="{2C816044-A327-4A78-A58C-57C20395F15B}" sibTransId="{B3647A0B-3A26-496E-B4E2-A430001AA394}"/>
    <dgm:cxn modelId="{75AED8E6-903D-4FA3-9825-1BD600707AF0}" srcId="{249F8298-CC0B-42FD-A383-4DF55D52C212}" destId="{A1C9E521-2708-4873-83B8-B448B2BB3BB5}" srcOrd="0" destOrd="0" parTransId="{CD806FB2-5B3D-446F-BCCF-A1BBC35A9DAD}" sibTransId="{8819ECF5-7122-40EE-A9B2-4768503F463E}"/>
    <dgm:cxn modelId="{A5D06421-D960-4449-AF38-2D336A53F68E}" srcId="{C0A56980-0D30-1343-BC06-0DDD0C9F7456}" destId="{22CC1D46-4B13-4E40-8BB5-4168FC661CC1}" srcOrd="0" destOrd="0" parTransId="{F4F3F966-EC6C-4AC9-85C1-268FB9FF4724}" sibTransId="{223BC29C-CBDC-4BE7-B8D7-FFECC42528FF}"/>
    <dgm:cxn modelId="{89562179-AAA5-414F-8D3D-AC3EF83F6D38}" type="presOf" srcId="{46724916-2BFF-437D-B0FB-93F154BDE984}" destId="{BCD2EA52-02DD-44FB-BEF6-C7C374DB427D}" srcOrd="0" destOrd="1" presId="urn:microsoft.com/office/officeart/2005/8/layout/venn3"/>
    <dgm:cxn modelId="{3D43F714-8A1B-4AE7-B93B-A7530939F684}" type="presOf" srcId="{A1C9E521-2708-4873-83B8-B448B2BB3BB5}" destId="{30460801-831F-4F74-AAF0-88BECEBB8CD3}" srcOrd="0" destOrd="1" presId="urn:microsoft.com/office/officeart/2005/8/layout/venn3"/>
    <dgm:cxn modelId="{3A1D36EC-C8E8-4867-B79A-0B3CE07B82CF}" srcId="{C0A56980-0D30-1343-BC06-0DDD0C9F7456}" destId="{483E5FDC-2030-4F85-9B7C-CFD6110CE7DF}" srcOrd="3" destOrd="0" parTransId="{258808F0-B94C-4F77-A16D-26D3DA90DC5D}" sibTransId="{C4AF2F0D-BA26-46C5-BF6F-47469C1D39D4}"/>
    <dgm:cxn modelId="{33108AE8-371A-45FB-9C8E-1EBBFAC1269C}" type="presOf" srcId="{249F8298-CC0B-42FD-A383-4DF55D52C212}" destId="{30460801-831F-4F74-AAF0-88BECEBB8CD3}" srcOrd="0" destOrd="0" presId="urn:microsoft.com/office/officeart/2005/8/layout/venn3"/>
    <dgm:cxn modelId="{A479905C-1AFC-4ED6-B1BA-6678B7223E87}" type="presParOf" srcId="{18762478-6691-4E82-AAF7-F5B6CF2762C2}" destId="{BCD2EA52-02DD-44FB-BEF6-C7C374DB427D}" srcOrd="0" destOrd="0" presId="urn:microsoft.com/office/officeart/2005/8/layout/venn3"/>
    <dgm:cxn modelId="{C0F18637-FD0B-4F01-8606-A202C3D065A6}" type="presParOf" srcId="{18762478-6691-4E82-AAF7-F5B6CF2762C2}" destId="{C23FD80F-E7EC-484A-B74D-7F47835BA084}" srcOrd="1" destOrd="0" presId="urn:microsoft.com/office/officeart/2005/8/layout/venn3"/>
    <dgm:cxn modelId="{9662DE19-8D0E-41DD-820C-DA96FE2578E8}" type="presParOf" srcId="{18762478-6691-4E82-AAF7-F5B6CF2762C2}" destId="{30460801-831F-4F74-AAF0-88BECEBB8CD3}" srcOrd="2" destOrd="0" presId="urn:microsoft.com/office/officeart/2005/8/layout/venn3"/>
    <dgm:cxn modelId="{E75958A7-D3EB-4D40-8A79-9DB6357C3225}" type="presParOf" srcId="{18762478-6691-4E82-AAF7-F5B6CF2762C2}" destId="{5F981405-0988-488B-9974-38E2748603B3}" srcOrd="3" destOrd="0" presId="urn:microsoft.com/office/officeart/2005/8/layout/venn3"/>
    <dgm:cxn modelId="{30F39ECB-CC7B-473B-9A6A-DB7FCF67F352}" type="presParOf" srcId="{18762478-6691-4E82-AAF7-F5B6CF2762C2}" destId="{9DA2A68C-24D8-47E2-BC2C-0AE6278BF828}" srcOrd="4" destOrd="0" presId="urn:microsoft.com/office/officeart/2005/8/layout/venn3"/>
    <dgm:cxn modelId="{164CC296-75D2-4B49-875E-6375B98A39BE}" type="presParOf" srcId="{18762478-6691-4E82-AAF7-F5B6CF2762C2}" destId="{9A07F340-DAD0-4548-9213-4245AF564C83}" srcOrd="5" destOrd="0" presId="urn:microsoft.com/office/officeart/2005/8/layout/venn3"/>
    <dgm:cxn modelId="{0C367CCE-A31D-49F7-9E8E-9039C436C0F5}" type="presParOf" srcId="{18762478-6691-4E82-AAF7-F5B6CF2762C2}" destId="{427AEAE5-B477-4AA3-961E-955E377BFC91}" srcOrd="6" destOrd="0" presId="urn:microsoft.com/office/officeart/2005/8/layout/venn3"/>
    <dgm:cxn modelId="{6A2436B7-A6D4-4910-A34B-0EDAD1765C30}" type="presParOf" srcId="{18762478-6691-4E82-AAF7-F5B6CF2762C2}" destId="{B114D433-47F0-4D77-8530-A6138E8B04BB}" srcOrd="7" destOrd="0" presId="urn:microsoft.com/office/officeart/2005/8/layout/venn3"/>
    <dgm:cxn modelId="{7D628DA5-A327-4EC2-BFD2-F22E38C79585}" type="presParOf" srcId="{18762478-6691-4E82-AAF7-F5B6CF2762C2}" destId="{B767C913-DCA6-4639-9CC4-99D186D82960}"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b="1" dirty="0" smtClean="0"/>
            <a:t>Self-Reflection Activity</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custLinFactNeighborX="-64126" custLinFactNeighborY="31312">
        <dgm:presLayoutVars>
          <dgm:chMax val="0"/>
          <dgm:bulletEnabled val="1"/>
        </dgm:presLayoutVars>
      </dgm:prSet>
      <dgm:spPr/>
      <dgm:t>
        <a:bodyPr/>
        <a:lstStyle/>
        <a:p>
          <a:endParaRPr lang="en-US"/>
        </a:p>
      </dgm:t>
    </dgm:pt>
  </dgm:ptLst>
  <dgm:cxnLst>
    <dgm:cxn modelId="{C77135C8-D595-4BC4-B200-31737B5A7988}" type="presOf" srcId="{67AB15E3-6359-4058-8D65-16D6C2048387}" destId="{71BF7568-C1ED-4C4E-A730-C2889E2A611A}"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763113C5-0435-4B11-A9D4-832F975E718A}" type="presOf" srcId="{E4D2965E-A0F5-426E-BF2A-C42CCD64C6A7}" destId="{1C14A687-44B6-49FF-AD29-AC83E80F85B2}" srcOrd="0" destOrd="0" presId="urn:microsoft.com/office/officeart/2005/8/layout/vList2"/>
    <dgm:cxn modelId="{8C9E11CC-B5C2-4E36-9AB8-100A1A4CF675}"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CD869-C373-4A2F-9786-570E172C07CE}">
      <dsp:nvSpPr>
        <dsp:cNvPr id="0" name=""/>
        <dsp:cNvSpPr/>
      </dsp:nvSpPr>
      <dsp:spPr>
        <a:xfrm>
          <a:off x="0" y="127887"/>
          <a:ext cx="6777037" cy="103428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List the components of the basic job/internship search steps. </a:t>
          </a:r>
          <a:endParaRPr lang="en-US" sz="2600" kern="1200" dirty="0"/>
        </a:p>
      </dsp:txBody>
      <dsp:txXfrm>
        <a:off x="50489" y="178376"/>
        <a:ext cx="6676059" cy="933302"/>
      </dsp:txXfrm>
    </dsp:sp>
    <dsp:sp modelId="{6A92CEE1-95B6-4DCE-AF0B-AB0A9EA78035}">
      <dsp:nvSpPr>
        <dsp:cNvPr id="0" name=""/>
        <dsp:cNvSpPr/>
      </dsp:nvSpPr>
      <dsp:spPr>
        <a:xfrm>
          <a:off x="0" y="1237047"/>
          <a:ext cx="6777037" cy="103428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Identify the key elements in a proactive job search strategy.</a:t>
          </a:r>
          <a:endParaRPr lang="en-US" sz="2600" kern="1200" dirty="0"/>
        </a:p>
      </dsp:txBody>
      <dsp:txXfrm>
        <a:off x="50489" y="1287536"/>
        <a:ext cx="6676059" cy="933302"/>
      </dsp:txXfrm>
    </dsp:sp>
    <dsp:sp modelId="{ECCAB954-BC7D-498F-8027-2C2998F608BF}">
      <dsp:nvSpPr>
        <dsp:cNvPr id="0" name=""/>
        <dsp:cNvSpPr/>
      </dsp:nvSpPr>
      <dsp:spPr>
        <a:xfrm>
          <a:off x="0" y="2346207"/>
          <a:ext cx="6777037" cy="103428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Reflect on using a job search strategy on a potential employment opportunity</a:t>
          </a:r>
          <a:endParaRPr lang="en-US" sz="2600" kern="1200" dirty="0"/>
        </a:p>
      </dsp:txBody>
      <dsp:txXfrm>
        <a:off x="50489" y="2396696"/>
        <a:ext cx="6676059" cy="9333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7C5DC-D3AD-4521-9572-E87442CFF39F}">
      <dsp:nvSpPr>
        <dsp:cNvPr id="0" name=""/>
        <dsp:cNvSpPr/>
      </dsp:nvSpPr>
      <dsp:spPr>
        <a:xfrm>
          <a:off x="0" y="4204"/>
          <a:ext cx="7964129" cy="887445"/>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n-US" sz="3700" kern="1200" dirty="0" smtClean="0"/>
            <a:t>Resources to help you …</a:t>
          </a:r>
          <a:endParaRPr lang="en-US" sz="3700" kern="1200" dirty="0"/>
        </a:p>
      </dsp:txBody>
      <dsp:txXfrm>
        <a:off x="43321" y="47525"/>
        <a:ext cx="7877487" cy="800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CD869-C373-4A2F-9786-570E172C07CE}">
      <dsp:nvSpPr>
        <dsp:cNvPr id="0" name=""/>
        <dsp:cNvSpPr/>
      </dsp:nvSpPr>
      <dsp:spPr>
        <a:xfrm>
          <a:off x="0" y="28617"/>
          <a:ext cx="7919884" cy="791505"/>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The Basic Job Search Steps</a:t>
          </a:r>
          <a:endParaRPr lang="en-US" sz="3300" kern="1200" dirty="0"/>
        </a:p>
      </dsp:txBody>
      <dsp:txXfrm>
        <a:off x="38638" y="67255"/>
        <a:ext cx="7842608" cy="714229"/>
      </dsp:txXfrm>
    </dsp:sp>
    <dsp:sp modelId="{4825EC3A-7350-45AA-B675-7076E0555B10}">
      <dsp:nvSpPr>
        <dsp:cNvPr id="0" name=""/>
        <dsp:cNvSpPr/>
      </dsp:nvSpPr>
      <dsp:spPr>
        <a:xfrm>
          <a:off x="0" y="915162"/>
          <a:ext cx="7919884" cy="791505"/>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The Proactive Job Search</a:t>
          </a:r>
          <a:endParaRPr lang="en-US" sz="3300" kern="1200" dirty="0"/>
        </a:p>
      </dsp:txBody>
      <dsp:txXfrm>
        <a:off x="38638" y="953800"/>
        <a:ext cx="7842608" cy="714229"/>
      </dsp:txXfrm>
    </dsp:sp>
    <dsp:sp modelId="{5B632D55-464C-4D17-81FD-E6F0ABAC9E74}">
      <dsp:nvSpPr>
        <dsp:cNvPr id="0" name=""/>
        <dsp:cNvSpPr/>
      </dsp:nvSpPr>
      <dsp:spPr>
        <a:xfrm>
          <a:off x="0" y="1801707"/>
          <a:ext cx="7919884" cy="791505"/>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dirty="0" smtClean="0"/>
            <a:t>Follow-Up</a:t>
          </a:r>
          <a:endParaRPr lang="en-US" sz="3300" kern="1200" dirty="0"/>
        </a:p>
      </dsp:txBody>
      <dsp:txXfrm>
        <a:off x="38638" y="1840345"/>
        <a:ext cx="7842608" cy="714229"/>
      </dsp:txXfrm>
    </dsp:sp>
    <dsp:sp modelId="{56BCA8B3-8FDC-432E-8113-B362AC435EE9}">
      <dsp:nvSpPr>
        <dsp:cNvPr id="0" name=""/>
        <dsp:cNvSpPr/>
      </dsp:nvSpPr>
      <dsp:spPr>
        <a:xfrm>
          <a:off x="0" y="2688252"/>
          <a:ext cx="7919884" cy="791505"/>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en-US" sz="3300" kern="1200" smtClean="0"/>
            <a:t>Self-Reflection</a:t>
          </a:r>
          <a:endParaRPr lang="en-US" sz="3300" kern="1200" dirty="0"/>
        </a:p>
      </dsp:txBody>
      <dsp:txXfrm>
        <a:off x="38638" y="2726890"/>
        <a:ext cx="7842608" cy="7142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108320"/>
          <a:ext cx="7934633" cy="121680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t>Self-Reflection Activity</a:t>
          </a:r>
          <a:endParaRPr lang="en-US" sz="4400" kern="1200" dirty="0"/>
        </a:p>
      </dsp:txBody>
      <dsp:txXfrm>
        <a:off x="59399" y="167719"/>
        <a:ext cx="7815835" cy="1098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108320"/>
          <a:ext cx="7934633" cy="121680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t>Self-Reflection Activity</a:t>
          </a:r>
          <a:endParaRPr lang="en-US" sz="4400" kern="1200" dirty="0"/>
        </a:p>
      </dsp:txBody>
      <dsp:txXfrm>
        <a:off x="59399" y="167719"/>
        <a:ext cx="7815835"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108320"/>
          <a:ext cx="7934633" cy="121680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t>Self-Reflection Activity</a:t>
          </a:r>
          <a:endParaRPr lang="en-US" sz="4400" kern="1200" dirty="0"/>
        </a:p>
      </dsp:txBody>
      <dsp:txXfrm>
        <a:off x="59399" y="167719"/>
        <a:ext cx="7815835"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108320"/>
          <a:ext cx="7934633" cy="121680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t>Self-Reflection Activity</a:t>
          </a:r>
          <a:endParaRPr lang="en-US" sz="4400" kern="1200" dirty="0"/>
        </a:p>
      </dsp:txBody>
      <dsp:txXfrm>
        <a:off x="59399" y="167719"/>
        <a:ext cx="7815835" cy="1098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524F54-3F91-5C4D-8A63-7F5B06998B1E}">
      <dsp:nvSpPr>
        <dsp:cNvPr id="0" name=""/>
        <dsp:cNvSpPr/>
      </dsp:nvSpPr>
      <dsp:spPr>
        <a:xfrm>
          <a:off x="2811751" y="1567346"/>
          <a:ext cx="1496175" cy="1496175"/>
        </a:xfrm>
        <a:prstGeom prst="ellipse">
          <a:avLst/>
        </a:prstGeom>
        <a:solidFill>
          <a:schemeClr val="bg1">
            <a:lumMod val="50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Job Seeker</a:t>
          </a:r>
          <a:endParaRPr lang="en-US" sz="2400" kern="1200" dirty="0"/>
        </a:p>
      </dsp:txBody>
      <dsp:txXfrm>
        <a:off x="3030861" y="1786456"/>
        <a:ext cx="1057955" cy="1057955"/>
      </dsp:txXfrm>
    </dsp:sp>
    <dsp:sp modelId="{E5301F7E-57AF-634B-A30F-6838307F144F}">
      <dsp:nvSpPr>
        <dsp:cNvPr id="0" name=""/>
        <dsp:cNvSpPr/>
      </dsp:nvSpPr>
      <dsp:spPr>
        <a:xfrm rot="11700659">
          <a:off x="1679850" y="1747439"/>
          <a:ext cx="1113819" cy="426409"/>
        </a:xfrm>
        <a:prstGeom prst="leftArrow">
          <a:avLst>
            <a:gd name="adj1" fmla="val 60000"/>
            <a:gd name="adj2" fmla="val 50000"/>
          </a:avLst>
        </a:prstGeom>
        <a:gradFill rotWithShape="0">
          <a:gsLst>
            <a:gs pos="0">
              <a:schemeClr val="accent1">
                <a:tint val="60000"/>
                <a:hueOff val="0"/>
                <a:satOff val="0"/>
                <a:lumOff val="0"/>
                <a:alphaOff val="0"/>
              </a:schemeClr>
            </a:gs>
            <a:gs pos="100000">
              <a:schemeClr val="accent1">
                <a:tint val="60000"/>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EADEA07E-9C2B-F143-994C-7FCF7C63B4F9}">
      <dsp:nvSpPr>
        <dsp:cNvPr id="0" name=""/>
        <dsp:cNvSpPr/>
      </dsp:nvSpPr>
      <dsp:spPr>
        <a:xfrm>
          <a:off x="988170" y="1247855"/>
          <a:ext cx="1421366" cy="1137093"/>
        </a:xfrm>
        <a:prstGeom prst="roundRect">
          <a:avLst>
            <a:gd name="adj" fmla="val 10000"/>
          </a:avLst>
        </a:prstGeom>
        <a:solidFill>
          <a:schemeClr val="bg1">
            <a:lumMod val="50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Research</a:t>
          </a:r>
          <a:endParaRPr lang="en-US" sz="2200" kern="1200" dirty="0"/>
        </a:p>
      </dsp:txBody>
      <dsp:txXfrm>
        <a:off x="1021474" y="1281159"/>
        <a:ext cx="1354758" cy="1070485"/>
      </dsp:txXfrm>
    </dsp:sp>
    <dsp:sp modelId="{D75A9135-5AFE-D049-905E-8CA2283B84FF}">
      <dsp:nvSpPr>
        <dsp:cNvPr id="0" name=""/>
        <dsp:cNvSpPr/>
      </dsp:nvSpPr>
      <dsp:spPr>
        <a:xfrm rot="14700288">
          <a:off x="2423949" y="860581"/>
          <a:ext cx="1114053" cy="426409"/>
        </a:xfrm>
        <a:prstGeom prst="leftArrow">
          <a:avLst>
            <a:gd name="adj1" fmla="val 60000"/>
            <a:gd name="adj2" fmla="val 50000"/>
          </a:avLst>
        </a:prstGeom>
        <a:gradFill rotWithShape="0">
          <a:gsLst>
            <a:gs pos="0">
              <a:schemeClr val="accent1">
                <a:tint val="60000"/>
                <a:hueOff val="0"/>
                <a:satOff val="0"/>
                <a:lumOff val="0"/>
                <a:alphaOff val="0"/>
              </a:schemeClr>
            </a:gs>
            <a:gs pos="100000">
              <a:schemeClr val="accent1">
                <a:tint val="60000"/>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3AB37386-0E67-8D4C-9102-E246E516F5C6}">
      <dsp:nvSpPr>
        <dsp:cNvPr id="0" name=""/>
        <dsp:cNvSpPr/>
      </dsp:nvSpPr>
      <dsp:spPr>
        <a:xfrm>
          <a:off x="2034925" y="382"/>
          <a:ext cx="1421366" cy="1137093"/>
        </a:xfrm>
        <a:prstGeom prst="roundRect">
          <a:avLst>
            <a:gd name="adj" fmla="val 10000"/>
          </a:avLst>
        </a:prstGeom>
        <a:solidFill>
          <a:schemeClr val="bg1">
            <a:lumMod val="50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Market Yourself</a:t>
          </a:r>
          <a:endParaRPr lang="en-US" sz="2200" kern="1200" dirty="0"/>
        </a:p>
      </dsp:txBody>
      <dsp:txXfrm>
        <a:off x="2068229" y="33686"/>
        <a:ext cx="1354758" cy="1070485"/>
      </dsp:txXfrm>
    </dsp:sp>
    <dsp:sp modelId="{51F33D69-C24E-114C-9575-85799E23593C}">
      <dsp:nvSpPr>
        <dsp:cNvPr id="0" name=""/>
        <dsp:cNvSpPr/>
      </dsp:nvSpPr>
      <dsp:spPr>
        <a:xfrm rot="17699712">
          <a:off x="3581675" y="860581"/>
          <a:ext cx="1114053" cy="426409"/>
        </a:xfrm>
        <a:prstGeom prst="leftArrow">
          <a:avLst>
            <a:gd name="adj1" fmla="val 60000"/>
            <a:gd name="adj2" fmla="val 50000"/>
          </a:avLst>
        </a:prstGeom>
        <a:gradFill rotWithShape="0">
          <a:gsLst>
            <a:gs pos="0">
              <a:schemeClr val="accent1">
                <a:tint val="60000"/>
                <a:hueOff val="0"/>
                <a:satOff val="0"/>
                <a:lumOff val="0"/>
                <a:alphaOff val="0"/>
              </a:schemeClr>
            </a:gs>
            <a:gs pos="100000">
              <a:schemeClr val="accent1">
                <a:tint val="60000"/>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DFC5D575-ACA5-0C44-AF5E-BC03D827FBF3}">
      <dsp:nvSpPr>
        <dsp:cNvPr id="0" name=""/>
        <dsp:cNvSpPr/>
      </dsp:nvSpPr>
      <dsp:spPr>
        <a:xfrm>
          <a:off x="3663386" y="382"/>
          <a:ext cx="1421366" cy="1137093"/>
        </a:xfrm>
        <a:prstGeom prst="roundRect">
          <a:avLst>
            <a:gd name="adj" fmla="val 10000"/>
          </a:avLst>
        </a:prstGeom>
        <a:solidFill>
          <a:schemeClr val="bg1">
            <a:lumMod val="50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Network</a:t>
          </a:r>
          <a:endParaRPr lang="en-US" sz="2200" kern="1200" dirty="0"/>
        </a:p>
      </dsp:txBody>
      <dsp:txXfrm>
        <a:off x="3696690" y="33686"/>
        <a:ext cx="1354758" cy="1070485"/>
      </dsp:txXfrm>
    </dsp:sp>
    <dsp:sp modelId="{E2EF84B5-1A66-DF4E-8FE7-E9E226CE8A63}">
      <dsp:nvSpPr>
        <dsp:cNvPr id="0" name=""/>
        <dsp:cNvSpPr/>
      </dsp:nvSpPr>
      <dsp:spPr>
        <a:xfrm rot="20699341">
          <a:off x="4326008" y="1747439"/>
          <a:ext cx="1113819" cy="426409"/>
        </a:xfrm>
        <a:prstGeom prst="leftArrow">
          <a:avLst>
            <a:gd name="adj1" fmla="val 60000"/>
            <a:gd name="adj2" fmla="val 50000"/>
          </a:avLst>
        </a:prstGeom>
        <a:gradFill rotWithShape="0">
          <a:gsLst>
            <a:gs pos="0">
              <a:schemeClr val="accent1">
                <a:tint val="60000"/>
                <a:hueOff val="0"/>
                <a:satOff val="0"/>
                <a:lumOff val="0"/>
                <a:alphaOff val="0"/>
              </a:schemeClr>
            </a:gs>
            <a:gs pos="100000">
              <a:schemeClr val="accent1">
                <a:tint val="60000"/>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sp>
    <dsp:sp modelId="{5675775D-9C32-754F-AEDF-935873DAFFE6}">
      <dsp:nvSpPr>
        <dsp:cNvPr id="0" name=""/>
        <dsp:cNvSpPr/>
      </dsp:nvSpPr>
      <dsp:spPr>
        <a:xfrm>
          <a:off x="4710140" y="1247855"/>
          <a:ext cx="1421366" cy="1137093"/>
        </a:xfrm>
        <a:prstGeom prst="roundRect">
          <a:avLst>
            <a:gd name="adj" fmla="val 10000"/>
          </a:avLst>
        </a:prstGeom>
        <a:solidFill>
          <a:schemeClr val="bg1">
            <a:lumMod val="50000"/>
          </a:schemeClr>
        </a:soli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Follow up</a:t>
          </a:r>
          <a:endParaRPr lang="en-US" sz="2200" kern="1200" dirty="0"/>
        </a:p>
      </dsp:txBody>
      <dsp:txXfrm>
        <a:off x="4743444" y="1281159"/>
        <a:ext cx="1354758" cy="10704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2EA52-02DD-44FB-BEF6-C7C374DB427D}">
      <dsp:nvSpPr>
        <dsp:cNvPr id="0" name=""/>
        <dsp:cNvSpPr/>
      </dsp:nvSpPr>
      <dsp:spPr>
        <a:xfrm>
          <a:off x="1001" y="232544"/>
          <a:ext cx="1953647" cy="1953647"/>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75000"/>
                <a:satMod val="120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7516" tIns="15240" rIns="107516" bIns="15240" numCol="1" spcCol="1270" anchor="ctr" anchorCtr="1">
          <a:noAutofit/>
        </a:bodyPr>
        <a:lstStyle/>
        <a:p>
          <a:pPr lvl="0" algn="l" defTabSz="533400">
            <a:lnSpc>
              <a:spcPct val="90000"/>
            </a:lnSpc>
            <a:spcBef>
              <a:spcPct val="0"/>
            </a:spcBef>
            <a:spcAft>
              <a:spcPct val="35000"/>
            </a:spcAft>
          </a:pPr>
          <a:r>
            <a:rPr lang="en-US" sz="1200" kern="1200" dirty="0" smtClean="0"/>
            <a:t>Professional Organizations</a:t>
          </a:r>
          <a:endParaRPr lang="en-US" sz="1200" kern="1200" dirty="0"/>
        </a:p>
        <a:p>
          <a:pPr marL="57150" lvl="1" indent="-57150" algn="l" defTabSz="400050">
            <a:lnSpc>
              <a:spcPct val="90000"/>
            </a:lnSpc>
            <a:spcBef>
              <a:spcPct val="0"/>
            </a:spcBef>
            <a:spcAft>
              <a:spcPct val="15000"/>
            </a:spcAft>
            <a:buChar char="••"/>
          </a:pPr>
          <a:r>
            <a:rPr lang="en-US" sz="900" kern="1200" dirty="0" smtClean="0"/>
            <a:t>Connect with skilled and experienced mentors and professionals in your career</a:t>
          </a:r>
          <a:endParaRPr lang="en-US" sz="900" kern="1200" dirty="0"/>
        </a:p>
      </dsp:txBody>
      <dsp:txXfrm>
        <a:off x="287106" y="518649"/>
        <a:ext cx="1381437" cy="1381437"/>
      </dsp:txXfrm>
    </dsp:sp>
    <dsp:sp modelId="{30460801-831F-4F74-AAF0-88BECEBB8CD3}">
      <dsp:nvSpPr>
        <dsp:cNvPr id="0" name=""/>
        <dsp:cNvSpPr/>
      </dsp:nvSpPr>
      <dsp:spPr>
        <a:xfrm>
          <a:off x="1563919" y="232544"/>
          <a:ext cx="1953647" cy="1953647"/>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75000"/>
                <a:satMod val="120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7516" tIns="15240" rIns="107516" bIns="15240" numCol="1" spcCol="1270" anchor="ctr" anchorCtr="1">
          <a:noAutofit/>
        </a:bodyPr>
        <a:lstStyle/>
        <a:p>
          <a:pPr lvl="0" algn="l" defTabSz="533400">
            <a:lnSpc>
              <a:spcPct val="90000"/>
            </a:lnSpc>
            <a:spcBef>
              <a:spcPct val="0"/>
            </a:spcBef>
            <a:spcAft>
              <a:spcPct val="35000"/>
            </a:spcAft>
          </a:pPr>
          <a:r>
            <a:rPr lang="en-US" sz="1200" kern="1200" dirty="0" smtClean="0">
              <a:hlinkClick xmlns:r="http://schemas.openxmlformats.org/officeDocument/2006/relationships" r:id="rId1"/>
            </a:rPr>
            <a:t>Social Media</a:t>
          </a:r>
          <a:endParaRPr lang="en-US" sz="1200" kern="1200" dirty="0"/>
        </a:p>
        <a:p>
          <a:pPr marL="57150" lvl="1" indent="-57150" algn="l" defTabSz="400050">
            <a:lnSpc>
              <a:spcPct val="90000"/>
            </a:lnSpc>
            <a:spcBef>
              <a:spcPct val="0"/>
            </a:spcBef>
            <a:spcAft>
              <a:spcPct val="15000"/>
            </a:spcAft>
            <a:buChar char="••"/>
          </a:pPr>
          <a:r>
            <a:rPr lang="en-US" sz="900" kern="1200" dirty="0" smtClean="0"/>
            <a:t>A Job search tool to help you locate employment, and also includes support groups to improve your job search and interview skills</a:t>
          </a:r>
          <a:endParaRPr lang="en-US" sz="900" kern="1200" dirty="0"/>
        </a:p>
      </dsp:txBody>
      <dsp:txXfrm>
        <a:off x="1850024" y="518649"/>
        <a:ext cx="1381437" cy="1381437"/>
      </dsp:txXfrm>
    </dsp:sp>
    <dsp:sp modelId="{9DA2A68C-24D8-47E2-BC2C-0AE6278BF828}">
      <dsp:nvSpPr>
        <dsp:cNvPr id="0" name=""/>
        <dsp:cNvSpPr/>
      </dsp:nvSpPr>
      <dsp:spPr>
        <a:xfrm>
          <a:off x="3126837" y="232544"/>
          <a:ext cx="1953647" cy="1953647"/>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75000"/>
                <a:satMod val="120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7516" tIns="15240" rIns="107516" bIns="15240" numCol="1" spcCol="1270" anchor="ctr" anchorCtr="1">
          <a:noAutofit/>
        </a:bodyPr>
        <a:lstStyle/>
        <a:p>
          <a:pPr lvl="0" algn="l" defTabSz="533400">
            <a:lnSpc>
              <a:spcPct val="90000"/>
            </a:lnSpc>
            <a:spcBef>
              <a:spcPct val="0"/>
            </a:spcBef>
            <a:spcAft>
              <a:spcPct val="35000"/>
            </a:spcAft>
          </a:pPr>
          <a:r>
            <a:rPr lang="en-US" sz="1200" kern="1200" dirty="0" smtClean="0"/>
            <a:t>Alumni</a:t>
          </a:r>
          <a:endParaRPr lang="en-US" sz="1200" kern="1200" dirty="0"/>
        </a:p>
        <a:p>
          <a:pPr marL="57150" lvl="1" indent="-57150" algn="l" defTabSz="400050">
            <a:lnSpc>
              <a:spcPct val="90000"/>
            </a:lnSpc>
            <a:spcBef>
              <a:spcPct val="0"/>
            </a:spcBef>
            <a:spcAft>
              <a:spcPct val="15000"/>
            </a:spcAft>
            <a:buChar char="••"/>
          </a:pPr>
          <a:r>
            <a:rPr lang="en-US" sz="900" kern="1200" smtClean="0"/>
            <a:t>Tap into your alma mater for connections on LinkedIn</a:t>
          </a:r>
          <a:endParaRPr lang="en-US" sz="900" kern="1200" dirty="0"/>
        </a:p>
      </dsp:txBody>
      <dsp:txXfrm>
        <a:off x="3412942" y="518649"/>
        <a:ext cx="1381437" cy="1381437"/>
      </dsp:txXfrm>
    </dsp:sp>
    <dsp:sp modelId="{427AEAE5-B477-4AA3-961E-955E377BFC91}">
      <dsp:nvSpPr>
        <dsp:cNvPr id="0" name=""/>
        <dsp:cNvSpPr/>
      </dsp:nvSpPr>
      <dsp:spPr>
        <a:xfrm>
          <a:off x="4689755" y="232544"/>
          <a:ext cx="1953647" cy="1953647"/>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75000"/>
                <a:satMod val="120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7516" tIns="15240" rIns="107516" bIns="15240" numCol="1" spcCol="1270" anchor="ctr" anchorCtr="1">
          <a:noAutofit/>
        </a:bodyPr>
        <a:lstStyle/>
        <a:p>
          <a:pPr lvl="0" algn="l" defTabSz="533400">
            <a:lnSpc>
              <a:spcPct val="90000"/>
            </a:lnSpc>
            <a:spcBef>
              <a:spcPct val="0"/>
            </a:spcBef>
            <a:spcAft>
              <a:spcPct val="35000"/>
            </a:spcAft>
          </a:pPr>
          <a:r>
            <a:rPr lang="en-US" sz="1200" kern="1200" dirty="0" smtClean="0"/>
            <a:t>Mentor(s)</a:t>
          </a:r>
          <a:endParaRPr lang="en-US" sz="1200" kern="1200" dirty="0"/>
        </a:p>
        <a:p>
          <a:pPr marL="57150" lvl="1" indent="-57150" algn="l" defTabSz="400050">
            <a:lnSpc>
              <a:spcPct val="90000"/>
            </a:lnSpc>
            <a:spcBef>
              <a:spcPct val="0"/>
            </a:spcBef>
            <a:spcAft>
              <a:spcPct val="15000"/>
            </a:spcAft>
            <a:buChar char="••"/>
          </a:pPr>
          <a:r>
            <a:rPr lang="en-US" sz="900" kern="1200" smtClean="0"/>
            <a:t>Get </a:t>
          </a:r>
          <a:r>
            <a:rPr lang="en-US" sz="900" kern="1200" dirty="0" smtClean="0"/>
            <a:t>involved in a mentorship program, and talk to faculty members to build mentorship relationships</a:t>
          </a:r>
          <a:endParaRPr lang="en-US" sz="900" kern="1200" dirty="0"/>
        </a:p>
      </dsp:txBody>
      <dsp:txXfrm>
        <a:off x="4975860" y="518649"/>
        <a:ext cx="1381437" cy="1381437"/>
      </dsp:txXfrm>
    </dsp:sp>
    <dsp:sp modelId="{B767C913-DCA6-4639-9CC4-99D186D82960}">
      <dsp:nvSpPr>
        <dsp:cNvPr id="0" name=""/>
        <dsp:cNvSpPr/>
      </dsp:nvSpPr>
      <dsp:spPr>
        <a:xfrm>
          <a:off x="6252673" y="232544"/>
          <a:ext cx="1953647" cy="1953647"/>
        </a:xfrm>
        <a:prstGeom prst="ellipse">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75000"/>
                <a:satMod val="120000"/>
                <a:lumMod val="90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07516" tIns="15240" rIns="107516" bIns="15240" numCol="1" spcCol="1270" anchor="ctr" anchorCtr="0">
          <a:noAutofit/>
        </a:bodyPr>
        <a:lstStyle/>
        <a:p>
          <a:pPr lvl="0" algn="ctr" defTabSz="533400">
            <a:lnSpc>
              <a:spcPct val="90000"/>
            </a:lnSpc>
            <a:spcBef>
              <a:spcPct val="0"/>
            </a:spcBef>
            <a:spcAft>
              <a:spcPct val="35000"/>
            </a:spcAft>
          </a:pPr>
          <a:r>
            <a:rPr lang="en-US" sz="1200" kern="1200" dirty="0" smtClean="0">
              <a:hlinkClick xmlns:r="http://schemas.openxmlformats.org/officeDocument/2006/relationships" r:id="rId2"/>
            </a:rPr>
            <a:t>Informational Interviews</a:t>
          </a:r>
          <a:endParaRPr lang="en-US" sz="1200" kern="1200" dirty="0"/>
        </a:p>
      </dsp:txBody>
      <dsp:txXfrm>
        <a:off x="6538778" y="518649"/>
        <a:ext cx="1381437" cy="13814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108320"/>
          <a:ext cx="7934633" cy="121680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t>Self-Reflection Activity</a:t>
          </a:r>
          <a:endParaRPr lang="en-US" sz="4400" kern="1200" dirty="0"/>
        </a:p>
      </dsp:txBody>
      <dsp:txXfrm>
        <a:off x="59399" y="167719"/>
        <a:ext cx="7815835"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2537F8-BA64-4559-9C6E-90A31D934FE9}" type="datetimeFigureOut">
              <a:rPr lang="en-US" smtClean="0"/>
              <a:t>7/31/2014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12857D-F580-4F03-9E68-06DB89F0E8E1}" type="slidenum">
              <a:rPr lang="en-US" smtClean="0"/>
              <a:t>‹#›</a:t>
            </a:fld>
            <a:endParaRPr lang="en-US"/>
          </a:p>
        </p:txBody>
      </p:sp>
    </p:spTree>
    <p:extLst>
      <p:ext uri="{BB962C8B-B14F-4D97-AF65-F5344CB8AC3E}">
        <p14:creationId xmlns:p14="http://schemas.microsoft.com/office/powerpoint/2010/main" val="2616959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suci.edu/careerdevelopment/services/workshops/workshopresource.htm"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csuci.edu/careerdevelopment"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400" dirty="0"/>
              <a:t>How to use this self-directed PowerPoint:</a:t>
            </a:r>
          </a:p>
          <a:p>
            <a:pPr marL="337276" indent="-337276">
              <a:buFont typeface="Arial" pitchFamily="34" charset="0"/>
              <a:buChar char="•"/>
            </a:pPr>
            <a:r>
              <a:rPr lang="en-US" dirty="0" smtClean="0"/>
              <a:t>Since this workshop does not have a presenter to go into detail about each subject or topic, there are many hyperlinks throughout the presentation that links to additional information and resources.  Please click and hold the control key to link to other sites and resources, as additional information and resources are provided to those interested in learning more information about the topics discussed in each slide.</a:t>
            </a:r>
          </a:p>
          <a:p>
            <a:pPr marL="337276" indent="-337276">
              <a:buFont typeface="Arial" pitchFamily="34" charset="0"/>
              <a:buChar char="•"/>
            </a:pPr>
            <a:r>
              <a:rPr lang="en-US" dirty="0" smtClean="0"/>
              <a:t>Please make sure you print Job Search Strategies That Work! PowerPoint Guide found on </a:t>
            </a:r>
            <a:r>
              <a:rPr lang="en-US" dirty="0" smtClean="0">
                <a:hlinkClick r:id="rId3"/>
              </a:rPr>
              <a:t>the Career Development Services Website</a:t>
            </a:r>
            <a:r>
              <a:rPr lang="en-US" dirty="0" smtClean="0"/>
              <a:t>. It is crucial you complete this guide to supplement the self-guided process.</a:t>
            </a:r>
          </a:p>
          <a:p>
            <a:pPr marL="337276" indent="-337276">
              <a:buFont typeface="Arial" pitchFamily="34" charset="0"/>
              <a:buChar char="•"/>
            </a:pPr>
            <a:r>
              <a:rPr lang="en-US" dirty="0" smtClean="0"/>
              <a:t>This workshop is a quick overview of the job search process including necessary documents, preparation, tips and tools to help students successfully </a:t>
            </a:r>
            <a:r>
              <a:rPr lang="en-US" smtClean="0"/>
              <a:t>locate employment.  </a:t>
            </a:r>
            <a:r>
              <a:rPr lang="en-US" dirty="0" smtClean="0"/>
              <a:t>It is not intended to completely cover the topics thoroughly in the workshop, and additional support and assistance from Career Development Services is highly recommended.</a:t>
            </a:r>
          </a:p>
          <a:p>
            <a:pPr marL="337276" indent="-337276">
              <a:buFont typeface="Arial" pitchFamily="34" charset="0"/>
              <a:buChar char="•"/>
            </a:pPr>
            <a:r>
              <a:rPr lang="en-US" dirty="0" smtClean="0"/>
              <a:t>For more information on other workshops online and in person, please visit our </a:t>
            </a:r>
            <a:r>
              <a:rPr lang="en-US" dirty="0" smtClean="0">
                <a:hlinkClick r:id="rId4"/>
              </a:rPr>
              <a:t>website</a:t>
            </a:r>
            <a:endParaRPr lang="en-US" dirty="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A8C316-4522-4A40-89E8-A36632598452}" type="slidenum">
              <a:rPr lang="en-US" smtClean="0">
                <a:solidFill>
                  <a:prstClr val="black"/>
                </a:solidFill>
              </a:rPr>
              <a:pPr fontAlgn="base">
                <a:spcBef>
                  <a:spcPct val="0"/>
                </a:spcBef>
                <a:spcAft>
                  <a:spcPct val="0"/>
                </a:spcAft>
                <a:defRPr/>
              </a:pPr>
              <a:t>1</a:t>
            </a:fld>
            <a:endParaRPr lang="en-US" dirty="0"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286903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11</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12</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14</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16</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17</a:t>
            </a:fld>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18</a:t>
            </a:fld>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19</a:t>
            </a:fld>
            <a:endParaRPr 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20</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48623">
              <a:defRPr/>
            </a:pPr>
            <a:r>
              <a:rPr lang="en-US" dirty="0" smtClean="0"/>
              <a:t> </a:t>
            </a: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a:t>
            </a:fld>
            <a:endParaRPr lang="en-US">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21</a:t>
            </a:fld>
            <a:endParaRPr 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22</a:t>
            </a:fld>
            <a:endParaRPr 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23</a:t>
            </a:fld>
            <a:endParaRPr 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98E42072-4A11-4A53-9D60-AC392F0DCB64}" type="slidenum">
              <a:rPr lang="en-US" smtClean="0">
                <a:solidFill>
                  <a:prstClr val="black"/>
                </a:solidFill>
              </a:rPr>
              <a:pPr>
                <a:defRPr/>
              </a:pPr>
              <a:t>24</a:t>
            </a:fld>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defTabSz="457079">
              <a:defRPr/>
            </a:pPr>
            <a:endParaRPr lang="en-US" baseline="0" dirty="0" smtClean="0"/>
          </a:p>
        </p:txBody>
      </p:sp>
      <p:sp>
        <p:nvSpPr>
          <p:cNvPr id="4" name="Slide Number Placeholder 3"/>
          <p:cNvSpPr>
            <a:spLocks noGrp="1"/>
          </p:cNvSpPr>
          <p:nvPr>
            <p:ph type="sldNum" sz="quarter" idx="5"/>
          </p:nvPr>
        </p:nvSpPr>
        <p:spPr/>
        <p:txBody>
          <a:bodyPr/>
          <a:lstStyle/>
          <a:p>
            <a:pPr>
              <a:defRPr/>
            </a:pPr>
            <a:fld id="{EC5EB90B-CFF2-4052-8E20-BAAA127E54F3}" type="slidenum">
              <a:rPr lang="en-US" smtClean="0">
                <a:solidFill>
                  <a:prstClr val="black"/>
                </a:solidFill>
              </a:rPr>
              <a:pPr>
                <a:defRPr/>
              </a:pPr>
              <a:t>25</a:t>
            </a:fld>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0D87977-9EAD-48A9-9039-1D69104ABAA7}" type="slidenum">
              <a:rPr lang="en-US" smtClean="0">
                <a:solidFill>
                  <a:prstClr val="black"/>
                </a:solidFill>
              </a:rPr>
              <a:pPr>
                <a:defRPr/>
              </a:pPr>
              <a:t>26</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48623">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893073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292916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292916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baseline="0" dirty="0" smtClean="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7</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286903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28690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1C3C83-AC2F-4EED-9381-4F29E24BCA87}"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1179350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C3C83-AC2F-4EED-9381-4F29E24BCA87}"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473899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C3C83-AC2F-4EED-9381-4F29E24BCA87}"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48034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BE1EF4-31ED-45C2-AC47-F2718A41336B}" type="datetimeFigureOut">
              <a:rPr lang="en-US" smtClean="0"/>
              <a:pPr/>
              <a:t>7/31/2014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51EACD6-A525-4B49-8009-7F09B4461B46}" type="slidenum">
              <a:rPr lang="en-US" smtClean="0">
                <a:solidFill>
                  <a:srgbClr val="94C600"/>
                </a:solidFill>
              </a:rPr>
              <a:pPr/>
              <a:t>‹#›</a:t>
            </a:fld>
            <a:endParaRPr lang="en-US">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2581965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24504415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403624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BE1EF4-31ED-45C2-AC47-F2718A41336B}" type="datetimeFigureOut">
              <a:rPr lang="en-US" smtClean="0"/>
              <a:pPr/>
              <a:t>7/31/2014</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71882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BE1EF4-31ED-45C2-AC47-F2718A41336B}" type="datetimeFigureOut">
              <a:rPr lang="en-US" smtClean="0"/>
              <a:pPr/>
              <a:t>7/31/2014</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29028615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E1EF4-31ED-45C2-AC47-F2718A41336B}" type="datetimeFigureOut">
              <a:rPr lang="en-US" smtClean="0"/>
              <a:pPr/>
              <a:t>7/31/2014</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13251985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1EF4-31ED-45C2-AC47-F2718A41336B}" type="datetimeFigureOut">
              <a:rPr lang="en-US" smtClean="0"/>
              <a:pPr/>
              <a:t>7/31/2014</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1702519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A6BE1EF4-31ED-45C2-AC47-F2718A41336B}" type="datetimeFigureOut">
              <a:rPr lang="en-US" smtClean="0"/>
              <a:pPr/>
              <a:t>7/31/2014</a:t>
            </a:fld>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86025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C3C83-AC2F-4EED-9381-4F29E24BCA87}"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40337703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1EF4-31ED-45C2-AC47-F2718A41336B}" type="datetimeFigureOut">
              <a:rPr lang="en-US" smtClean="0"/>
              <a:pPr/>
              <a:t>7/31/2014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29819912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9383040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122156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1C3C83-AC2F-4EED-9381-4F29E24BCA87}"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143568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1C3C83-AC2F-4EED-9381-4F29E24BCA87}" type="datetimeFigureOut">
              <a:rPr lang="en-US" smtClean="0"/>
              <a:t>7/31/2014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814056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1C3C83-AC2F-4EED-9381-4F29E24BCA87}" type="datetimeFigureOut">
              <a:rPr lang="en-US" smtClean="0"/>
              <a:t>7/31/2014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103584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1C3C83-AC2F-4EED-9381-4F29E24BCA87}" type="datetimeFigureOut">
              <a:rPr lang="en-US" smtClean="0"/>
              <a:t>7/31/2014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89019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C3C83-AC2F-4EED-9381-4F29E24BCA87}" type="datetimeFigureOut">
              <a:rPr lang="en-US" smtClean="0"/>
              <a:t>7/31/2014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3332523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C3C83-AC2F-4EED-9381-4F29E24BCA87}" type="datetimeFigureOut">
              <a:rPr lang="en-US" smtClean="0"/>
              <a:t>7/31/2014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1133632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C3C83-AC2F-4EED-9381-4F29E24BCA87}" type="datetimeFigureOut">
              <a:rPr lang="en-US" smtClean="0"/>
              <a:t>7/31/2014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F67EF-97AA-495A-89AC-470CEE912632}" type="slidenum">
              <a:rPr lang="en-US" smtClean="0"/>
              <a:t>‹#›</a:t>
            </a:fld>
            <a:endParaRPr lang="en-US"/>
          </a:p>
        </p:txBody>
      </p:sp>
    </p:spTree>
    <p:extLst>
      <p:ext uri="{BB962C8B-B14F-4D97-AF65-F5344CB8AC3E}">
        <p14:creationId xmlns:p14="http://schemas.microsoft.com/office/powerpoint/2010/main" val="57955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C3C83-AC2F-4EED-9381-4F29E24BCA87}" type="datetimeFigureOut">
              <a:rPr lang="en-US" smtClean="0"/>
              <a:t>7/31/2014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F67EF-97AA-495A-89AC-470CEE912632}" type="slidenum">
              <a:rPr lang="en-US" smtClean="0"/>
              <a:t>‹#›</a:t>
            </a:fld>
            <a:endParaRPr lang="en-US"/>
          </a:p>
        </p:txBody>
      </p:sp>
    </p:spTree>
    <p:extLst>
      <p:ext uri="{BB962C8B-B14F-4D97-AF65-F5344CB8AC3E}">
        <p14:creationId xmlns:p14="http://schemas.microsoft.com/office/powerpoint/2010/main" val="1066287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BE1EF4-31ED-45C2-AC47-F2718A41336B}" type="datetimeFigureOut">
              <a:rPr lang="en-US" smtClean="0"/>
              <a:pPr/>
              <a:t>7/31/2014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51EACD6-A525-4B49-8009-7F09B4461B46}" type="slidenum">
              <a:rPr lang="en-US" smtClean="0"/>
              <a:pPr/>
              <a:t>‹#›</a:t>
            </a:fld>
            <a:endParaRPr lang="en-US"/>
          </a:p>
        </p:txBody>
      </p:sp>
    </p:spTree>
    <p:extLst>
      <p:ext uri="{BB962C8B-B14F-4D97-AF65-F5344CB8AC3E}">
        <p14:creationId xmlns:p14="http://schemas.microsoft.com/office/powerpoint/2010/main" val="387847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money.usnews.com/money/careers/articles/2011/03/01/proactive-job-search-strategy-pitch-your-dream-company"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csuci.edu/careerdevelopment/services/resumeclinic.htm"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hyperlink" Target="http://www.forbes.com/sites/nextavenue/2013/02/04/the-perfect-elevator-pitch-to-land-a-job/"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suci.edu/careerdevelopment/news/"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hyperlink" Target="http://www.forbes.com/sites/lisaquast/2013/04/22/personal-branding-101/" TargetMode="Externa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university.linkedin.com/linkedin-for-students.html"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4.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9.png"/><Relationship Id="rId7" Type="http://schemas.openxmlformats.org/officeDocument/2006/relationships/diagramColors" Target="../diagrams/colors10.xml"/><Relationship Id="rId2" Type="http://schemas.openxmlformats.org/officeDocument/2006/relationships/notesSlide" Target="../notesSlides/notesSlide23.xml"/><Relationship Id="rId1" Type="http://schemas.openxmlformats.org/officeDocument/2006/relationships/slideLayout" Target="../slideLayouts/slideLayout13.xml"/><Relationship Id="rId6" Type="http://schemas.openxmlformats.org/officeDocument/2006/relationships/diagramQuickStyle" Target="../diagrams/quickStyle10.xml"/><Relationship Id="rId11" Type="http://schemas.openxmlformats.org/officeDocument/2006/relationships/hyperlink" Target="http://go.csuci.edu/linkedingroup" TargetMode="External"/><Relationship Id="rId5" Type="http://schemas.openxmlformats.org/officeDocument/2006/relationships/diagramLayout" Target="../diagrams/layout10.xml"/><Relationship Id="rId10" Type="http://schemas.openxmlformats.org/officeDocument/2006/relationships/hyperlink" Target="http://go.csuci.edu/cdsFB" TargetMode="External"/><Relationship Id="rId4" Type="http://schemas.openxmlformats.org/officeDocument/2006/relationships/diagramData" Target="../diagrams/data10.xml"/><Relationship Id="rId9" Type="http://schemas.openxmlformats.org/officeDocument/2006/relationships/hyperlink" Target="http://www.csuci.edu/careerdevelopmen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amanda.carpenter@csuci.edu"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 Id="rId6" Type="http://schemas.openxmlformats.org/officeDocument/2006/relationships/hyperlink" Target="http://www.csuci.edu/careerdevelopment/services/counseling/drop-in-counseling.htm" TargetMode="External"/><Relationship Id="rId5" Type="http://schemas.openxmlformats.org/officeDocument/2006/relationships/hyperlink" Target="mailto:patty.dang@csuci.edu" TargetMode="External"/><Relationship Id="rId4" Type="http://schemas.openxmlformats.org/officeDocument/2006/relationships/hyperlink" Target="mailto:career.services@csuci.edu"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csuci.qualtrics.com/SE/?SID=SV_0DQ8G1KrbWKeJoN"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hyperlink" Target="http://www.csuci.edu/careerdevelopment/index.htm" TargetMode="External"/><Relationship Id="rId4" Type="http://schemas.openxmlformats.org/officeDocument/2006/relationships/hyperlink" Target="http://myci.csuci.ed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hyperlink" Target="http://www.csuci.edu/careerdevelopment/services/counseling/drop-in-counseling.htm" TargetMode="External"/><Relationship Id="rId4" Type="http://schemas.openxmlformats.org/officeDocument/2006/relationships/hyperlink" Target="http://www.csuci.edu/careerdevelopment/services/resumeclinic.htm" TargetMode="Externa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jobsearch.about.com/cs/infointerviews/a/infointerview.htm"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hyperlink" Target="http://www.collegerecruiter.com/blog/2014/07/30/5-reasons-internships-co-ops-essenti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57316" y="282124"/>
            <a:ext cx="4265338" cy="1858297"/>
          </a:xfrm>
        </p:spPr>
        <p:txBody>
          <a:bodyPr>
            <a:normAutofit/>
          </a:bodyPr>
          <a:lstStyle/>
          <a:p>
            <a:pPr algn="ctr"/>
            <a:r>
              <a:rPr lang="en-US" sz="3200" b="1" i="1" dirty="0" smtClean="0">
                <a:solidFill>
                  <a:schemeClr val="tx1"/>
                </a:solidFill>
              </a:rPr>
              <a:t>Job Search Strategies That Work!</a:t>
            </a:r>
            <a:endParaRPr lang="en-US" sz="3200" b="1" i="1" dirty="0">
              <a:solidFill>
                <a:schemeClr val="tx1"/>
              </a:solidFill>
              <a:latin typeface="Calibri" pitchFamily="34" charset="0"/>
            </a:endParaRPr>
          </a:p>
        </p:txBody>
      </p:sp>
      <p:sp>
        <p:nvSpPr>
          <p:cNvPr id="3" name="Rectangle 2"/>
          <p:cNvSpPr/>
          <p:nvPr/>
        </p:nvSpPr>
        <p:spPr>
          <a:xfrm>
            <a:off x="4717622" y="282124"/>
            <a:ext cx="3423488" cy="1569660"/>
          </a:xfrm>
          <a:prstGeom prst="rect">
            <a:avLst/>
          </a:prstGeom>
        </p:spPr>
        <p:txBody>
          <a:bodyPr wrap="square">
            <a:spAutoFit/>
          </a:bodyPr>
          <a:lstStyle/>
          <a:p>
            <a:r>
              <a:rPr lang="en-US" sz="2400" b="1" dirty="0">
                <a:solidFill>
                  <a:prstClr val="white"/>
                </a:solidFill>
                <a:latin typeface="Calibri" pitchFamily="34" charset="0"/>
                <a:cs typeface="Calibri" pitchFamily="34" charset="0"/>
              </a:rPr>
              <a:t>Presented by: </a:t>
            </a:r>
            <a:endParaRPr lang="en-US" sz="2400" b="1" dirty="0">
              <a:solidFill>
                <a:prstClr val="white"/>
              </a:solidFill>
              <a:latin typeface="Calibri" pitchFamily="34" charset="0"/>
              <a:cs typeface="Calibri" pitchFamily="34" charset="0"/>
            </a:endParaRPr>
          </a:p>
          <a:p>
            <a:r>
              <a:rPr lang="en-US" sz="2400" b="1" dirty="0">
                <a:solidFill>
                  <a:prstClr val="white"/>
                </a:solidFill>
                <a:latin typeface="Calibri" pitchFamily="34" charset="0"/>
                <a:cs typeface="Calibri" pitchFamily="34" charset="0"/>
              </a:rPr>
              <a:t>Patty </a:t>
            </a:r>
            <a:r>
              <a:rPr lang="en-US" sz="2400" b="1" dirty="0">
                <a:solidFill>
                  <a:prstClr val="white"/>
                </a:solidFill>
                <a:latin typeface="Calibri" pitchFamily="34" charset="0"/>
                <a:cs typeface="Calibri" pitchFamily="34" charset="0"/>
              </a:rPr>
              <a:t>Dang, M.S.</a:t>
            </a:r>
          </a:p>
          <a:p>
            <a:r>
              <a:rPr lang="en-US" sz="2400" b="1" dirty="0">
                <a:solidFill>
                  <a:prstClr val="white"/>
                </a:solidFill>
                <a:latin typeface="Calibri" pitchFamily="34" charset="0"/>
                <a:cs typeface="Calibri" pitchFamily="34" charset="0"/>
              </a:rPr>
              <a:t>Career Development </a:t>
            </a:r>
            <a:endParaRPr lang="en-US" sz="2400" b="1" dirty="0">
              <a:solidFill>
                <a:prstClr val="white"/>
              </a:solidFill>
              <a:latin typeface="Calibri" pitchFamily="34" charset="0"/>
              <a:cs typeface="Calibri" pitchFamily="34" charset="0"/>
            </a:endParaRPr>
          </a:p>
          <a:p>
            <a:r>
              <a:rPr lang="en-US" sz="2400" b="1" dirty="0">
                <a:solidFill>
                  <a:prstClr val="white"/>
                </a:solidFill>
                <a:latin typeface="Calibri" pitchFamily="34" charset="0"/>
                <a:cs typeface="Calibri" pitchFamily="34" charset="0"/>
              </a:rPr>
              <a:t>Services </a:t>
            </a:r>
            <a:r>
              <a:rPr lang="en-US" sz="2400" b="1" dirty="0">
                <a:solidFill>
                  <a:prstClr val="white"/>
                </a:solidFill>
                <a:latin typeface="Calibri" pitchFamily="34" charset="0"/>
                <a:cs typeface="Calibri" pitchFamily="34" charset="0"/>
              </a:rPr>
              <a:t>Counselor</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729" y="2710979"/>
            <a:ext cx="4132925" cy="2748395"/>
          </a:xfrm>
          <a:prstGeom prst="rect">
            <a:avLst/>
          </a:prstGeom>
        </p:spPr>
      </p:pic>
      <p:pic>
        <p:nvPicPr>
          <p:cNvPr id="4" name="Picture 3"/>
          <p:cNvPicPr>
            <a:picLocks noChangeAspect="1"/>
          </p:cNvPicPr>
          <p:nvPr/>
        </p:nvPicPr>
        <p:blipFill>
          <a:blip r:embed="rId4">
            <a:extLst>
              <a:ext uri="{BEBA8EAE-BF5A-486C-A8C5-ECC9F3942E4B}">
                <a14:imgProps xmlns:a14="http://schemas.microsoft.com/office/drawing/2010/main">
                  <a14:imgLayer r:embed="rId5">
                    <a14:imgEffect>
                      <a14:backgroundRemoval t="0" b="100000" l="717" r="100000"/>
                    </a14:imgEffect>
                  </a14:imgLayer>
                </a14:imgProps>
              </a:ext>
              <a:ext uri="{28A0092B-C50C-407E-A947-70E740481C1C}">
                <a14:useLocalDpi xmlns:a14="http://schemas.microsoft.com/office/drawing/2010/main" val="0"/>
              </a:ext>
            </a:extLst>
          </a:blip>
          <a:stretch>
            <a:fillRect/>
          </a:stretch>
        </p:blipFill>
        <p:spPr>
          <a:xfrm>
            <a:off x="4690769" y="2244593"/>
            <a:ext cx="3423487" cy="3681168"/>
          </a:xfrm>
          <a:prstGeom prst="rect">
            <a:avLst/>
          </a:prstGeom>
        </p:spPr>
      </p:pic>
      <p:sp>
        <p:nvSpPr>
          <p:cNvPr id="5" name="TextBox 4"/>
          <p:cNvSpPr txBox="1"/>
          <p:nvPr/>
        </p:nvSpPr>
        <p:spPr>
          <a:xfrm>
            <a:off x="6529182" y="6451661"/>
            <a:ext cx="2069797" cy="307777"/>
          </a:xfrm>
          <a:prstGeom prst="rect">
            <a:avLst/>
          </a:prstGeom>
          <a:noFill/>
        </p:spPr>
        <p:txBody>
          <a:bodyPr wrap="none" rtlCol="0">
            <a:spAutoFit/>
          </a:bodyPr>
          <a:lstStyle/>
          <a:p>
            <a:r>
              <a:rPr lang="en-US" sz="1400" i="1" dirty="0">
                <a:solidFill>
                  <a:prstClr val="white"/>
                </a:solidFill>
              </a:rPr>
              <a:t>Updated August </a:t>
            </a:r>
            <a:r>
              <a:rPr lang="en-US" sz="1400" i="1" dirty="0" smtClean="0">
                <a:solidFill>
                  <a:prstClr val="white"/>
                </a:solidFill>
              </a:rPr>
              <a:t>2014</a:t>
            </a:r>
            <a:endParaRPr lang="en-US" sz="1400" i="1" dirty="0">
              <a:solidFill>
                <a:prstClr val="white"/>
              </a:solidFill>
            </a:endParaRPr>
          </a:p>
        </p:txBody>
      </p:sp>
    </p:spTree>
    <p:extLst>
      <p:ext uri="{BB962C8B-B14F-4D97-AF65-F5344CB8AC3E}">
        <p14:creationId xmlns:p14="http://schemas.microsoft.com/office/powerpoint/2010/main" val="7854619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7226" y="586580"/>
            <a:ext cx="6164826" cy="1145237"/>
          </a:xfrm>
        </p:spPr>
        <p:txBody>
          <a:bodyPr>
            <a:noAutofit/>
          </a:bodyPr>
          <a:lstStyle/>
          <a:p>
            <a:pPr algn="ctr"/>
            <a:r>
              <a:rPr lang="en-US" sz="3600" b="1" dirty="0" smtClean="0">
                <a:solidFill>
                  <a:schemeClr val="bg2">
                    <a:lumMod val="50000"/>
                  </a:schemeClr>
                </a:solidFill>
              </a:rPr>
              <a:t>Research Companies:</a:t>
            </a:r>
            <a:br>
              <a:rPr lang="en-US" sz="3600" b="1" dirty="0" smtClean="0">
                <a:solidFill>
                  <a:schemeClr val="bg2">
                    <a:lumMod val="50000"/>
                  </a:schemeClr>
                </a:solidFill>
              </a:rPr>
            </a:br>
            <a:r>
              <a:rPr lang="en-US" sz="3600" b="1" dirty="0" smtClean="0">
                <a:solidFill>
                  <a:schemeClr val="bg2">
                    <a:lumMod val="50000"/>
                  </a:schemeClr>
                </a:solidFill>
              </a:rPr>
              <a:t>Assessing the Job Market</a:t>
            </a:r>
            <a:endParaRPr lang="en-US" sz="3600" b="1" dirty="0">
              <a:solidFill>
                <a:schemeClr val="bg2">
                  <a:lumMod val="50000"/>
                </a:schemeClr>
              </a:solidFill>
            </a:endParaRPr>
          </a:p>
        </p:txBody>
      </p:sp>
      <p:sp>
        <p:nvSpPr>
          <p:cNvPr id="3" name="Content Placeholder 2"/>
          <p:cNvSpPr>
            <a:spLocks noGrp="1"/>
          </p:cNvSpPr>
          <p:nvPr>
            <p:ph idx="1"/>
          </p:nvPr>
        </p:nvSpPr>
        <p:spPr>
          <a:xfrm>
            <a:off x="609600" y="1921815"/>
            <a:ext cx="7900219" cy="4654235"/>
          </a:xfrm>
        </p:spPr>
        <p:txBody>
          <a:bodyPr>
            <a:normAutofit fontScale="92500" lnSpcReduction="20000"/>
          </a:bodyPr>
          <a:lstStyle/>
          <a:p>
            <a:pPr marL="0" indent="0">
              <a:buNone/>
            </a:pPr>
            <a:r>
              <a:rPr lang="en-US" sz="2800" u="sng" dirty="0"/>
              <a:t>Candidates with little or no </a:t>
            </a:r>
            <a:r>
              <a:rPr lang="en-US" sz="2800" u="sng" dirty="0" smtClean="0"/>
              <a:t>experience </a:t>
            </a:r>
            <a:r>
              <a:rPr lang="en-US" sz="2800" u="sng" dirty="0" err="1"/>
              <a:t>cont</a:t>
            </a:r>
            <a:r>
              <a:rPr lang="en-US" sz="2800" u="sng" dirty="0" smtClean="0"/>
              <a:t>…</a:t>
            </a:r>
            <a:endParaRPr lang="en-US" sz="2800" u="sng" dirty="0"/>
          </a:p>
          <a:p>
            <a:r>
              <a:rPr lang="en-US" sz="2800" b="1" i="1" dirty="0"/>
              <a:t>Volunteer </a:t>
            </a:r>
            <a:r>
              <a:rPr lang="en-US" sz="2800" dirty="0"/>
              <a:t>– You can easily attain transferrable skills from volunteer opportunities you may not be able to experience anywhere else. Employers don’t mind if you received the experience or skill in volunteering, as long as you can demonstrate how it will help them.</a:t>
            </a:r>
          </a:p>
          <a:p>
            <a:r>
              <a:rPr lang="en-US" sz="2800" b="1" i="1" dirty="0"/>
              <a:t>Campus Involvement &amp; Leadership Opportunities </a:t>
            </a:r>
            <a:r>
              <a:rPr lang="en-US" sz="2800" dirty="0"/>
              <a:t>– Similar to volunteering, what you do on campus is just as valuable if you have transferrable skills and experience to demonstrate your ability to succeed in the position you are applying for.</a:t>
            </a:r>
          </a:p>
        </p:txBody>
      </p:sp>
      <p:pic>
        <p:nvPicPr>
          <p:cNvPr id="5" name="Picture 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22176" y="342634"/>
            <a:ext cx="1937565" cy="1446128"/>
          </a:xfrm>
          <a:prstGeom prst="rect">
            <a:avLst/>
          </a:prstGeom>
          <a:ln>
            <a:noFill/>
          </a:ln>
          <a:effectLst>
            <a:softEdge rad="112500"/>
          </a:effectLst>
        </p:spPr>
      </p:pic>
    </p:spTree>
    <p:extLst>
      <p:ext uri="{BB962C8B-B14F-4D97-AF65-F5344CB8AC3E}">
        <p14:creationId xmlns:p14="http://schemas.microsoft.com/office/powerpoint/2010/main" val="1609880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04684" y="2168014"/>
            <a:ext cx="7934632" cy="4350774"/>
          </a:xfrm>
        </p:spPr>
        <p:txBody>
          <a:bodyPr>
            <a:normAutofit/>
          </a:bodyPr>
          <a:lstStyle/>
          <a:p>
            <a:pPr marL="68580" lvl="0" indent="0" algn="ctr">
              <a:buNone/>
            </a:pPr>
            <a:r>
              <a:rPr lang="en-US" b="1" dirty="0" smtClean="0">
                <a:solidFill>
                  <a:schemeClr val="tx1"/>
                </a:solidFill>
              </a:rPr>
              <a:t>Long-Term Goals</a:t>
            </a:r>
          </a:p>
          <a:p>
            <a:pPr marL="68580" lvl="0" indent="0" algn="ctr">
              <a:buNone/>
            </a:pPr>
            <a:r>
              <a:rPr lang="en-US" sz="2000" dirty="0" smtClean="0"/>
              <a:t>Answer </a:t>
            </a:r>
            <a:r>
              <a:rPr lang="en-US" sz="2000" dirty="0"/>
              <a:t>the following questions in the supplemental guide:</a:t>
            </a:r>
          </a:p>
          <a:p>
            <a:pPr marL="68580" lvl="0" indent="0">
              <a:buNone/>
            </a:pPr>
            <a:r>
              <a:rPr lang="en-US" dirty="0">
                <a:solidFill>
                  <a:schemeClr val="tx1"/>
                </a:solidFill>
              </a:rPr>
              <a:t>I </a:t>
            </a:r>
            <a:r>
              <a:rPr lang="en-US" dirty="0" smtClean="0">
                <a:solidFill>
                  <a:schemeClr val="tx1"/>
                </a:solidFill>
              </a:rPr>
              <a:t>have </a:t>
            </a:r>
            <a:r>
              <a:rPr lang="en-US" dirty="0">
                <a:solidFill>
                  <a:schemeClr val="tx1"/>
                </a:solidFill>
              </a:rPr>
              <a:t>the specific skills and experience for the career I want:</a:t>
            </a:r>
          </a:p>
          <a:p>
            <a:pPr lvl="1"/>
            <a:r>
              <a:rPr lang="en-US" sz="2000" dirty="0">
                <a:solidFill>
                  <a:schemeClr val="tx1"/>
                </a:solidFill>
              </a:rPr>
              <a:t>What are the top 5 job types/industries I want?</a:t>
            </a:r>
          </a:p>
          <a:p>
            <a:pPr lvl="1"/>
            <a:r>
              <a:rPr lang="en-US" sz="2000" dirty="0">
                <a:solidFill>
                  <a:schemeClr val="tx1"/>
                </a:solidFill>
              </a:rPr>
              <a:t>What are some of the qualities you are looking for in an employer?</a:t>
            </a:r>
          </a:p>
          <a:p>
            <a:pPr marL="68580" indent="0">
              <a:buNone/>
            </a:pPr>
            <a:endParaRPr lang="en-US" dirty="0">
              <a:solidFill>
                <a:schemeClr val="tx1"/>
              </a:solidFill>
            </a:endParaRPr>
          </a:p>
        </p:txBody>
      </p:sp>
      <p:graphicFrame>
        <p:nvGraphicFramePr>
          <p:cNvPr id="10" name="Content Placeholder 3"/>
          <p:cNvGraphicFramePr>
            <a:graphicFrameLocks/>
          </p:cNvGraphicFramePr>
          <p:nvPr>
            <p:extLst>
              <p:ext uri="{D42A27DB-BD31-4B8C-83A1-F6EECF244321}">
                <p14:modId xmlns:p14="http://schemas.microsoft.com/office/powerpoint/2010/main" val="901885884"/>
              </p:ext>
            </p:extLst>
          </p:nvPr>
        </p:nvGraphicFramePr>
        <p:xfrm>
          <a:off x="604683" y="689894"/>
          <a:ext cx="7934633" cy="1325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35184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04684" y="2168014"/>
            <a:ext cx="7934632" cy="4350774"/>
          </a:xfrm>
        </p:spPr>
        <p:txBody>
          <a:bodyPr>
            <a:normAutofit/>
          </a:bodyPr>
          <a:lstStyle/>
          <a:p>
            <a:pPr marL="68580" lvl="0" indent="0" algn="ctr">
              <a:buNone/>
            </a:pPr>
            <a:r>
              <a:rPr lang="en-US" b="1" dirty="0" smtClean="0">
                <a:solidFill>
                  <a:schemeClr val="tx1"/>
                </a:solidFill>
              </a:rPr>
              <a:t>Long-Term Goals</a:t>
            </a:r>
          </a:p>
          <a:p>
            <a:pPr marL="68580" lvl="0" indent="0" algn="ctr">
              <a:buNone/>
            </a:pPr>
            <a:r>
              <a:rPr lang="en-US" sz="2000" dirty="0" smtClean="0"/>
              <a:t>Answer </a:t>
            </a:r>
            <a:r>
              <a:rPr lang="en-US" sz="2000" dirty="0"/>
              <a:t>the following questions in the supplemental guide:</a:t>
            </a:r>
          </a:p>
          <a:p>
            <a:pPr marL="68580" lvl="0" indent="0">
              <a:buNone/>
            </a:pPr>
            <a:r>
              <a:rPr lang="en-US" dirty="0" smtClean="0">
                <a:solidFill>
                  <a:schemeClr val="tx1"/>
                </a:solidFill>
              </a:rPr>
              <a:t>I </a:t>
            </a:r>
            <a:r>
              <a:rPr lang="en-US" dirty="0">
                <a:solidFill>
                  <a:schemeClr val="tx1"/>
                </a:solidFill>
              </a:rPr>
              <a:t>don’t have direct experience or skills in this field:</a:t>
            </a:r>
          </a:p>
          <a:p>
            <a:pPr lvl="1"/>
            <a:r>
              <a:rPr lang="en-US" sz="2000" dirty="0">
                <a:solidFill>
                  <a:schemeClr val="tx1"/>
                </a:solidFill>
              </a:rPr>
              <a:t>What internships might work for me?</a:t>
            </a:r>
          </a:p>
          <a:p>
            <a:pPr lvl="1"/>
            <a:r>
              <a:rPr lang="en-US" sz="2000" dirty="0">
                <a:solidFill>
                  <a:schemeClr val="tx1"/>
                </a:solidFill>
              </a:rPr>
              <a:t>Who can I talk to that might help?</a:t>
            </a:r>
          </a:p>
          <a:p>
            <a:pPr marL="68580" indent="0">
              <a:buNone/>
            </a:pPr>
            <a:endParaRPr lang="en-US" dirty="0">
              <a:solidFill>
                <a:schemeClr val="tx1"/>
              </a:solidFill>
            </a:endParaRPr>
          </a:p>
        </p:txBody>
      </p:sp>
      <p:graphicFrame>
        <p:nvGraphicFramePr>
          <p:cNvPr id="10" name="Content Placeholder 3"/>
          <p:cNvGraphicFramePr>
            <a:graphicFrameLocks/>
          </p:cNvGraphicFramePr>
          <p:nvPr>
            <p:extLst>
              <p:ext uri="{D42A27DB-BD31-4B8C-83A1-F6EECF244321}">
                <p14:modId xmlns:p14="http://schemas.microsoft.com/office/powerpoint/2010/main" val="2331707690"/>
              </p:ext>
            </p:extLst>
          </p:nvPr>
        </p:nvGraphicFramePr>
        <p:xfrm>
          <a:off x="604683" y="689894"/>
          <a:ext cx="7934633" cy="1325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996979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1164" y="1851015"/>
            <a:ext cx="7772400" cy="4535037"/>
          </a:xfrm>
        </p:spPr>
        <p:txBody>
          <a:bodyPr>
            <a:normAutofit fontScale="85000" lnSpcReduction="20000"/>
          </a:bodyPr>
          <a:lstStyle/>
          <a:p>
            <a:r>
              <a:rPr lang="en-US" sz="3200" dirty="0">
                <a:solidFill>
                  <a:schemeClr val="tx1"/>
                </a:solidFill>
              </a:rPr>
              <a:t>Apply for X positions a day for __ weeks/Spend __ amount of hours each week </a:t>
            </a:r>
          </a:p>
          <a:p>
            <a:pPr marL="0" indent="0">
              <a:buNone/>
            </a:pPr>
            <a:r>
              <a:rPr lang="en-US" dirty="0" smtClean="0"/>
              <a:t>It </a:t>
            </a:r>
            <a:r>
              <a:rPr lang="en-US" dirty="0"/>
              <a:t>is important for you to decide what you are willing to spend on this search.  An ideal number does not exists.  A realistic set of goals, that you take very seriously is the most important factor.  Keep in mind, the more time you spend polishing your documents customized to a position the higher the chance an interview is offered and your efforts recognized.</a:t>
            </a:r>
          </a:p>
          <a:p>
            <a:r>
              <a:rPr lang="en-US" sz="3200" dirty="0">
                <a:solidFill>
                  <a:schemeClr val="tx1"/>
                </a:solidFill>
              </a:rPr>
              <a:t>For each position BE SURE to change Objective, Highlights, and Cover letter for each individual opportunity</a:t>
            </a:r>
          </a:p>
          <a:p>
            <a:r>
              <a:rPr lang="en-US" sz="3200" dirty="0">
                <a:solidFill>
                  <a:schemeClr val="tx1"/>
                </a:solidFill>
              </a:rPr>
              <a:t>Follow-up after 1 week of waiting to ask when they are starting to interview</a:t>
            </a:r>
          </a:p>
        </p:txBody>
      </p:sp>
      <p:sp>
        <p:nvSpPr>
          <p:cNvPr id="2" name="Title 1"/>
          <p:cNvSpPr>
            <a:spLocks noGrp="1"/>
          </p:cNvSpPr>
          <p:nvPr>
            <p:ph type="title"/>
          </p:nvPr>
        </p:nvSpPr>
        <p:spPr>
          <a:xfrm>
            <a:off x="651164" y="706582"/>
            <a:ext cx="6220691" cy="872836"/>
          </a:xfrm>
        </p:spPr>
        <p:txBody>
          <a:bodyPr>
            <a:normAutofit/>
          </a:bodyPr>
          <a:lstStyle/>
          <a:p>
            <a:r>
              <a:rPr lang="en-US" b="1" dirty="0" smtClean="0">
                <a:solidFill>
                  <a:schemeClr val="bg2">
                    <a:lumMod val="50000"/>
                  </a:schemeClr>
                </a:solidFill>
              </a:rPr>
              <a:t>Basic Strategy</a:t>
            </a:r>
            <a:endParaRPr lang="en-US" b="1" dirty="0">
              <a:solidFill>
                <a:schemeClr val="bg2">
                  <a:lumMod val="50000"/>
                </a:schemeClr>
              </a:solidFill>
            </a:endParaRPr>
          </a:p>
        </p:txBody>
      </p:sp>
    </p:spTree>
    <p:extLst>
      <p:ext uri="{BB962C8B-B14F-4D97-AF65-F5344CB8AC3E}">
        <p14:creationId xmlns:p14="http://schemas.microsoft.com/office/powerpoint/2010/main" val="3020166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7310" y="1755058"/>
            <a:ext cx="7813516" cy="4601497"/>
          </a:xfrm>
        </p:spPr>
        <p:txBody>
          <a:bodyPr>
            <a:normAutofit fontScale="92500" lnSpcReduction="20000"/>
          </a:bodyPr>
          <a:lstStyle/>
          <a:p>
            <a:r>
              <a:rPr lang="en-US" sz="2800" dirty="0">
                <a:solidFill>
                  <a:schemeClr val="tx1"/>
                </a:solidFill>
              </a:rPr>
              <a:t>Research, research, research</a:t>
            </a:r>
          </a:p>
          <a:p>
            <a:r>
              <a:rPr lang="en-US" sz="2800" dirty="0">
                <a:solidFill>
                  <a:schemeClr val="tx1"/>
                </a:solidFill>
              </a:rPr>
              <a:t>Be prepared for your interview (know the company)</a:t>
            </a:r>
          </a:p>
          <a:p>
            <a:r>
              <a:rPr lang="en-US" sz="2800" dirty="0">
                <a:solidFill>
                  <a:schemeClr val="tx1"/>
                </a:solidFill>
              </a:rPr>
              <a:t>Gain relevant work experience (Transferrable Skills)</a:t>
            </a:r>
          </a:p>
          <a:p>
            <a:r>
              <a:rPr lang="en-US" sz="2800" dirty="0">
                <a:solidFill>
                  <a:schemeClr val="tx1"/>
                </a:solidFill>
              </a:rPr>
              <a:t>Stand out – Demonstrate the following:</a:t>
            </a:r>
          </a:p>
          <a:p>
            <a:pPr lvl="1"/>
            <a:r>
              <a:rPr lang="en-US" dirty="0">
                <a:solidFill>
                  <a:schemeClr val="tx1"/>
                </a:solidFill>
              </a:rPr>
              <a:t>Communication skills</a:t>
            </a:r>
          </a:p>
          <a:p>
            <a:pPr lvl="1"/>
            <a:r>
              <a:rPr lang="en-US" dirty="0">
                <a:solidFill>
                  <a:schemeClr val="tx1"/>
                </a:solidFill>
              </a:rPr>
              <a:t>Maturity/business etiquette</a:t>
            </a:r>
          </a:p>
          <a:p>
            <a:pPr lvl="1"/>
            <a:r>
              <a:rPr lang="en-US" dirty="0">
                <a:solidFill>
                  <a:schemeClr val="tx1"/>
                </a:solidFill>
              </a:rPr>
              <a:t>Work ethic</a:t>
            </a:r>
          </a:p>
          <a:p>
            <a:pPr marL="57150" indent="0">
              <a:buNone/>
            </a:pPr>
            <a:r>
              <a:rPr lang="en-US" dirty="0">
                <a:solidFill>
                  <a:schemeClr val="tx1"/>
                </a:solidFill>
              </a:rPr>
              <a:t>Don’t just say you have excellent communication skills and an impeccable work ethic.  That sentence is empty unless you can share how you have those attributes.  Describe an example or explain a scenario that proves you have these skills.</a:t>
            </a:r>
          </a:p>
          <a:p>
            <a:endParaRPr lang="en-US" dirty="0"/>
          </a:p>
        </p:txBody>
      </p:sp>
      <p:sp>
        <p:nvSpPr>
          <p:cNvPr id="2" name="Title 1"/>
          <p:cNvSpPr>
            <a:spLocks noGrp="1"/>
          </p:cNvSpPr>
          <p:nvPr>
            <p:ph type="title"/>
          </p:nvPr>
        </p:nvSpPr>
        <p:spPr>
          <a:xfrm>
            <a:off x="637309" y="609600"/>
            <a:ext cx="4696691" cy="914400"/>
          </a:xfrm>
        </p:spPr>
        <p:txBody>
          <a:bodyPr/>
          <a:lstStyle/>
          <a:p>
            <a:r>
              <a:rPr lang="en-US" b="1" i="1" dirty="0" smtClean="0">
                <a:solidFill>
                  <a:schemeClr val="bg2">
                    <a:lumMod val="50000"/>
                  </a:schemeClr>
                </a:solidFill>
              </a:rPr>
              <a:t>Employer Advice</a:t>
            </a:r>
            <a:endParaRPr lang="en-US" b="1" i="1" dirty="0">
              <a:solidFill>
                <a:schemeClr val="bg2">
                  <a:lumMod val="50000"/>
                </a:schemeClr>
              </a:solidFill>
            </a:endParaRPr>
          </a:p>
        </p:txBody>
      </p:sp>
    </p:spTree>
    <p:extLst>
      <p:ext uri="{BB962C8B-B14F-4D97-AF65-F5344CB8AC3E}">
        <p14:creationId xmlns:p14="http://schemas.microsoft.com/office/powerpoint/2010/main" val="3403118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04684" y="2168014"/>
            <a:ext cx="7934632" cy="4350774"/>
          </a:xfrm>
        </p:spPr>
        <p:txBody>
          <a:bodyPr>
            <a:normAutofit/>
          </a:bodyPr>
          <a:lstStyle/>
          <a:p>
            <a:pPr marL="68580" lvl="0" indent="0" algn="ctr">
              <a:buNone/>
            </a:pPr>
            <a:r>
              <a:rPr lang="en-US" b="1" dirty="0" smtClean="0">
                <a:solidFill>
                  <a:schemeClr val="tx1"/>
                </a:solidFill>
              </a:rPr>
              <a:t>Short-Term Plans</a:t>
            </a:r>
          </a:p>
          <a:p>
            <a:pPr marL="68580" lvl="0" indent="0" algn="ctr">
              <a:buNone/>
            </a:pPr>
            <a:r>
              <a:rPr lang="en-US" sz="2000" dirty="0" smtClean="0"/>
              <a:t>Answer </a:t>
            </a:r>
            <a:r>
              <a:rPr lang="en-US" sz="2000" dirty="0"/>
              <a:t>the following questions in the supplemental guide:</a:t>
            </a:r>
          </a:p>
          <a:p>
            <a:pPr lvl="0"/>
            <a:r>
              <a:rPr lang="en-US" dirty="0">
                <a:solidFill>
                  <a:schemeClr val="tx1"/>
                </a:solidFill>
              </a:rPr>
              <a:t>How many resumes will I send out each week?</a:t>
            </a:r>
          </a:p>
          <a:p>
            <a:pPr lvl="0"/>
            <a:r>
              <a:rPr lang="en-US" dirty="0">
                <a:solidFill>
                  <a:schemeClr val="tx1"/>
                </a:solidFill>
              </a:rPr>
              <a:t>How long will I try this?</a:t>
            </a:r>
          </a:p>
          <a:p>
            <a:pPr lvl="0"/>
            <a:r>
              <a:rPr lang="en-US" dirty="0">
                <a:solidFill>
                  <a:schemeClr val="tx1"/>
                </a:solidFill>
              </a:rPr>
              <a:t>How much time will I spend each week applying for positions?</a:t>
            </a:r>
          </a:p>
          <a:p>
            <a:pPr marL="68580" indent="0">
              <a:buNone/>
            </a:pPr>
            <a:endParaRPr lang="en-US" dirty="0">
              <a:solidFill>
                <a:schemeClr val="tx1"/>
              </a:solidFill>
            </a:endParaRPr>
          </a:p>
        </p:txBody>
      </p:sp>
      <p:graphicFrame>
        <p:nvGraphicFramePr>
          <p:cNvPr id="10" name="Content Placeholder 3"/>
          <p:cNvGraphicFramePr>
            <a:graphicFrameLocks/>
          </p:cNvGraphicFramePr>
          <p:nvPr>
            <p:extLst>
              <p:ext uri="{D42A27DB-BD31-4B8C-83A1-F6EECF244321}">
                <p14:modId xmlns:p14="http://schemas.microsoft.com/office/powerpoint/2010/main" val="4137521695"/>
              </p:ext>
            </p:extLst>
          </p:nvPr>
        </p:nvGraphicFramePr>
        <p:xfrm>
          <a:off x="604683" y="689894"/>
          <a:ext cx="7934633" cy="1325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290404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1027664"/>
            <a:ext cx="7462684" cy="742142"/>
          </a:xfrm>
        </p:spPr>
        <p:txBody>
          <a:bodyPr>
            <a:normAutofit/>
          </a:bodyPr>
          <a:lstStyle/>
          <a:p>
            <a:pPr algn="ctr"/>
            <a:r>
              <a:rPr lang="en-US" b="1" i="1" dirty="0" smtClean="0">
                <a:solidFill>
                  <a:schemeClr val="bg2">
                    <a:lumMod val="50000"/>
                  </a:schemeClr>
                </a:solidFill>
              </a:rPr>
              <a:t>Proactive Job Search</a:t>
            </a:r>
            <a:endParaRPr lang="en-US" b="1" i="1" dirty="0">
              <a:solidFill>
                <a:schemeClr val="bg2">
                  <a:lumMod val="50000"/>
                </a:schemeClr>
              </a:solidFill>
            </a:endParaRPr>
          </a:p>
        </p:txBody>
      </p:sp>
      <p:sp>
        <p:nvSpPr>
          <p:cNvPr id="3" name="Content Placeholder 2"/>
          <p:cNvSpPr>
            <a:spLocks noGrp="1"/>
          </p:cNvSpPr>
          <p:nvPr>
            <p:ph idx="1"/>
          </p:nvPr>
        </p:nvSpPr>
        <p:spPr>
          <a:xfrm>
            <a:off x="722671" y="1902542"/>
            <a:ext cx="7683909" cy="4468761"/>
          </a:xfrm>
        </p:spPr>
        <p:txBody>
          <a:bodyPr>
            <a:normAutofit/>
          </a:bodyPr>
          <a:lstStyle/>
          <a:p>
            <a:pPr marL="0" lvl="0" indent="0">
              <a:buNone/>
            </a:pPr>
            <a:r>
              <a:rPr lang="en-US" dirty="0">
                <a:hlinkClick r:id="rId3"/>
              </a:rPr>
              <a:t>What is “</a:t>
            </a:r>
            <a:r>
              <a:rPr lang="en-US" i="1" dirty="0">
                <a:hlinkClick r:id="rId3"/>
              </a:rPr>
              <a:t>The Hidden Job Market?”</a:t>
            </a:r>
            <a:endParaRPr lang="en-US" i="1" dirty="0"/>
          </a:p>
          <a:p>
            <a:pPr marL="0" indent="0">
              <a:buNone/>
            </a:pPr>
            <a:r>
              <a:rPr lang="en-US" dirty="0"/>
              <a:t>It is estimated that only 15-20% of all jobs are ever advertised, meaning 80-85% of jobs are filled by companies who never advertised the position. Instead these positions are filled by referral, the "who do you know" method of recruitment. So while keeping an eye advertised positions is important, the percentages are in your favor if you investigate the hidden job market. </a:t>
            </a:r>
            <a:endParaRPr lang="en-US" dirty="0">
              <a:latin typeface="Britannic Bold" pitchFamily="34" charset="0"/>
            </a:endParaRPr>
          </a:p>
          <a:p>
            <a:pPr lvl="0"/>
            <a:r>
              <a:rPr lang="en-US" b="1" dirty="0" smtClean="0"/>
              <a:t>75-85</a:t>
            </a:r>
            <a:r>
              <a:rPr lang="en-US" b="1" dirty="0"/>
              <a:t>% of all jobs </a:t>
            </a:r>
          </a:p>
          <a:p>
            <a:pPr lvl="0"/>
            <a:r>
              <a:rPr lang="en-US" b="1" dirty="0"/>
              <a:t>Don’t wait until the job is open!</a:t>
            </a:r>
          </a:p>
          <a:p>
            <a:endParaRPr lang="en-US" dirty="0"/>
          </a:p>
        </p:txBody>
      </p:sp>
    </p:spTree>
    <p:extLst>
      <p:ext uri="{BB962C8B-B14F-4D97-AF65-F5344CB8AC3E}">
        <p14:creationId xmlns:p14="http://schemas.microsoft.com/office/powerpoint/2010/main" val="12578030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76212568"/>
              </p:ext>
            </p:extLst>
          </p:nvPr>
        </p:nvGraphicFramePr>
        <p:xfrm>
          <a:off x="968255" y="3446099"/>
          <a:ext cx="7119678" cy="30635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530872" y="798074"/>
            <a:ext cx="8111683" cy="824664"/>
          </a:xfrm>
        </p:spPr>
        <p:txBody>
          <a:bodyPr>
            <a:normAutofit fontScale="90000"/>
          </a:bodyPr>
          <a:lstStyle/>
          <a:p>
            <a:pPr algn="ctr"/>
            <a:r>
              <a:rPr lang="en-US" b="1" i="1" dirty="0" smtClean="0">
                <a:solidFill>
                  <a:schemeClr val="bg2">
                    <a:lumMod val="50000"/>
                  </a:schemeClr>
                </a:solidFill>
              </a:rPr>
              <a:t>Proactive Job Search:</a:t>
            </a:r>
            <a:br>
              <a:rPr lang="en-US" b="1" i="1" dirty="0" smtClean="0">
                <a:solidFill>
                  <a:schemeClr val="bg2">
                    <a:lumMod val="50000"/>
                  </a:schemeClr>
                </a:solidFill>
              </a:rPr>
            </a:br>
            <a:r>
              <a:rPr lang="en-US" sz="3300" b="1" i="1" dirty="0" smtClean="0">
                <a:solidFill>
                  <a:schemeClr val="bg2">
                    <a:lumMod val="50000"/>
                  </a:schemeClr>
                </a:solidFill>
              </a:rPr>
              <a:t>Active Engagement</a:t>
            </a:r>
            <a:endParaRPr lang="en-US" sz="3300" b="1" i="1" dirty="0">
              <a:solidFill>
                <a:schemeClr val="bg2">
                  <a:lumMod val="50000"/>
                </a:schemeClr>
              </a:solidFill>
            </a:endParaRPr>
          </a:p>
        </p:txBody>
      </p:sp>
      <p:sp>
        <p:nvSpPr>
          <p:cNvPr id="3" name="TextBox 2"/>
          <p:cNvSpPr txBox="1"/>
          <p:nvPr/>
        </p:nvSpPr>
        <p:spPr>
          <a:xfrm>
            <a:off x="648930" y="1630217"/>
            <a:ext cx="7875638" cy="1923604"/>
          </a:xfrm>
          <a:prstGeom prst="rect">
            <a:avLst/>
          </a:prstGeom>
          <a:noFill/>
        </p:spPr>
        <p:txBody>
          <a:bodyPr wrap="square" rtlCol="0">
            <a:spAutoFit/>
          </a:bodyPr>
          <a:lstStyle/>
          <a:p>
            <a:r>
              <a:rPr lang="en-US" sz="1700" dirty="0">
                <a:solidFill>
                  <a:prstClr val="black"/>
                </a:solidFill>
              </a:rPr>
              <a:t>Designing a plan to conduct a proactive job search requires that you are actively engaged in the search process entirely. This type of strategic job hunting is critical to implement in today’s current career trends. </a:t>
            </a:r>
          </a:p>
          <a:p>
            <a:endParaRPr lang="en-US" sz="1700" dirty="0">
              <a:solidFill>
                <a:prstClr val="black"/>
              </a:solidFill>
            </a:endParaRPr>
          </a:p>
          <a:p>
            <a:r>
              <a:rPr lang="en-US" sz="1700" dirty="0">
                <a:solidFill>
                  <a:prstClr val="black"/>
                </a:solidFill>
              </a:rPr>
              <a:t>First, By utilizing the following components, you will engage in a more targeted approach to your job </a:t>
            </a:r>
            <a:r>
              <a:rPr lang="en-US" sz="1700" dirty="0">
                <a:solidFill>
                  <a:prstClr val="black"/>
                </a:solidFill>
              </a:rPr>
              <a:t>search. You </a:t>
            </a:r>
            <a:r>
              <a:rPr lang="en-US" sz="1700" dirty="0">
                <a:solidFill>
                  <a:prstClr val="black"/>
                </a:solidFill>
              </a:rPr>
              <a:t>the Job Seeker will actively engage in:</a:t>
            </a:r>
          </a:p>
        </p:txBody>
      </p:sp>
    </p:spTree>
    <p:extLst>
      <p:ext uri="{BB962C8B-B14F-4D97-AF65-F5344CB8AC3E}">
        <p14:creationId xmlns:p14="http://schemas.microsoft.com/office/powerpoint/2010/main" val="37303214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907" y="707922"/>
            <a:ext cx="8111683" cy="855407"/>
          </a:xfrm>
        </p:spPr>
        <p:txBody>
          <a:bodyPr>
            <a:normAutofit fontScale="90000"/>
          </a:bodyPr>
          <a:lstStyle/>
          <a:p>
            <a:pPr algn="ctr"/>
            <a:r>
              <a:rPr lang="en-US" b="1" i="1" dirty="0" smtClean="0">
                <a:solidFill>
                  <a:schemeClr val="bg2">
                    <a:lumMod val="50000"/>
                  </a:schemeClr>
                </a:solidFill>
              </a:rPr>
              <a:t>Active Engagement: Researching</a:t>
            </a:r>
            <a:endParaRPr lang="en-US" b="1" i="1" dirty="0">
              <a:solidFill>
                <a:schemeClr val="bg2">
                  <a:lumMod val="50000"/>
                </a:schemeClr>
              </a:solidFill>
            </a:endParaRPr>
          </a:p>
        </p:txBody>
      </p:sp>
      <p:sp>
        <p:nvSpPr>
          <p:cNvPr id="3" name="TextBox 2"/>
          <p:cNvSpPr txBox="1"/>
          <p:nvPr/>
        </p:nvSpPr>
        <p:spPr>
          <a:xfrm>
            <a:off x="648930" y="2001060"/>
            <a:ext cx="7875638" cy="4401205"/>
          </a:xfrm>
          <a:prstGeom prst="rect">
            <a:avLst/>
          </a:prstGeom>
          <a:noFill/>
        </p:spPr>
        <p:txBody>
          <a:bodyPr wrap="square" rtlCol="0">
            <a:spAutoFit/>
          </a:bodyPr>
          <a:lstStyle/>
          <a:p>
            <a:r>
              <a:rPr lang="en-US" sz="2400" dirty="0">
                <a:solidFill>
                  <a:prstClr val="black"/>
                </a:solidFill>
              </a:rPr>
              <a:t>One of the most critical question you will be asked during an interview or networking is: Why do you want to work at XYZ Company? Or phrased differently to: What interests you about us? If you don’t know the reason, you are not likely going to be offered a position.  You really need to know:</a:t>
            </a:r>
          </a:p>
          <a:p>
            <a:pPr marL="342900" indent="-342900">
              <a:buFont typeface="Arial" pitchFamily="34" charset="0"/>
              <a:buChar char="•"/>
            </a:pPr>
            <a:r>
              <a:rPr lang="en-US" sz="2400" dirty="0">
                <a:solidFill>
                  <a:prstClr val="black"/>
                </a:solidFill>
              </a:rPr>
              <a:t>A good amount about organizations in your field</a:t>
            </a:r>
          </a:p>
          <a:p>
            <a:pPr marL="342900" indent="-342900">
              <a:buFont typeface="Arial" pitchFamily="34" charset="0"/>
              <a:buChar char="•"/>
            </a:pPr>
            <a:r>
              <a:rPr lang="en-US" sz="2400" dirty="0">
                <a:solidFill>
                  <a:prstClr val="black"/>
                </a:solidFill>
              </a:rPr>
              <a:t>Outlook and current status of your industry or field</a:t>
            </a:r>
          </a:p>
          <a:p>
            <a:pPr marL="342900" indent="-342900">
              <a:buFont typeface="Arial" pitchFamily="34" charset="0"/>
              <a:buChar char="•"/>
            </a:pPr>
            <a:r>
              <a:rPr lang="en-US" sz="2400" dirty="0">
                <a:solidFill>
                  <a:prstClr val="black"/>
                </a:solidFill>
              </a:rPr>
              <a:t>Professional Development.  How you will keep up with the changes in your field? How you are educating yourself and improving your skills?</a:t>
            </a:r>
          </a:p>
          <a:p>
            <a:endParaRPr lang="en-US" sz="1600" dirty="0">
              <a:solidFill>
                <a:prstClr val="black"/>
              </a:solidFill>
            </a:endParaRPr>
          </a:p>
        </p:txBody>
      </p:sp>
    </p:spTree>
    <p:extLst>
      <p:ext uri="{BB962C8B-B14F-4D97-AF65-F5344CB8AC3E}">
        <p14:creationId xmlns:p14="http://schemas.microsoft.com/office/powerpoint/2010/main" val="3241698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907" y="398206"/>
            <a:ext cx="8111683" cy="855407"/>
          </a:xfrm>
        </p:spPr>
        <p:txBody>
          <a:bodyPr>
            <a:normAutofit/>
          </a:bodyPr>
          <a:lstStyle/>
          <a:p>
            <a:pPr algn="ctr"/>
            <a:r>
              <a:rPr lang="en-US" sz="3400" b="1" i="1" dirty="0" smtClean="0">
                <a:solidFill>
                  <a:schemeClr val="bg2">
                    <a:lumMod val="50000"/>
                  </a:schemeClr>
                </a:solidFill>
              </a:rPr>
              <a:t>Active Engagement: Market Yourself</a:t>
            </a:r>
            <a:endParaRPr lang="en-US" sz="3400" b="1" i="1" dirty="0">
              <a:solidFill>
                <a:schemeClr val="bg2">
                  <a:lumMod val="50000"/>
                </a:schemeClr>
              </a:solidFill>
            </a:endParaRPr>
          </a:p>
        </p:txBody>
      </p:sp>
      <p:sp>
        <p:nvSpPr>
          <p:cNvPr id="3" name="TextBox 2"/>
          <p:cNvSpPr txBox="1"/>
          <p:nvPr/>
        </p:nvSpPr>
        <p:spPr>
          <a:xfrm>
            <a:off x="648930" y="1260260"/>
            <a:ext cx="7875638" cy="5078313"/>
          </a:xfrm>
          <a:prstGeom prst="rect">
            <a:avLst/>
          </a:prstGeom>
          <a:noFill/>
        </p:spPr>
        <p:txBody>
          <a:bodyPr wrap="square" rtlCol="0">
            <a:spAutoFit/>
          </a:bodyPr>
          <a:lstStyle/>
          <a:p>
            <a:r>
              <a:rPr lang="en-US" dirty="0">
                <a:solidFill>
                  <a:prstClr val="black"/>
                </a:solidFill>
              </a:rPr>
              <a:t>Looking for a job or internship is similar to selling a new product. Although in this case, you are the product. You will need to appeal to your potential customers or employers. </a:t>
            </a:r>
          </a:p>
          <a:p>
            <a:r>
              <a:rPr lang="en-US" b="1" dirty="0">
                <a:solidFill>
                  <a:prstClr val="black"/>
                </a:solidFill>
                <a:hlinkClick r:id="rId3"/>
              </a:rPr>
              <a:t>Resume</a:t>
            </a:r>
            <a:endParaRPr lang="en-US" b="1" dirty="0">
              <a:solidFill>
                <a:prstClr val="black"/>
              </a:solidFill>
            </a:endParaRPr>
          </a:p>
          <a:p>
            <a:pPr marL="285750" indent="-285750">
              <a:buFont typeface="Arial" pitchFamily="34" charset="0"/>
              <a:buChar char="•"/>
            </a:pPr>
            <a:r>
              <a:rPr lang="en-US" dirty="0">
                <a:solidFill>
                  <a:prstClr val="black"/>
                </a:solidFill>
              </a:rPr>
              <a:t>Polished and accurately represents your skills, background, and preparedness for employment. When you begin to network, you need to have documents ready as opportunities come quickly.  Keep in mind that a general resume is “ok” for a networking event, a tailored resume is significantly more successful.  By simply changing a few statements focusing on the position you are applying for makes you stand out.</a:t>
            </a:r>
          </a:p>
          <a:p>
            <a:r>
              <a:rPr lang="en-US" b="1" dirty="0">
                <a:solidFill>
                  <a:prstClr val="black"/>
                </a:solidFill>
              </a:rPr>
              <a:t>Professionalism</a:t>
            </a:r>
          </a:p>
          <a:p>
            <a:pPr marL="285750" indent="-285750">
              <a:buFont typeface="Arial" pitchFamily="34" charset="0"/>
              <a:buChar char="•"/>
            </a:pPr>
            <a:r>
              <a:rPr lang="en-US" dirty="0">
                <a:solidFill>
                  <a:prstClr val="black"/>
                </a:solidFill>
              </a:rPr>
              <a:t>This is a difficult word to define.  In general this is your approach to the world of work. The way you conduct yourself with people, your greeting, your mannerisms. Not being prepared or unable to articulate your skills will likely be viewed as less </a:t>
            </a:r>
            <a:r>
              <a:rPr lang="en-US" dirty="0">
                <a:solidFill>
                  <a:prstClr val="black"/>
                </a:solidFill>
              </a:rPr>
              <a:t>professional.</a:t>
            </a:r>
          </a:p>
          <a:p>
            <a:pPr marL="285750" indent="-285750">
              <a:buFont typeface="Arial" pitchFamily="34" charset="0"/>
              <a:buChar char="•"/>
            </a:pPr>
            <a:r>
              <a:rPr lang="en-US" dirty="0">
                <a:solidFill>
                  <a:prstClr val="black"/>
                </a:solidFill>
              </a:rPr>
              <a:t>Create </a:t>
            </a:r>
            <a:r>
              <a:rPr lang="en-US" dirty="0">
                <a:solidFill>
                  <a:prstClr val="black"/>
                </a:solidFill>
              </a:rPr>
              <a:t>professional business </a:t>
            </a:r>
            <a:r>
              <a:rPr lang="en-US" dirty="0">
                <a:solidFill>
                  <a:prstClr val="black"/>
                </a:solidFill>
              </a:rPr>
              <a:t>cards</a:t>
            </a:r>
          </a:p>
          <a:p>
            <a:pPr marL="285750" indent="-285750">
              <a:buFont typeface="Arial" pitchFamily="34" charset="0"/>
              <a:buChar char="•"/>
            </a:pPr>
            <a:r>
              <a:rPr lang="en-US" dirty="0">
                <a:solidFill>
                  <a:prstClr val="black"/>
                </a:solidFill>
                <a:hlinkClick r:id="rId4"/>
              </a:rPr>
              <a:t>Practice </a:t>
            </a:r>
            <a:r>
              <a:rPr lang="en-US" dirty="0">
                <a:solidFill>
                  <a:prstClr val="black"/>
                </a:solidFill>
                <a:hlinkClick r:id="rId4"/>
              </a:rPr>
              <a:t>60 second elevator speech</a:t>
            </a:r>
            <a:endParaRPr lang="en-US" dirty="0">
              <a:solidFill>
                <a:prstClr val="black"/>
              </a:solidFill>
            </a:endParaRPr>
          </a:p>
        </p:txBody>
      </p:sp>
    </p:spTree>
    <p:extLst>
      <p:ext uri="{BB962C8B-B14F-4D97-AF65-F5344CB8AC3E}">
        <p14:creationId xmlns:p14="http://schemas.microsoft.com/office/powerpoint/2010/main" val="21310322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lumMod val="50000"/>
                  </a:schemeClr>
                </a:solidFill>
              </a:rPr>
              <a:t>Learning Outcomes</a:t>
            </a:r>
            <a:endParaRPr lang="en-US" b="1" dirty="0">
              <a:solidFill>
                <a:schemeClr val="bg2">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2432306"/>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79194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907" y="269416"/>
            <a:ext cx="8111683" cy="1386349"/>
          </a:xfrm>
        </p:spPr>
        <p:txBody>
          <a:bodyPr>
            <a:normAutofit/>
          </a:bodyPr>
          <a:lstStyle/>
          <a:p>
            <a:pPr algn="ctr"/>
            <a:r>
              <a:rPr lang="en-US" sz="3400" b="1" i="1" dirty="0" smtClean="0">
                <a:solidFill>
                  <a:schemeClr val="bg2">
                    <a:lumMod val="50000"/>
                  </a:schemeClr>
                </a:solidFill>
              </a:rPr>
              <a:t>Active Engagement: Market Yourself</a:t>
            </a:r>
            <a:br>
              <a:rPr lang="en-US" sz="3400" b="1" i="1" dirty="0" smtClean="0">
                <a:solidFill>
                  <a:schemeClr val="bg2">
                    <a:lumMod val="50000"/>
                  </a:schemeClr>
                </a:solidFill>
              </a:rPr>
            </a:br>
            <a:r>
              <a:rPr lang="en-US" sz="3000" b="1" i="1" dirty="0" err="1" smtClean="0">
                <a:solidFill>
                  <a:schemeClr val="bg2">
                    <a:lumMod val="50000"/>
                  </a:schemeClr>
                </a:solidFill>
              </a:rPr>
              <a:t>Cont</a:t>
            </a:r>
            <a:r>
              <a:rPr lang="en-US" sz="3000" b="1" i="1" dirty="0" smtClean="0">
                <a:solidFill>
                  <a:schemeClr val="bg2">
                    <a:lumMod val="50000"/>
                  </a:schemeClr>
                </a:solidFill>
              </a:rPr>
              <a:t>…</a:t>
            </a:r>
            <a:endParaRPr lang="en-US" sz="3000" b="1" i="1" dirty="0">
              <a:solidFill>
                <a:schemeClr val="bg2">
                  <a:lumMod val="50000"/>
                </a:schemeClr>
              </a:solidFill>
            </a:endParaRPr>
          </a:p>
        </p:txBody>
      </p:sp>
      <p:sp>
        <p:nvSpPr>
          <p:cNvPr id="3" name="TextBox 2"/>
          <p:cNvSpPr txBox="1"/>
          <p:nvPr/>
        </p:nvSpPr>
        <p:spPr>
          <a:xfrm>
            <a:off x="648930" y="1655765"/>
            <a:ext cx="7875638" cy="4478149"/>
          </a:xfrm>
          <a:prstGeom prst="rect">
            <a:avLst/>
          </a:prstGeom>
          <a:noFill/>
        </p:spPr>
        <p:txBody>
          <a:bodyPr wrap="square" rtlCol="0">
            <a:spAutoFit/>
          </a:bodyPr>
          <a:lstStyle/>
          <a:p>
            <a:r>
              <a:rPr lang="en-US" sz="1900" dirty="0">
                <a:solidFill>
                  <a:prstClr val="black"/>
                </a:solidFill>
              </a:rPr>
              <a:t>Interview Preparation</a:t>
            </a:r>
          </a:p>
          <a:p>
            <a:pPr marL="342900" indent="-342900">
              <a:buFont typeface="Arial" pitchFamily="34" charset="0"/>
              <a:buChar char="•"/>
            </a:pPr>
            <a:r>
              <a:rPr lang="en-US" sz="1900" dirty="0">
                <a:solidFill>
                  <a:prstClr val="black"/>
                </a:solidFill>
                <a:hlinkClick r:id="rId3"/>
              </a:rPr>
              <a:t>Practice mock interviews</a:t>
            </a:r>
            <a:endParaRPr lang="en-US" sz="1900" dirty="0">
              <a:solidFill>
                <a:prstClr val="black"/>
              </a:solidFill>
            </a:endParaRPr>
          </a:p>
          <a:p>
            <a:pPr marL="342900" indent="-342900">
              <a:buFont typeface="Arial" pitchFamily="34" charset="0"/>
              <a:buChar char="•"/>
            </a:pPr>
            <a:r>
              <a:rPr lang="en-US" sz="1900" dirty="0">
                <a:solidFill>
                  <a:prstClr val="black"/>
                </a:solidFill>
              </a:rPr>
              <a:t>Dolphin </a:t>
            </a:r>
            <a:r>
              <a:rPr lang="en-US" sz="1900" dirty="0" err="1">
                <a:solidFill>
                  <a:prstClr val="black"/>
                </a:solidFill>
              </a:rPr>
              <a:t>CareerLink</a:t>
            </a:r>
            <a:r>
              <a:rPr lang="en-US" sz="1900" dirty="0">
                <a:solidFill>
                  <a:prstClr val="black"/>
                </a:solidFill>
              </a:rPr>
              <a:t>  has an online mock-interview  system to help you prepare for potential questions</a:t>
            </a:r>
          </a:p>
          <a:p>
            <a:pPr marL="342900" indent="-342900">
              <a:buFont typeface="Arial" pitchFamily="34" charset="0"/>
              <a:buChar char="•"/>
            </a:pPr>
            <a:r>
              <a:rPr lang="en-US" sz="1900" dirty="0">
                <a:solidFill>
                  <a:prstClr val="black"/>
                </a:solidFill>
              </a:rPr>
              <a:t>In addition to being on time and appropriately dressed, it is critical to practice articulating your skills, strengths and abilities.  Additionally, being able to talk about specific examples of projects or scenarios and avoid your general approach.</a:t>
            </a:r>
          </a:p>
          <a:p>
            <a:pPr marL="342900" indent="-342900">
              <a:buFont typeface="Arial" pitchFamily="34" charset="0"/>
              <a:buChar char="•"/>
            </a:pPr>
            <a:r>
              <a:rPr lang="en-US" sz="1900" dirty="0">
                <a:solidFill>
                  <a:prstClr val="black"/>
                </a:solidFill>
                <a:hlinkClick r:id="rId4"/>
              </a:rPr>
              <a:t>Personal Branding </a:t>
            </a:r>
            <a:r>
              <a:rPr lang="en-US" sz="1900" dirty="0">
                <a:solidFill>
                  <a:prstClr val="black"/>
                </a:solidFill>
              </a:rPr>
              <a:t>– This is a relatively new term that  encompasses all of the above into an idea, theme or concept of marketing yourself.  An employer can hire similar skilled workers, so how do you stand out?  This is how you define your brand.  Yes, you have similar skills, but talking about how you bring a unique approach or utilize a specialized set of skills is how you brand yourself to an employer.     </a:t>
            </a:r>
          </a:p>
        </p:txBody>
      </p:sp>
    </p:spTree>
    <p:extLst>
      <p:ext uri="{BB962C8B-B14F-4D97-AF65-F5344CB8AC3E}">
        <p14:creationId xmlns:p14="http://schemas.microsoft.com/office/powerpoint/2010/main" val="27896532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59049365"/>
              </p:ext>
            </p:extLst>
          </p:nvPr>
        </p:nvGraphicFramePr>
        <p:xfrm>
          <a:off x="468338" y="4085302"/>
          <a:ext cx="8207323" cy="2418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68338" y="429489"/>
            <a:ext cx="8207324" cy="969819"/>
          </a:xfrm>
        </p:spPr>
        <p:txBody>
          <a:bodyPr>
            <a:normAutofit/>
          </a:bodyPr>
          <a:lstStyle/>
          <a:p>
            <a:pPr algn="ctr"/>
            <a:r>
              <a:rPr lang="en-US" b="1" i="1" dirty="0" smtClean="0">
                <a:solidFill>
                  <a:schemeClr val="bg2">
                    <a:lumMod val="50000"/>
                  </a:schemeClr>
                </a:solidFill>
              </a:rPr>
              <a:t>Active Engagement: Networking</a:t>
            </a:r>
            <a:endParaRPr lang="en-US" b="1" i="1" dirty="0">
              <a:solidFill>
                <a:schemeClr val="bg2">
                  <a:lumMod val="50000"/>
                </a:schemeClr>
              </a:solidFill>
            </a:endParaRPr>
          </a:p>
        </p:txBody>
      </p:sp>
      <p:sp>
        <p:nvSpPr>
          <p:cNvPr id="3" name="TextBox 2"/>
          <p:cNvSpPr txBox="1"/>
          <p:nvPr/>
        </p:nvSpPr>
        <p:spPr>
          <a:xfrm>
            <a:off x="693174" y="1399308"/>
            <a:ext cx="7905136" cy="2739211"/>
          </a:xfrm>
          <a:prstGeom prst="rect">
            <a:avLst/>
          </a:prstGeom>
          <a:noFill/>
        </p:spPr>
        <p:txBody>
          <a:bodyPr wrap="square" rtlCol="0">
            <a:spAutoFit/>
          </a:bodyPr>
          <a:lstStyle/>
          <a:p>
            <a:r>
              <a:rPr lang="en-US" sz="2200" dirty="0">
                <a:solidFill>
                  <a:prstClr val="black"/>
                </a:solidFill>
              </a:rPr>
              <a:t>You can’t ask for connections, you must build them by building relationships.  Connect with organizations and utilize social media build your contacts.  Attend networking events, and treat the opportunity as making new friends and contact.  Don’t push your agenda.  People refer you because they like you, not because you told them you were looking for job. Ways to network:</a:t>
            </a:r>
          </a:p>
          <a:p>
            <a:endParaRPr lang="en-US" dirty="0">
              <a:solidFill>
                <a:prstClr val="black"/>
              </a:solidFill>
            </a:endParaRPr>
          </a:p>
        </p:txBody>
      </p:sp>
    </p:spTree>
    <p:extLst>
      <p:ext uri="{BB962C8B-B14F-4D97-AF65-F5344CB8AC3E}">
        <p14:creationId xmlns:p14="http://schemas.microsoft.com/office/powerpoint/2010/main" val="17117684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38" y="429489"/>
            <a:ext cx="8207324" cy="969819"/>
          </a:xfrm>
        </p:spPr>
        <p:txBody>
          <a:bodyPr>
            <a:normAutofit/>
          </a:bodyPr>
          <a:lstStyle/>
          <a:p>
            <a:pPr algn="ctr"/>
            <a:r>
              <a:rPr lang="en-US" b="1" i="1" dirty="0" smtClean="0">
                <a:solidFill>
                  <a:schemeClr val="bg2">
                    <a:lumMod val="50000"/>
                  </a:schemeClr>
                </a:solidFill>
              </a:rPr>
              <a:t>Active Engagement</a:t>
            </a:r>
            <a:r>
              <a:rPr lang="en-US" b="1" i="1" dirty="0">
                <a:solidFill>
                  <a:schemeClr val="bg2">
                    <a:lumMod val="50000"/>
                  </a:schemeClr>
                </a:solidFill>
              </a:rPr>
              <a:t>: Follow-Up</a:t>
            </a:r>
          </a:p>
        </p:txBody>
      </p:sp>
      <p:sp>
        <p:nvSpPr>
          <p:cNvPr id="3" name="TextBox 2"/>
          <p:cNvSpPr txBox="1"/>
          <p:nvPr/>
        </p:nvSpPr>
        <p:spPr>
          <a:xfrm>
            <a:off x="693174" y="1399308"/>
            <a:ext cx="7905136" cy="4062651"/>
          </a:xfrm>
          <a:prstGeom prst="rect">
            <a:avLst/>
          </a:prstGeom>
          <a:noFill/>
        </p:spPr>
        <p:txBody>
          <a:bodyPr wrap="square" rtlCol="0">
            <a:spAutoFit/>
          </a:bodyPr>
          <a:lstStyle/>
          <a:p>
            <a:r>
              <a:rPr lang="en-US" sz="2400" dirty="0">
                <a:solidFill>
                  <a:prstClr val="black"/>
                </a:solidFill>
              </a:rPr>
              <a:t>Staying connected is critical! How can someone refer you if you don’t stay connected? Send follow-up emails and connect on </a:t>
            </a:r>
            <a:r>
              <a:rPr lang="en-US" sz="2400" dirty="0" err="1">
                <a:solidFill>
                  <a:prstClr val="black"/>
                </a:solidFill>
              </a:rPr>
              <a:t>Linkedin</a:t>
            </a:r>
            <a:r>
              <a:rPr lang="en-US" sz="2400" dirty="0">
                <a:solidFill>
                  <a:prstClr val="black"/>
                </a:solidFill>
              </a:rPr>
              <a:t>. </a:t>
            </a:r>
            <a:endParaRPr lang="en-US" sz="2400" dirty="0">
              <a:solidFill>
                <a:prstClr val="black"/>
              </a:solidFill>
            </a:endParaRPr>
          </a:p>
          <a:p>
            <a:r>
              <a:rPr lang="en-US" sz="2400" b="1" i="1" dirty="0">
                <a:solidFill>
                  <a:prstClr val="black"/>
                </a:solidFill>
              </a:rPr>
              <a:t>Resources </a:t>
            </a:r>
            <a:r>
              <a:rPr lang="en-US" sz="2400" b="1" i="1" dirty="0">
                <a:solidFill>
                  <a:prstClr val="black"/>
                </a:solidFill>
              </a:rPr>
              <a:t>to help you follow-up:</a:t>
            </a:r>
          </a:p>
          <a:p>
            <a:pPr marL="342900" indent="-342900">
              <a:buFont typeface="Arial" pitchFamily="34" charset="0"/>
              <a:buChar char="•"/>
            </a:pPr>
            <a:r>
              <a:rPr lang="en-US" sz="2400" dirty="0">
                <a:solidFill>
                  <a:prstClr val="black"/>
                </a:solidFill>
              </a:rPr>
              <a:t>Creating business cards</a:t>
            </a:r>
          </a:p>
          <a:p>
            <a:pPr marL="342900" indent="-342900">
              <a:buFont typeface="Arial" pitchFamily="34" charset="0"/>
              <a:buChar char="•"/>
            </a:pPr>
            <a:r>
              <a:rPr lang="en-US" sz="2400" dirty="0">
                <a:solidFill>
                  <a:prstClr val="black"/>
                </a:solidFill>
              </a:rPr>
              <a:t>Social Media accounts (</a:t>
            </a:r>
            <a:r>
              <a:rPr lang="en-US" sz="2400" dirty="0">
                <a:solidFill>
                  <a:prstClr val="black"/>
                </a:solidFill>
                <a:hlinkClick r:id="rId3"/>
              </a:rPr>
              <a:t>LinkedIn</a:t>
            </a:r>
            <a:r>
              <a:rPr lang="en-US" sz="2400" dirty="0">
                <a:solidFill>
                  <a:prstClr val="black"/>
                </a:solidFill>
              </a:rPr>
              <a:t> </a:t>
            </a:r>
            <a:r>
              <a:rPr lang="en-US" sz="2400" dirty="0">
                <a:solidFill>
                  <a:prstClr val="black"/>
                </a:solidFill>
              </a:rPr>
              <a:t>is recommended)</a:t>
            </a:r>
          </a:p>
          <a:p>
            <a:pPr marL="342900" indent="-342900">
              <a:buFont typeface="Arial" pitchFamily="34" charset="0"/>
              <a:buChar char="•"/>
            </a:pPr>
            <a:r>
              <a:rPr lang="en-US" sz="2400" dirty="0">
                <a:solidFill>
                  <a:prstClr val="black"/>
                </a:solidFill>
              </a:rPr>
              <a:t>Folder/File of network contacts and notes (keep notes and reminders about what you talked about)</a:t>
            </a:r>
          </a:p>
          <a:p>
            <a:endParaRPr lang="en-US" dirty="0">
              <a:solidFill>
                <a:prstClr val="black"/>
              </a:solidFill>
            </a:endParaRPr>
          </a:p>
        </p:txBody>
      </p:sp>
    </p:spTree>
    <p:extLst>
      <p:ext uri="{BB962C8B-B14F-4D97-AF65-F5344CB8AC3E}">
        <p14:creationId xmlns:p14="http://schemas.microsoft.com/office/powerpoint/2010/main" val="6499086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04684" y="2168014"/>
            <a:ext cx="7934632" cy="4350774"/>
          </a:xfrm>
        </p:spPr>
        <p:txBody>
          <a:bodyPr>
            <a:normAutofit/>
          </a:bodyPr>
          <a:lstStyle/>
          <a:p>
            <a:pPr marL="68580" lvl="0" indent="0" algn="ctr">
              <a:buNone/>
            </a:pPr>
            <a:r>
              <a:rPr lang="en-US" sz="2000" dirty="0" smtClean="0"/>
              <a:t>Answer </a:t>
            </a:r>
            <a:r>
              <a:rPr lang="en-US" sz="2000" dirty="0"/>
              <a:t>the following questions in the supplemental guide:</a:t>
            </a:r>
          </a:p>
          <a:p>
            <a:pPr marL="514350" indent="-514350"/>
            <a:r>
              <a:rPr lang="en-US" dirty="0"/>
              <a:t>How can I make myself more marketable?</a:t>
            </a:r>
          </a:p>
          <a:p>
            <a:pPr marL="514350" indent="-514350"/>
            <a:r>
              <a:rPr lang="en-US" dirty="0"/>
              <a:t>What social media </a:t>
            </a:r>
            <a:r>
              <a:rPr lang="en-US" dirty="0" smtClean="0"/>
              <a:t>platform(s) </a:t>
            </a:r>
            <a:r>
              <a:rPr lang="en-US" dirty="0"/>
              <a:t>am I comfortable using?</a:t>
            </a:r>
          </a:p>
          <a:p>
            <a:pPr marL="514350" indent="-514350"/>
            <a:r>
              <a:rPr lang="en-US" dirty="0"/>
              <a:t>Who could I talk to about attending a networking event or professional development opportunity?</a:t>
            </a:r>
          </a:p>
          <a:p>
            <a:pPr marL="68580" indent="0">
              <a:buNone/>
            </a:pPr>
            <a:endParaRPr lang="en-US" dirty="0">
              <a:solidFill>
                <a:schemeClr val="tx1"/>
              </a:solidFill>
            </a:endParaRPr>
          </a:p>
        </p:txBody>
      </p:sp>
      <p:graphicFrame>
        <p:nvGraphicFramePr>
          <p:cNvPr id="10" name="Content Placeholder 3"/>
          <p:cNvGraphicFramePr>
            <a:graphicFrameLocks/>
          </p:cNvGraphicFramePr>
          <p:nvPr>
            <p:extLst>
              <p:ext uri="{D42A27DB-BD31-4B8C-83A1-F6EECF244321}">
                <p14:modId xmlns:p14="http://schemas.microsoft.com/office/powerpoint/2010/main" val="3111438951"/>
              </p:ext>
            </p:extLst>
          </p:nvPr>
        </p:nvGraphicFramePr>
        <p:xfrm>
          <a:off x="604683" y="689894"/>
          <a:ext cx="7934633" cy="1325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669424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14684" b="19110"/>
          <a:stretch/>
        </p:blipFill>
        <p:spPr>
          <a:xfrm>
            <a:off x="2156973" y="4160276"/>
            <a:ext cx="4982453" cy="143059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599293675"/>
              </p:ext>
            </p:extLst>
          </p:nvPr>
        </p:nvGraphicFramePr>
        <p:xfrm>
          <a:off x="648928" y="800212"/>
          <a:ext cx="7964129" cy="8958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p:cNvSpPr txBox="1"/>
          <p:nvPr/>
        </p:nvSpPr>
        <p:spPr>
          <a:xfrm>
            <a:off x="648928" y="2598003"/>
            <a:ext cx="7964129" cy="830997"/>
          </a:xfrm>
          <a:prstGeom prst="rect">
            <a:avLst/>
          </a:prstGeom>
          <a:noFill/>
        </p:spPr>
        <p:txBody>
          <a:bodyPr wrap="square" rtlCol="0">
            <a:spAutoFit/>
          </a:bodyPr>
          <a:lstStyle/>
          <a:p>
            <a:pPr algn="ctr"/>
            <a:r>
              <a:rPr lang="en-US" sz="2400" i="1" dirty="0">
                <a:solidFill>
                  <a:prstClr val="black"/>
                </a:solidFill>
              </a:rPr>
              <a:t>Career </a:t>
            </a:r>
            <a:r>
              <a:rPr lang="en-US" sz="2400" i="1" dirty="0">
                <a:solidFill>
                  <a:prstClr val="black"/>
                </a:solidFill>
              </a:rPr>
              <a:t>Development Services </a:t>
            </a:r>
            <a:r>
              <a:rPr lang="en-US" sz="2400" i="1" dirty="0">
                <a:solidFill>
                  <a:prstClr val="black"/>
                </a:solidFill>
              </a:rPr>
              <a:t>can support you in career </a:t>
            </a:r>
            <a:r>
              <a:rPr lang="en-US" sz="2400" i="1" dirty="0">
                <a:solidFill>
                  <a:prstClr val="black"/>
                </a:solidFill>
              </a:rPr>
              <a:t>exploration, planning and </a:t>
            </a:r>
            <a:r>
              <a:rPr lang="en-US" sz="2400" i="1" dirty="0">
                <a:solidFill>
                  <a:prstClr val="black"/>
                </a:solidFill>
              </a:rPr>
              <a:t>preparation! </a:t>
            </a:r>
            <a:endParaRPr lang="en-US" sz="2400" i="1" dirty="0">
              <a:solidFill>
                <a:prstClr val="black"/>
              </a:solidFill>
            </a:endParaRPr>
          </a:p>
        </p:txBody>
      </p:sp>
      <p:sp>
        <p:nvSpPr>
          <p:cNvPr id="5" name="Rectangle 4"/>
          <p:cNvSpPr/>
          <p:nvPr/>
        </p:nvSpPr>
        <p:spPr>
          <a:xfrm>
            <a:off x="457201" y="5593778"/>
            <a:ext cx="8155856" cy="646331"/>
          </a:xfrm>
          <a:prstGeom prst="rect">
            <a:avLst/>
          </a:prstGeom>
        </p:spPr>
        <p:txBody>
          <a:bodyPr wrap="square">
            <a:spAutoFit/>
          </a:bodyPr>
          <a:lstStyle/>
          <a:p>
            <a:pPr algn="ctr"/>
            <a:r>
              <a:rPr lang="en-US" dirty="0">
                <a:solidFill>
                  <a:prstClr val="black"/>
                </a:solidFill>
              </a:rPr>
              <a:t>Career Development Services</a:t>
            </a:r>
            <a:r>
              <a:rPr lang="en-US" dirty="0">
                <a:solidFill>
                  <a:prstClr val="black"/>
                </a:solidFill>
                <a:hlinkClick r:id="rId9"/>
              </a:rPr>
              <a:t> Website </a:t>
            </a:r>
            <a:r>
              <a:rPr lang="en-US" dirty="0">
                <a:solidFill>
                  <a:prstClr val="black"/>
                </a:solidFill>
              </a:rPr>
              <a:t>  Facebook</a:t>
            </a:r>
            <a:r>
              <a:rPr lang="en-US" dirty="0">
                <a:solidFill>
                  <a:prstClr val="black"/>
                </a:solidFill>
              </a:rPr>
              <a:t>: </a:t>
            </a:r>
            <a:r>
              <a:rPr lang="en-US" dirty="0">
                <a:solidFill>
                  <a:prstClr val="black"/>
                </a:solidFill>
                <a:hlinkClick r:id="rId10"/>
              </a:rPr>
              <a:t>go.csuci.edu/</a:t>
            </a:r>
            <a:r>
              <a:rPr lang="en-US" dirty="0" err="1">
                <a:solidFill>
                  <a:prstClr val="black"/>
                </a:solidFill>
                <a:hlinkClick r:id="rId10"/>
              </a:rPr>
              <a:t>cdsFB</a:t>
            </a:r>
            <a:r>
              <a:rPr lang="en-US" dirty="0">
                <a:solidFill>
                  <a:prstClr val="black"/>
                </a:solidFill>
              </a:rPr>
              <a:t> </a:t>
            </a:r>
          </a:p>
          <a:p>
            <a:pPr algn="ctr"/>
            <a:r>
              <a:rPr lang="en-US" dirty="0">
                <a:solidFill>
                  <a:prstClr val="black"/>
                </a:solidFill>
              </a:rPr>
              <a:t>Twitter</a:t>
            </a:r>
            <a:r>
              <a:rPr lang="en-US" dirty="0">
                <a:solidFill>
                  <a:prstClr val="black"/>
                </a:solidFill>
              </a:rPr>
              <a:t>: </a:t>
            </a:r>
            <a:r>
              <a:rPr lang="en-US" dirty="0">
                <a:solidFill>
                  <a:prstClr val="black"/>
                </a:solidFill>
                <a:hlinkClick r:id="rId10"/>
              </a:rPr>
              <a:t>go.csuci.edu/</a:t>
            </a:r>
            <a:r>
              <a:rPr lang="en-US" dirty="0" err="1">
                <a:solidFill>
                  <a:prstClr val="black"/>
                </a:solidFill>
                <a:hlinkClick r:id="rId10"/>
              </a:rPr>
              <a:t>cdstweet</a:t>
            </a:r>
            <a:r>
              <a:rPr lang="en-US" dirty="0">
                <a:solidFill>
                  <a:prstClr val="black"/>
                </a:solidFill>
              </a:rPr>
              <a:t>    </a:t>
            </a:r>
            <a:r>
              <a:rPr lang="en-US" dirty="0" err="1">
                <a:solidFill>
                  <a:prstClr val="black"/>
                </a:solidFill>
              </a:rPr>
              <a:t>Linkedin</a:t>
            </a:r>
            <a:r>
              <a:rPr lang="en-US" dirty="0">
                <a:solidFill>
                  <a:prstClr val="black"/>
                </a:solidFill>
              </a:rPr>
              <a:t>: </a:t>
            </a:r>
            <a:r>
              <a:rPr lang="en-US" dirty="0">
                <a:solidFill>
                  <a:prstClr val="black"/>
                </a:solidFill>
                <a:hlinkClick r:id="rId11"/>
              </a:rPr>
              <a:t>go.csuci.edu/</a:t>
            </a:r>
            <a:r>
              <a:rPr lang="en-US" dirty="0" err="1">
                <a:solidFill>
                  <a:prstClr val="black"/>
                </a:solidFill>
                <a:hlinkClick r:id="rId11"/>
              </a:rPr>
              <a:t>linkedingroup</a:t>
            </a:r>
            <a:r>
              <a:rPr lang="en-US" dirty="0">
                <a:solidFill>
                  <a:prstClr val="black"/>
                </a:solidFill>
                <a:hlinkClick r:id="rId11"/>
              </a:rPr>
              <a:t> </a:t>
            </a:r>
            <a:endParaRPr lang="en-US" dirty="0">
              <a:solidFill>
                <a:prstClr val="black"/>
              </a:solidFill>
            </a:endParaRPr>
          </a:p>
        </p:txBody>
      </p:sp>
    </p:spTree>
    <p:extLst>
      <p:ext uri="{BB962C8B-B14F-4D97-AF65-F5344CB8AC3E}">
        <p14:creationId xmlns:p14="http://schemas.microsoft.com/office/powerpoint/2010/main" val="29666314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09035"/>
          </a:xfrm>
        </p:spPr>
        <p:txBody>
          <a:bodyPr>
            <a:normAutofit/>
          </a:bodyPr>
          <a:lstStyle/>
          <a:p>
            <a:pPr eaLnBrk="1" hangingPunct="1"/>
            <a:r>
              <a:rPr lang="en-US" b="1" i="1" smtClean="0"/>
              <a:t>Questions?</a:t>
            </a:r>
            <a:endParaRPr lang="en-US" b="1" i="1" dirty="0" smtClean="0"/>
          </a:p>
        </p:txBody>
      </p:sp>
      <p:sp>
        <p:nvSpPr>
          <p:cNvPr id="6" name="TextBox 5"/>
          <p:cNvSpPr txBox="1"/>
          <p:nvPr/>
        </p:nvSpPr>
        <p:spPr>
          <a:xfrm>
            <a:off x="457201" y="1094956"/>
            <a:ext cx="4114800" cy="707886"/>
          </a:xfrm>
          <a:prstGeom prst="rect">
            <a:avLst/>
          </a:prstGeom>
          <a:noFill/>
        </p:spPr>
        <p:txBody>
          <a:bodyPr wrap="square" rtlCol="0">
            <a:spAutoFit/>
          </a:bodyPr>
          <a:lstStyle/>
          <a:p>
            <a:r>
              <a:rPr lang="en-US" sz="2000" b="1" i="1" dirty="0">
                <a:solidFill>
                  <a:prstClr val="black"/>
                </a:solidFill>
              </a:rPr>
              <a:t>Visit us during Drop-in Career </a:t>
            </a:r>
            <a:r>
              <a:rPr lang="en-US" sz="2000" b="1" i="1">
                <a:solidFill>
                  <a:prstClr val="black"/>
                </a:solidFill>
              </a:rPr>
              <a:t>Counseling  </a:t>
            </a:r>
            <a:endParaRPr lang="en-US" sz="2000" b="1" i="1" dirty="0">
              <a:solidFill>
                <a:prstClr val="black"/>
              </a:solidFill>
            </a:endParaRPr>
          </a:p>
        </p:txBody>
      </p:sp>
      <p:sp>
        <p:nvSpPr>
          <p:cNvPr id="2" name="TextBox 1"/>
          <p:cNvSpPr txBox="1"/>
          <p:nvPr/>
        </p:nvSpPr>
        <p:spPr>
          <a:xfrm>
            <a:off x="457200" y="2600671"/>
            <a:ext cx="4308763" cy="3570208"/>
          </a:xfrm>
          <a:prstGeom prst="rect">
            <a:avLst/>
          </a:prstGeom>
          <a:noFill/>
        </p:spPr>
        <p:txBody>
          <a:bodyPr wrap="square" rtlCol="0">
            <a:spAutoFit/>
          </a:bodyPr>
          <a:lstStyle/>
          <a:p>
            <a:r>
              <a:rPr lang="en-US" sz="1500" i="1" dirty="0">
                <a:solidFill>
                  <a:prstClr val="black"/>
                </a:solidFill>
              </a:rPr>
              <a:t>Amanda Carpenter, </a:t>
            </a:r>
            <a:r>
              <a:rPr lang="en-US" sz="1500" i="1" dirty="0" err="1">
                <a:solidFill>
                  <a:prstClr val="black"/>
                </a:solidFill>
              </a:rPr>
              <a:t>Ed.D</a:t>
            </a:r>
            <a:r>
              <a:rPr lang="en-US" sz="1500" i="1" dirty="0">
                <a:solidFill>
                  <a:prstClr val="black"/>
                </a:solidFill>
              </a:rPr>
              <a:t>.</a:t>
            </a:r>
            <a:r>
              <a:rPr lang="en-US" sz="1500" dirty="0">
                <a:solidFill>
                  <a:prstClr val="black"/>
                </a:solidFill>
              </a:rPr>
              <a:t/>
            </a:r>
            <a:br>
              <a:rPr lang="en-US" sz="1500" dirty="0">
                <a:solidFill>
                  <a:prstClr val="black"/>
                </a:solidFill>
              </a:rPr>
            </a:br>
            <a:r>
              <a:rPr lang="en-US" sz="1500" dirty="0">
                <a:solidFill>
                  <a:prstClr val="black"/>
                </a:solidFill>
              </a:rPr>
              <a:t>Assistant Director </a:t>
            </a:r>
            <a:r>
              <a:rPr lang="en-US" sz="1500" dirty="0">
                <a:solidFill>
                  <a:prstClr val="black"/>
                </a:solidFill>
              </a:rPr>
              <a:t>of Career Development </a:t>
            </a:r>
            <a:r>
              <a:rPr lang="en-US" sz="1500" dirty="0">
                <a:solidFill>
                  <a:prstClr val="black"/>
                </a:solidFill>
              </a:rPr>
              <a:t>Services &amp; Henry </a:t>
            </a:r>
            <a:r>
              <a:rPr lang="en-US" sz="1500" dirty="0">
                <a:solidFill>
                  <a:prstClr val="black"/>
                </a:solidFill>
              </a:rPr>
              <a:t>L. "Hank" </a:t>
            </a:r>
            <a:r>
              <a:rPr lang="en-US" sz="1500" dirty="0" err="1">
                <a:solidFill>
                  <a:prstClr val="black"/>
                </a:solidFill>
              </a:rPr>
              <a:t>Lacayo</a:t>
            </a:r>
            <a:r>
              <a:rPr lang="en-US" sz="1500" dirty="0">
                <a:solidFill>
                  <a:prstClr val="black"/>
                </a:solidFill>
              </a:rPr>
              <a:t> Institute Internship Program</a:t>
            </a:r>
            <a:br>
              <a:rPr lang="en-US" sz="1500" dirty="0">
                <a:solidFill>
                  <a:prstClr val="black"/>
                </a:solidFill>
              </a:rPr>
            </a:br>
            <a:r>
              <a:rPr lang="en-US" sz="1500" dirty="0">
                <a:solidFill>
                  <a:prstClr val="black"/>
                </a:solidFill>
              </a:rPr>
              <a:t>California State University Channel Islands </a:t>
            </a:r>
            <a:br>
              <a:rPr lang="en-US" sz="1500" dirty="0">
                <a:solidFill>
                  <a:prstClr val="black"/>
                </a:solidFill>
              </a:rPr>
            </a:br>
            <a:r>
              <a:rPr lang="en-US" sz="1500" dirty="0">
                <a:solidFill>
                  <a:prstClr val="black"/>
                </a:solidFill>
              </a:rPr>
              <a:t>Bell Tower 1527</a:t>
            </a:r>
            <a:br>
              <a:rPr lang="en-US" sz="1500" dirty="0">
                <a:solidFill>
                  <a:prstClr val="black"/>
                </a:solidFill>
              </a:rPr>
            </a:br>
            <a:r>
              <a:rPr lang="en-US" sz="1500" dirty="0">
                <a:solidFill>
                  <a:prstClr val="black"/>
                </a:solidFill>
              </a:rPr>
              <a:t>(805) 437-3565 (office)</a:t>
            </a:r>
            <a:br>
              <a:rPr lang="en-US" sz="1500" dirty="0">
                <a:solidFill>
                  <a:prstClr val="black"/>
                </a:solidFill>
              </a:rPr>
            </a:br>
            <a:r>
              <a:rPr lang="en-US" sz="1500" u="sng" dirty="0">
                <a:solidFill>
                  <a:prstClr val="black"/>
                </a:solidFill>
                <a:hlinkClick r:id="rId3"/>
              </a:rPr>
              <a:t>amanda.carpenter@csuci.edu</a:t>
            </a:r>
            <a:r>
              <a:rPr lang="en-US" sz="1500" dirty="0">
                <a:solidFill>
                  <a:prstClr val="black"/>
                </a:solidFill>
              </a:rPr>
              <a:t> </a:t>
            </a:r>
            <a:br>
              <a:rPr lang="en-US" sz="1500" dirty="0">
                <a:solidFill>
                  <a:prstClr val="black"/>
                </a:solidFill>
              </a:rPr>
            </a:br>
            <a:r>
              <a:rPr lang="en-US" sz="1600" dirty="0">
                <a:solidFill>
                  <a:prstClr val="black"/>
                </a:solidFill>
              </a:rPr>
              <a:t> </a:t>
            </a:r>
            <a:br>
              <a:rPr lang="en-US" sz="1600" dirty="0">
                <a:solidFill>
                  <a:prstClr val="black"/>
                </a:solidFill>
              </a:rPr>
            </a:br>
            <a:r>
              <a:rPr lang="en-US" sz="1500" i="1" dirty="0">
                <a:solidFill>
                  <a:prstClr val="black"/>
                </a:solidFill>
              </a:rPr>
              <a:t>Career Development Center</a:t>
            </a:r>
            <a:r>
              <a:rPr lang="en-US" sz="1500" dirty="0">
                <a:solidFill>
                  <a:prstClr val="black"/>
                </a:solidFill>
              </a:rPr>
              <a:t/>
            </a:r>
            <a:br>
              <a:rPr lang="en-US" sz="1500" dirty="0">
                <a:solidFill>
                  <a:prstClr val="black"/>
                </a:solidFill>
              </a:rPr>
            </a:br>
            <a:r>
              <a:rPr lang="en-US" sz="1500" dirty="0">
                <a:solidFill>
                  <a:prstClr val="black"/>
                </a:solidFill>
              </a:rPr>
              <a:t>California State University Channel Islands </a:t>
            </a:r>
            <a:br>
              <a:rPr lang="en-US" sz="1500" dirty="0">
                <a:solidFill>
                  <a:prstClr val="black"/>
                </a:solidFill>
              </a:rPr>
            </a:br>
            <a:r>
              <a:rPr lang="en-US" sz="1500" dirty="0">
                <a:solidFill>
                  <a:prstClr val="black"/>
                </a:solidFill>
              </a:rPr>
              <a:t>Bell Tower 1548</a:t>
            </a:r>
            <a:br>
              <a:rPr lang="en-US" sz="1500" dirty="0">
                <a:solidFill>
                  <a:prstClr val="black"/>
                </a:solidFill>
              </a:rPr>
            </a:br>
            <a:r>
              <a:rPr lang="en-US" sz="1500" dirty="0">
                <a:solidFill>
                  <a:prstClr val="black"/>
                </a:solidFill>
              </a:rPr>
              <a:t>(805) 437-3270 (office)</a:t>
            </a:r>
            <a:br>
              <a:rPr lang="en-US" sz="1500" dirty="0">
                <a:solidFill>
                  <a:prstClr val="black"/>
                </a:solidFill>
              </a:rPr>
            </a:br>
            <a:r>
              <a:rPr lang="en-US" sz="1500" dirty="0">
                <a:solidFill>
                  <a:prstClr val="black"/>
                </a:solidFill>
              </a:rPr>
              <a:t>(805) 437-8899 (fax)</a:t>
            </a:r>
            <a:br>
              <a:rPr lang="en-US" sz="1500" dirty="0">
                <a:solidFill>
                  <a:prstClr val="black"/>
                </a:solidFill>
              </a:rPr>
            </a:br>
            <a:r>
              <a:rPr lang="en-US" sz="1500" u="sng" dirty="0">
                <a:solidFill>
                  <a:prstClr val="black"/>
                </a:solidFill>
                <a:hlinkClick r:id="rId4"/>
              </a:rPr>
              <a:t>career.services@csuci.edu</a:t>
            </a:r>
            <a:endParaRPr lang="en-US" sz="1500" dirty="0">
              <a:solidFill>
                <a:prstClr val="black"/>
              </a:solidFill>
            </a:endParaRPr>
          </a:p>
        </p:txBody>
      </p:sp>
      <p:sp>
        <p:nvSpPr>
          <p:cNvPr id="4" name="TextBox 3"/>
          <p:cNvSpPr txBox="1"/>
          <p:nvPr/>
        </p:nvSpPr>
        <p:spPr>
          <a:xfrm>
            <a:off x="4572001" y="2600671"/>
            <a:ext cx="4114799" cy="1477328"/>
          </a:xfrm>
          <a:prstGeom prst="rect">
            <a:avLst/>
          </a:prstGeom>
          <a:noFill/>
        </p:spPr>
        <p:txBody>
          <a:bodyPr wrap="square" rtlCol="0">
            <a:spAutoFit/>
          </a:bodyPr>
          <a:lstStyle/>
          <a:p>
            <a:r>
              <a:rPr lang="en-US" sz="1500" i="1" dirty="0">
                <a:solidFill>
                  <a:prstClr val="black"/>
                </a:solidFill>
              </a:rPr>
              <a:t>Patty Dang, M.S</a:t>
            </a:r>
          </a:p>
          <a:p>
            <a:r>
              <a:rPr lang="en-US" sz="1500" i="1" dirty="0">
                <a:solidFill>
                  <a:prstClr val="black"/>
                </a:solidFill>
              </a:rPr>
              <a:t>Career Development Services Counselor</a:t>
            </a:r>
            <a:r>
              <a:rPr lang="en-US" sz="1500" dirty="0">
                <a:solidFill>
                  <a:prstClr val="black"/>
                </a:solidFill>
              </a:rPr>
              <a:t/>
            </a:r>
            <a:br>
              <a:rPr lang="en-US" sz="1500" dirty="0">
                <a:solidFill>
                  <a:prstClr val="black"/>
                </a:solidFill>
              </a:rPr>
            </a:br>
            <a:r>
              <a:rPr lang="en-US" sz="1500" dirty="0">
                <a:solidFill>
                  <a:prstClr val="black"/>
                </a:solidFill>
              </a:rPr>
              <a:t>California State University Channel Islands </a:t>
            </a:r>
            <a:br>
              <a:rPr lang="en-US" sz="1500" dirty="0">
                <a:solidFill>
                  <a:prstClr val="black"/>
                </a:solidFill>
              </a:rPr>
            </a:br>
            <a:r>
              <a:rPr lang="en-US" sz="1500" dirty="0">
                <a:solidFill>
                  <a:prstClr val="black"/>
                </a:solidFill>
              </a:rPr>
              <a:t>Bell Tower </a:t>
            </a:r>
            <a:r>
              <a:rPr lang="en-US" sz="1500" dirty="0">
                <a:solidFill>
                  <a:prstClr val="black"/>
                </a:solidFill>
              </a:rPr>
              <a:t>1521</a:t>
            </a:r>
            <a:r>
              <a:rPr lang="en-US" sz="1500" dirty="0">
                <a:solidFill>
                  <a:prstClr val="black"/>
                </a:solidFill>
              </a:rPr>
              <a:t/>
            </a:r>
            <a:br>
              <a:rPr lang="en-US" sz="1500" dirty="0">
                <a:solidFill>
                  <a:prstClr val="black"/>
                </a:solidFill>
              </a:rPr>
            </a:br>
            <a:r>
              <a:rPr lang="en-US" sz="1500" dirty="0">
                <a:solidFill>
                  <a:prstClr val="black"/>
                </a:solidFill>
              </a:rPr>
              <a:t>(805) </a:t>
            </a:r>
            <a:r>
              <a:rPr lang="en-US" sz="1500" dirty="0">
                <a:solidFill>
                  <a:prstClr val="black"/>
                </a:solidFill>
              </a:rPr>
              <a:t>437-3544 </a:t>
            </a:r>
            <a:r>
              <a:rPr lang="en-US" sz="1500" dirty="0">
                <a:solidFill>
                  <a:prstClr val="black"/>
                </a:solidFill>
              </a:rPr>
              <a:t>(office</a:t>
            </a:r>
            <a:r>
              <a:rPr lang="en-US" sz="1500" dirty="0">
                <a:solidFill>
                  <a:prstClr val="black"/>
                </a:solidFill>
              </a:rPr>
              <a:t>)</a:t>
            </a:r>
            <a:r>
              <a:rPr lang="en-US" sz="1500" dirty="0">
                <a:solidFill>
                  <a:prstClr val="black"/>
                </a:solidFill>
              </a:rPr>
              <a:t/>
            </a:r>
            <a:br>
              <a:rPr lang="en-US" sz="1500" dirty="0">
                <a:solidFill>
                  <a:prstClr val="black"/>
                </a:solidFill>
              </a:rPr>
            </a:br>
            <a:r>
              <a:rPr lang="en-US" sz="1500" u="sng" dirty="0">
                <a:solidFill>
                  <a:prstClr val="black"/>
                </a:solidFill>
                <a:hlinkClick r:id="rId5"/>
              </a:rPr>
              <a:t>patty.dang@csuci.edu</a:t>
            </a:r>
            <a:r>
              <a:rPr lang="en-US" sz="1500" u="sng" dirty="0">
                <a:solidFill>
                  <a:prstClr val="black"/>
                </a:solidFill>
              </a:rPr>
              <a:t> </a:t>
            </a:r>
            <a:endParaRPr lang="en-US" sz="1500" dirty="0">
              <a:solidFill>
                <a:prstClr val="black"/>
              </a:solidFill>
            </a:endParaRPr>
          </a:p>
        </p:txBody>
      </p:sp>
      <p:sp>
        <p:nvSpPr>
          <p:cNvPr id="3" name="Rectangle 2"/>
          <p:cNvSpPr/>
          <p:nvPr/>
        </p:nvSpPr>
        <p:spPr>
          <a:xfrm>
            <a:off x="4572000" y="1156511"/>
            <a:ext cx="4114800" cy="646331"/>
          </a:xfrm>
          <a:prstGeom prst="rect">
            <a:avLst/>
          </a:prstGeom>
        </p:spPr>
        <p:txBody>
          <a:bodyPr wrap="square">
            <a:spAutoFit/>
          </a:bodyPr>
          <a:lstStyle/>
          <a:p>
            <a:pPr algn="ctr"/>
            <a:r>
              <a:rPr lang="en-US" b="1" i="1" dirty="0">
                <a:solidFill>
                  <a:prstClr val="black"/>
                </a:solidFill>
              </a:rPr>
              <a:t>Schedule &amp; Availability can be found on our </a:t>
            </a:r>
            <a:r>
              <a:rPr lang="en-US" b="1" i="1" dirty="0">
                <a:solidFill>
                  <a:prstClr val="black"/>
                </a:solidFill>
                <a:hlinkClick r:id="rId6"/>
              </a:rPr>
              <a:t>CDS Website</a:t>
            </a:r>
            <a:endParaRPr lang="en-US" b="1" i="1" dirty="0">
              <a:solidFill>
                <a:prstClr val="black"/>
              </a:solidFill>
            </a:endParaRPr>
          </a:p>
        </p:txBody>
      </p:sp>
    </p:spTree>
    <p:extLst>
      <p:ext uri="{BB962C8B-B14F-4D97-AF65-F5344CB8AC3E}">
        <p14:creationId xmlns:p14="http://schemas.microsoft.com/office/powerpoint/2010/main" val="475465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799" y="958644"/>
            <a:ext cx="8562109" cy="28611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700" b="1" i="1" dirty="0" smtClean="0">
                <a:solidFill>
                  <a:prstClr val="black"/>
                </a:solidFill>
                <a:latin typeface="Calibri" pitchFamily="34" charset="0"/>
              </a:rPr>
              <a:t>Please help us provide better Career Development content and services by completing a 3-7 minute survey</a:t>
            </a:r>
          </a:p>
          <a:p>
            <a:endParaRPr lang="en-US" sz="3700" b="1" i="1" dirty="0">
              <a:solidFill>
                <a:prstClr val="black"/>
              </a:solidFill>
              <a:latin typeface="Calibri" pitchFamily="34" charset="0"/>
            </a:endParaRPr>
          </a:p>
          <a:p>
            <a:r>
              <a:rPr lang="en-US" sz="3600" dirty="0">
                <a:solidFill>
                  <a:prstClr val="black"/>
                </a:solidFill>
                <a:latin typeface="Calibri" pitchFamily="34" charset="0"/>
                <a:hlinkClick r:id="rId3"/>
              </a:rPr>
              <a:t>Complete CDS </a:t>
            </a:r>
            <a:r>
              <a:rPr lang="en-US" sz="3600" dirty="0" smtClean="0">
                <a:solidFill>
                  <a:prstClr val="black"/>
                </a:solidFill>
                <a:latin typeface="Calibri" pitchFamily="34" charset="0"/>
                <a:hlinkClick r:id="rId3"/>
              </a:rPr>
              <a:t>Survey</a:t>
            </a:r>
            <a:endParaRPr lang="en-US" sz="2800" dirty="0">
              <a:solidFill>
                <a:prstClr val="black"/>
              </a:solidFill>
              <a:latin typeface="Calibri" pitchFamily="34" charset="0"/>
            </a:endParaRPr>
          </a:p>
        </p:txBody>
      </p:sp>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b="26184"/>
          <a:stretch/>
        </p:blipFill>
        <p:spPr>
          <a:xfrm>
            <a:off x="2980300" y="4173795"/>
            <a:ext cx="2857143" cy="2109020"/>
          </a:xfrm>
          <a:prstGeom prst="rect">
            <a:avLst/>
          </a:prstGeom>
        </p:spPr>
      </p:pic>
    </p:spTree>
    <p:extLst>
      <p:ext uri="{BB962C8B-B14F-4D97-AF65-F5344CB8AC3E}">
        <p14:creationId xmlns:p14="http://schemas.microsoft.com/office/powerpoint/2010/main" val="3729565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bg2">
                    <a:lumMod val="50000"/>
                  </a:schemeClr>
                </a:solidFill>
              </a:rPr>
              <a:t>Today’s Agenda</a:t>
            </a:r>
            <a:endParaRPr lang="en-US" b="1" dirty="0">
              <a:solidFill>
                <a:schemeClr val="bg2">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2838913"/>
              </p:ext>
            </p:extLst>
          </p:nvPr>
        </p:nvGraphicFramePr>
        <p:xfrm>
          <a:off x="604684" y="2324100"/>
          <a:ext cx="7919884"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cstate="email">
            <a:extLst>
              <a:ext uri="{BEBA8EAE-BF5A-486C-A8C5-ECC9F3942E4B}">
                <a14:imgProps xmlns:a14="http://schemas.microsoft.com/office/drawing/2010/main">
                  <a14:imgLayer r:embed="rId9">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rot="1200000">
            <a:off x="5855684" y="515831"/>
            <a:ext cx="2120516" cy="1905814"/>
          </a:xfrm>
          <a:prstGeom prst="rect">
            <a:avLst/>
          </a:prstGeom>
        </p:spPr>
      </p:pic>
    </p:spTree>
    <p:extLst>
      <p:ext uri="{BB962C8B-B14F-4D97-AF65-F5344CB8AC3E}">
        <p14:creationId xmlns:p14="http://schemas.microsoft.com/office/powerpoint/2010/main" val="2031257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562" y="2490536"/>
            <a:ext cx="7772400" cy="3149019"/>
          </a:xfrm>
        </p:spPr>
        <p:txBody>
          <a:bodyPr>
            <a:normAutofit/>
          </a:bodyPr>
          <a:lstStyle/>
          <a:p>
            <a:pPr marL="0" indent="0" algn="ctr">
              <a:buNone/>
            </a:pPr>
            <a:r>
              <a:rPr lang="en-US" sz="3200" b="1" dirty="0" smtClean="0">
                <a:solidFill>
                  <a:schemeClr val="tx1"/>
                </a:solidFill>
              </a:rPr>
              <a:t>Three steps to a basic job search</a:t>
            </a:r>
          </a:p>
          <a:p>
            <a:pPr marL="457200" indent="-457200">
              <a:buFont typeface="+mj-lt"/>
              <a:buAutoNum type="arabicPeriod"/>
            </a:pPr>
            <a:r>
              <a:rPr lang="en-US" b="1" dirty="0" smtClean="0">
                <a:solidFill>
                  <a:schemeClr val="tx1"/>
                </a:solidFill>
              </a:rPr>
              <a:t>Documents</a:t>
            </a:r>
          </a:p>
          <a:p>
            <a:pPr marL="457200" indent="-457200">
              <a:buFont typeface="+mj-lt"/>
              <a:buAutoNum type="arabicPeriod"/>
            </a:pPr>
            <a:r>
              <a:rPr lang="en-US" b="1" dirty="0" smtClean="0">
                <a:solidFill>
                  <a:schemeClr val="tx1"/>
                </a:solidFill>
              </a:rPr>
              <a:t>Research Companies</a:t>
            </a:r>
          </a:p>
          <a:p>
            <a:pPr marL="457200" indent="-457200">
              <a:buFont typeface="+mj-lt"/>
              <a:buAutoNum type="arabicPeriod"/>
            </a:pPr>
            <a:r>
              <a:rPr lang="en-US" b="1" dirty="0" smtClean="0">
                <a:solidFill>
                  <a:schemeClr val="tx1"/>
                </a:solidFill>
              </a:rPr>
              <a:t>Basic Strategy</a:t>
            </a:r>
          </a:p>
        </p:txBody>
      </p:sp>
      <p:sp>
        <p:nvSpPr>
          <p:cNvPr id="2" name="Title 1"/>
          <p:cNvSpPr>
            <a:spLocks noGrp="1"/>
          </p:cNvSpPr>
          <p:nvPr>
            <p:ph type="title"/>
          </p:nvPr>
        </p:nvSpPr>
        <p:spPr>
          <a:xfrm>
            <a:off x="914400" y="274637"/>
            <a:ext cx="7772400" cy="1686509"/>
          </a:xfrm>
        </p:spPr>
        <p:txBody>
          <a:bodyPr>
            <a:normAutofit/>
          </a:bodyPr>
          <a:lstStyle/>
          <a:p>
            <a:r>
              <a:rPr lang="en-US" b="1" dirty="0" smtClean="0">
                <a:solidFill>
                  <a:schemeClr val="bg2">
                    <a:lumMod val="50000"/>
                  </a:schemeClr>
                </a:solidFill>
              </a:rPr>
              <a:t>Basic Job Search:</a:t>
            </a:r>
            <a:br>
              <a:rPr lang="en-US" b="1" dirty="0" smtClean="0">
                <a:solidFill>
                  <a:schemeClr val="bg2">
                    <a:lumMod val="50000"/>
                  </a:schemeClr>
                </a:solidFill>
              </a:rPr>
            </a:br>
            <a:r>
              <a:rPr lang="en-US" sz="3600" b="1" i="1" dirty="0" smtClean="0">
                <a:solidFill>
                  <a:schemeClr val="bg2">
                    <a:lumMod val="50000"/>
                  </a:schemeClr>
                </a:solidFill>
              </a:rPr>
              <a:t>Advertised Listing</a:t>
            </a:r>
            <a:endParaRPr lang="en-US" sz="3600" b="1" i="1" dirty="0">
              <a:solidFill>
                <a:schemeClr val="bg2">
                  <a:lumMod val="50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140036" y="3800253"/>
            <a:ext cx="2619375" cy="1743075"/>
          </a:xfrm>
          <a:prstGeom prst="ellipse">
            <a:avLst/>
          </a:prstGeom>
          <a:ln>
            <a:noFill/>
          </a:ln>
          <a:effectLst>
            <a:softEdge rad="112500"/>
          </a:effectLst>
        </p:spPr>
      </p:pic>
    </p:spTree>
    <p:extLst>
      <p:ext uri="{BB962C8B-B14F-4D97-AF65-F5344CB8AC3E}">
        <p14:creationId xmlns:p14="http://schemas.microsoft.com/office/powerpoint/2010/main" val="37554823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27362" y="4767111"/>
            <a:ext cx="3657600" cy="1744888"/>
          </a:xfrm>
          <a:prstGeom prst="rect">
            <a:avLst/>
          </a:prstGeom>
          <a:ln>
            <a:noFill/>
          </a:ln>
          <a:effectLst>
            <a:softEdge rad="112500"/>
          </a:effectLst>
        </p:spPr>
      </p:pic>
      <p:sp>
        <p:nvSpPr>
          <p:cNvPr id="3" name="Content Placeholder 2"/>
          <p:cNvSpPr>
            <a:spLocks noGrp="1"/>
          </p:cNvSpPr>
          <p:nvPr>
            <p:ph idx="1"/>
          </p:nvPr>
        </p:nvSpPr>
        <p:spPr>
          <a:xfrm>
            <a:off x="812562" y="1961146"/>
            <a:ext cx="7772400" cy="3678409"/>
          </a:xfrm>
        </p:spPr>
        <p:txBody>
          <a:bodyPr>
            <a:normAutofit fontScale="92500" lnSpcReduction="20000"/>
          </a:bodyPr>
          <a:lstStyle/>
          <a:p>
            <a:pPr marL="0" indent="0">
              <a:buNone/>
            </a:pPr>
            <a:r>
              <a:rPr lang="en-US" b="1" dirty="0">
                <a:solidFill>
                  <a:schemeClr val="tx1"/>
                </a:solidFill>
              </a:rPr>
              <a:t>1. Create a </a:t>
            </a:r>
            <a:r>
              <a:rPr lang="en-US" b="1" dirty="0">
                <a:solidFill>
                  <a:schemeClr val="tx1"/>
                </a:solidFill>
                <a:hlinkClick r:id="rId4"/>
              </a:rPr>
              <a:t>Dolphin </a:t>
            </a:r>
            <a:r>
              <a:rPr lang="en-US" b="1" dirty="0" err="1">
                <a:solidFill>
                  <a:schemeClr val="tx1"/>
                </a:solidFill>
                <a:hlinkClick r:id="rId4"/>
              </a:rPr>
              <a:t>CareerLink</a:t>
            </a:r>
            <a:r>
              <a:rPr lang="en-US" b="1" dirty="0">
                <a:solidFill>
                  <a:schemeClr val="tx1"/>
                </a:solidFill>
                <a:hlinkClick r:id="rId4"/>
              </a:rPr>
              <a:t> Profile</a:t>
            </a:r>
            <a:endParaRPr lang="en-US" b="1" dirty="0">
              <a:solidFill>
                <a:schemeClr val="tx1"/>
              </a:solidFill>
            </a:endParaRPr>
          </a:p>
          <a:p>
            <a:pPr marL="0" indent="0">
              <a:buNone/>
            </a:pPr>
            <a:r>
              <a:rPr lang="en-US" dirty="0"/>
              <a:t>If you haven’t already completed this process, this is a critical component to access resources, assistance and applying for positions.</a:t>
            </a:r>
          </a:p>
          <a:p>
            <a:pPr marL="0" indent="0">
              <a:buNone/>
            </a:pPr>
            <a:r>
              <a:rPr lang="en-US" b="1" dirty="0"/>
              <a:t>2. Review Resources </a:t>
            </a:r>
          </a:p>
          <a:p>
            <a:pPr marL="0" indent="0">
              <a:buNone/>
            </a:pPr>
            <a:r>
              <a:rPr lang="en-US" dirty="0"/>
              <a:t>Career Development Services has created a variety of resources to help you create documents and obtain additional information and tips in locating employment opportunities.</a:t>
            </a:r>
          </a:p>
          <a:p>
            <a:r>
              <a:rPr lang="en-US" dirty="0">
                <a:hlinkClick r:id="rId5"/>
              </a:rPr>
              <a:t>CDS website</a:t>
            </a:r>
            <a:endParaRPr lang="en-US" dirty="0"/>
          </a:p>
          <a:p>
            <a:r>
              <a:rPr lang="en-US" dirty="0"/>
              <a:t>Document Library in DCL</a:t>
            </a:r>
          </a:p>
        </p:txBody>
      </p:sp>
      <p:sp>
        <p:nvSpPr>
          <p:cNvPr id="5" name="Title 4"/>
          <p:cNvSpPr>
            <a:spLocks noGrp="1"/>
          </p:cNvSpPr>
          <p:nvPr>
            <p:ph type="title"/>
          </p:nvPr>
        </p:nvSpPr>
        <p:spPr>
          <a:xfrm>
            <a:off x="1043490" y="783926"/>
            <a:ext cx="7024744" cy="1143000"/>
          </a:xfrm>
        </p:spPr>
        <p:txBody>
          <a:bodyPr anchor="ctr"/>
          <a:lstStyle/>
          <a:p>
            <a:pPr algn="ctr"/>
            <a:r>
              <a:rPr lang="en-US" b="1" dirty="0">
                <a:solidFill>
                  <a:schemeClr val="bg2">
                    <a:lumMod val="50000"/>
                  </a:schemeClr>
                </a:solidFill>
              </a:rPr>
              <a:t>Application Documents</a:t>
            </a:r>
            <a:endParaRPr lang="en-US" dirty="0"/>
          </a:p>
        </p:txBody>
      </p:sp>
    </p:spTree>
    <p:extLst>
      <p:ext uri="{BB962C8B-B14F-4D97-AF65-F5344CB8AC3E}">
        <p14:creationId xmlns:p14="http://schemas.microsoft.com/office/powerpoint/2010/main" val="11417177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27362" y="4767111"/>
            <a:ext cx="3657600" cy="1744888"/>
          </a:xfrm>
          <a:prstGeom prst="rect">
            <a:avLst/>
          </a:prstGeom>
          <a:ln>
            <a:noFill/>
          </a:ln>
          <a:effectLst>
            <a:softEdge rad="112500"/>
          </a:effectLst>
        </p:spPr>
      </p:pic>
      <p:sp>
        <p:nvSpPr>
          <p:cNvPr id="3" name="Content Placeholder 2"/>
          <p:cNvSpPr>
            <a:spLocks noGrp="1"/>
          </p:cNvSpPr>
          <p:nvPr>
            <p:ph idx="1"/>
          </p:nvPr>
        </p:nvSpPr>
        <p:spPr>
          <a:xfrm>
            <a:off x="812562" y="1961146"/>
            <a:ext cx="7772400" cy="3678409"/>
          </a:xfrm>
        </p:spPr>
        <p:txBody>
          <a:bodyPr>
            <a:normAutofit fontScale="85000" lnSpcReduction="20000"/>
          </a:bodyPr>
          <a:lstStyle/>
          <a:p>
            <a:pPr marL="0" indent="0">
              <a:buNone/>
            </a:pPr>
            <a:r>
              <a:rPr lang="en-US" b="1" dirty="0" smtClean="0"/>
              <a:t>3. Create </a:t>
            </a:r>
            <a:r>
              <a:rPr lang="en-US" b="1" dirty="0"/>
              <a:t>a </a:t>
            </a:r>
            <a:r>
              <a:rPr lang="en-US" b="1" dirty="0">
                <a:hlinkClick r:id="rId4"/>
              </a:rPr>
              <a:t>Resume, Cover Letter &amp; References </a:t>
            </a:r>
            <a:endParaRPr lang="en-US" b="1" dirty="0"/>
          </a:p>
          <a:p>
            <a:pPr marL="0" indent="0">
              <a:buNone/>
            </a:pPr>
            <a:r>
              <a:rPr lang="en-US" dirty="0"/>
              <a:t>It is important to have these documents created early, as they take an incredible amount of time to develop the first time.  Once you learned how to create them, you can easily adapt the same style into many other positions easily.</a:t>
            </a:r>
          </a:p>
          <a:p>
            <a:pPr marL="0" indent="0">
              <a:buNone/>
            </a:pPr>
            <a:r>
              <a:rPr lang="en-US" b="1" dirty="0"/>
              <a:t>4. Multiple Reviewers</a:t>
            </a:r>
          </a:p>
          <a:p>
            <a:pPr marL="0" indent="0">
              <a:buNone/>
            </a:pPr>
            <a:r>
              <a:rPr lang="en-US" dirty="0"/>
              <a:t>There is not a perfect or ideal resume or cover letter.  You will be given lots of suggestions,  some seem simple while others may conflict with other advice you received confusing your process.  It is critical in asking the reason for suggestions, as suggestions usually depend on the industry and situation.  Potential reviewers: </a:t>
            </a:r>
            <a:r>
              <a:rPr lang="en-US" dirty="0">
                <a:hlinkClick r:id="rId5"/>
              </a:rPr>
              <a:t>CDS Staff</a:t>
            </a:r>
            <a:r>
              <a:rPr lang="en-US" dirty="0"/>
              <a:t>, Faculty, Mentors, Professionals, Friends &amp; Family.</a:t>
            </a:r>
          </a:p>
        </p:txBody>
      </p:sp>
      <p:sp>
        <p:nvSpPr>
          <p:cNvPr id="5" name="Title 4"/>
          <p:cNvSpPr>
            <a:spLocks noGrp="1"/>
          </p:cNvSpPr>
          <p:nvPr>
            <p:ph type="title"/>
          </p:nvPr>
        </p:nvSpPr>
        <p:spPr>
          <a:xfrm>
            <a:off x="1043490" y="783926"/>
            <a:ext cx="7024744" cy="1143000"/>
          </a:xfrm>
        </p:spPr>
        <p:txBody>
          <a:bodyPr anchor="ctr"/>
          <a:lstStyle/>
          <a:p>
            <a:pPr algn="ctr"/>
            <a:r>
              <a:rPr lang="en-US" b="1" dirty="0">
                <a:solidFill>
                  <a:schemeClr val="bg2">
                    <a:lumMod val="50000"/>
                  </a:schemeClr>
                </a:solidFill>
              </a:rPr>
              <a:t>Application Documents</a:t>
            </a:r>
            <a:endParaRPr lang="en-US" dirty="0"/>
          </a:p>
        </p:txBody>
      </p:sp>
    </p:spTree>
    <p:extLst>
      <p:ext uri="{BB962C8B-B14F-4D97-AF65-F5344CB8AC3E}">
        <p14:creationId xmlns:p14="http://schemas.microsoft.com/office/powerpoint/2010/main" val="16794397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04684" y="2168014"/>
            <a:ext cx="7934632" cy="4350774"/>
          </a:xfrm>
        </p:spPr>
        <p:txBody>
          <a:bodyPr>
            <a:normAutofit/>
          </a:bodyPr>
          <a:lstStyle/>
          <a:p>
            <a:pPr marL="68580" lvl="0" indent="0" algn="ctr">
              <a:buNone/>
            </a:pPr>
            <a:r>
              <a:rPr lang="en-US" b="1" dirty="0" smtClean="0">
                <a:solidFill>
                  <a:schemeClr val="tx1"/>
                </a:solidFill>
              </a:rPr>
              <a:t>Short-Term Plans</a:t>
            </a:r>
          </a:p>
          <a:p>
            <a:pPr marL="68580" lvl="0" indent="0" algn="ctr">
              <a:buNone/>
            </a:pPr>
            <a:r>
              <a:rPr lang="en-US" sz="2000" dirty="0" smtClean="0"/>
              <a:t>Answer </a:t>
            </a:r>
            <a:r>
              <a:rPr lang="en-US" sz="2000" dirty="0"/>
              <a:t>the following questions in the supplemental guide:</a:t>
            </a:r>
          </a:p>
          <a:p>
            <a:pPr marL="514350" indent="-514350"/>
            <a:r>
              <a:rPr lang="en-US" dirty="0">
                <a:solidFill>
                  <a:schemeClr val="tx1"/>
                </a:solidFill>
              </a:rPr>
              <a:t>What resources will I review?</a:t>
            </a:r>
          </a:p>
          <a:p>
            <a:pPr marL="514350" indent="-514350"/>
            <a:r>
              <a:rPr lang="en-US" dirty="0">
                <a:solidFill>
                  <a:schemeClr val="tx1"/>
                </a:solidFill>
              </a:rPr>
              <a:t>I need to create/edit/revise the following documents:</a:t>
            </a:r>
          </a:p>
          <a:p>
            <a:pPr marL="514350" indent="-514350"/>
            <a:r>
              <a:rPr lang="en-US" dirty="0">
                <a:solidFill>
                  <a:schemeClr val="tx1"/>
                </a:solidFill>
              </a:rPr>
              <a:t>How much time will I spend each week preparing my documents</a:t>
            </a:r>
            <a:r>
              <a:rPr lang="en-US" dirty="0" smtClean="0">
                <a:solidFill>
                  <a:schemeClr val="tx1"/>
                </a:solidFill>
              </a:rPr>
              <a:t>?</a:t>
            </a:r>
            <a:endParaRPr lang="en-US" dirty="0">
              <a:solidFill>
                <a:schemeClr val="tx1"/>
              </a:solidFill>
            </a:endParaRPr>
          </a:p>
        </p:txBody>
      </p:sp>
      <p:graphicFrame>
        <p:nvGraphicFramePr>
          <p:cNvPr id="10" name="Content Placeholder 3"/>
          <p:cNvGraphicFramePr>
            <a:graphicFrameLocks/>
          </p:cNvGraphicFramePr>
          <p:nvPr>
            <p:extLst>
              <p:ext uri="{D42A27DB-BD31-4B8C-83A1-F6EECF244321}">
                <p14:modId xmlns:p14="http://schemas.microsoft.com/office/powerpoint/2010/main" val="2083290287"/>
              </p:ext>
            </p:extLst>
          </p:nvPr>
        </p:nvGraphicFramePr>
        <p:xfrm>
          <a:off x="604683" y="689894"/>
          <a:ext cx="7934633" cy="1325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024761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cstate="email">
            <a:extLst>
              <a:ext uri="{28A0092B-C50C-407E-A947-70E740481C1C}">
                <a14:useLocalDpi xmlns:a14="http://schemas.microsoft.com/office/drawing/2010/main" val="0"/>
              </a:ext>
            </a:extLst>
          </a:blip>
          <a:srcRect l="11977" r="13950"/>
          <a:stretch/>
        </p:blipFill>
        <p:spPr>
          <a:xfrm>
            <a:off x="6946490" y="689819"/>
            <a:ext cx="1563329" cy="1404452"/>
          </a:xfrm>
          <a:prstGeom prst="rect">
            <a:avLst/>
          </a:prstGeom>
          <a:ln>
            <a:noFill/>
          </a:ln>
          <a:effectLst>
            <a:softEdge rad="112500"/>
          </a:effectLst>
        </p:spPr>
      </p:pic>
      <p:sp>
        <p:nvSpPr>
          <p:cNvPr id="2" name="Title 1"/>
          <p:cNvSpPr>
            <a:spLocks noGrp="1"/>
          </p:cNvSpPr>
          <p:nvPr>
            <p:ph type="title"/>
          </p:nvPr>
        </p:nvSpPr>
        <p:spPr>
          <a:xfrm>
            <a:off x="609600" y="586580"/>
            <a:ext cx="6440129" cy="1145237"/>
          </a:xfrm>
        </p:spPr>
        <p:txBody>
          <a:bodyPr>
            <a:noAutofit/>
          </a:bodyPr>
          <a:lstStyle/>
          <a:p>
            <a:pPr algn="ctr"/>
            <a:r>
              <a:rPr lang="en-US" sz="3600" b="1" dirty="0" smtClean="0">
                <a:solidFill>
                  <a:schemeClr val="bg2">
                    <a:lumMod val="50000"/>
                  </a:schemeClr>
                </a:solidFill>
              </a:rPr>
              <a:t>Research Companies:</a:t>
            </a:r>
            <a:br>
              <a:rPr lang="en-US" sz="3600" b="1" dirty="0" smtClean="0">
                <a:solidFill>
                  <a:schemeClr val="bg2">
                    <a:lumMod val="50000"/>
                  </a:schemeClr>
                </a:solidFill>
              </a:rPr>
            </a:br>
            <a:r>
              <a:rPr lang="en-US" sz="3600" b="1" dirty="0" smtClean="0">
                <a:solidFill>
                  <a:schemeClr val="bg2">
                    <a:lumMod val="50000"/>
                  </a:schemeClr>
                </a:solidFill>
              </a:rPr>
              <a:t>Assessing the Job Market</a:t>
            </a:r>
            <a:endParaRPr lang="en-US" sz="3600" b="1" dirty="0">
              <a:solidFill>
                <a:schemeClr val="bg2">
                  <a:lumMod val="50000"/>
                </a:schemeClr>
              </a:solidFill>
            </a:endParaRPr>
          </a:p>
        </p:txBody>
      </p:sp>
      <p:sp>
        <p:nvSpPr>
          <p:cNvPr id="3" name="Content Placeholder 2"/>
          <p:cNvSpPr>
            <a:spLocks noGrp="1"/>
          </p:cNvSpPr>
          <p:nvPr>
            <p:ph idx="1"/>
          </p:nvPr>
        </p:nvSpPr>
        <p:spPr>
          <a:xfrm>
            <a:off x="609600" y="1921815"/>
            <a:ext cx="7900219" cy="4654235"/>
          </a:xfrm>
        </p:spPr>
        <p:txBody>
          <a:bodyPr>
            <a:normAutofit fontScale="85000" lnSpcReduction="20000"/>
          </a:bodyPr>
          <a:lstStyle/>
          <a:p>
            <a:pPr marL="0" indent="0">
              <a:buNone/>
            </a:pPr>
            <a:r>
              <a:rPr lang="en-US" sz="2800" u="sng" dirty="0">
                <a:solidFill>
                  <a:schemeClr val="tx1"/>
                </a:solidFill>
              </a:rPr>
              <a:t>Candidates with Experience</a:t>
            </a:r>
          </a:p>
          <a:p>
            <a:pPr marL="0" indent="0">
              <a:buNone/>
            </a:pPr>
            <a:r>
              <a:rPr lang="en-US" dirty="0"/>
              <a:t>If have experience in your field, you should be able to articulate what skills you have and why you are interested in a particular employer.  It is just as important to know about the company, not just the position.</a:t>
            </a:r>
            <a:endParaRPr lang="en-US" dirty="0">
              <a:solidFill>
                <a:schemeClr val="tx1"/>
              </a:solidFill>
            </a:endParaRPr>
          </a:p>
          <a:p>
            <a:r>
              <a:rPr lang="en-US" dirty="0">
                <a:solidFill>
                  <a:schemeClr val="tx1"/>
                </a:solidFill>
              </a:rPr>
              <a:t>What types of employers interest you? </a:t>
            </a:r>
          </a:p>
          <a:p>
            <a:r>
              <a:rPr lang="en-US" dirty="0">
                <a:solidFill>
                  <a:schemeClr val="tx1"/>
                </a:solidFill>
              </a:rPr>
              <a:t>Make a target list of employers </a:t>
            </a:r>
            <a:r>
              <a:rPr lang="en-US" dirty="0"/>
              <a:t>that appeal to you (keep notes on why they interest you)</a:t>
            </a:r>
            <a:endParaRPr lang="en-US" dirty="0">
              <a:solidFill>
                <a:schemeClr val="tx1"/>
              </a:solidFill>
            </a:endParaRPr>
          </a:p>
          <a:p>
            <a:r>
              <a:rPr lang="en-US" dirty="0">
                <a:solidFill>
                  <a:schemeClr val="tx1"/>
                </a:solidFill>
              </a:rPr>
              <a:t>Know the department’s needs and challenges and include that in cover letter (You need to know their mission and how you align with their </a:t>
            </a:r>
            <a:r>
              <a:rPr lang="en-US" dirty="0" smtClean="0">
                <a:solidFill>
                  <a:schemeClr val="tx1"/>
                </a:solidFill>
              </a:rPr>
              <a:t>organization)</a:t>
            </a:r>
            <a:endParaRPr lang="en-US" dirty="0">
              <a:solidFill>
                <a:schemeClr val="tx1"/>
              </a:solidFill>
            </a:endParaRPr>
          </a:p>
          <a:p>
            <a:r>
              <a:rPr lang="en-US" dirty="0">
                <a:solidFill>
                  <a:schemeClr val="tx1"/>
                </a:solidFill>
              </a:rPr>
              <a:t>Prove you know your skills </a:t>
            </a:r>
            <a:r>
              <a:rPr lang="en-US" dirty="0"/>
              <a:t>– By using industry specific terms, and demonstrating that skill rather telling.</a:t>
            </a:r>
            <a:endParaRPr lang="en-US" dirty="0">
              <a:solidFill>
                <a:schemeClr val="tx1"/>
              </a:solidFill>
            </a:endParaRPr>
          </a:p>
          <a:p>
            <a:r>
              <a:rPr lang="en-US" dirty="0">
                <a:solidFill>
                  <a:schemeClr val="tx1"/>
                </a:solidFill>
              </a:rPr>
              <a:t>Bookmark Top 20 employers – BE PICKY.  It is better to focus your time on 5 opportunities you want in 20 hours.  Then sending random applications to 100 positions just hoping. </a:t>
            </a:r>
            <a:endParaRPr lang="en-US" b="1" u="sng" dirty="0">
              <a:solidFill>
                <a:schemeClr val="tx1"/>
              </a:solidFill>
            </a:endParaRPr>
          </a:p>
          <a:p>
            <a:endParaRPr lang="en-US" dirty="0"/>
          </a:p>
        </p:txBody>
      </p:sp>
    </p:spTree>
    <p:extLst>
      <p:ext uri="{BB962C8B-B14F-4D97-AF65-F5344CB8AC3E}">
        <p14:creationId xmlns:p14="http://schemas.microsoft.com/office/powerpoint/2010/main" val="12494799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7226" y="586580"/>
            <a:ext cx="6164826" cy="1145237"/>
          </a:xfrm>
        </p:spPr>
        <p:txBody>
          <a:bodyPr>
            <a:noAutofit/>
          </a:bodyPr>
          <a:lstStyle/>
          <a:p>
            <a:pPr algn="ctr"/>
            <a:r>
              <a:rPr lang="en-US" sz="3600" b="1" dirty="0" smtClean="0">
                <a:solidFill>
                  <a:schemeClr val="bg2">
                    <a:lumMod val="50000"/>
                  </a:schemeClr>
                </a:solidFill>
              </a:rPr>
              <a:t>Research Companies:</a:t>
            </a:r>
            <a:br>
              <a:rPr lang="en-US" sz="3600" b="1" dirty="0" smtClean="0">
                <a:solidFill>
                  <a:schemeClr val="bg2">
                    <a:lumMod val="50000"/>
                  </a:schemeClr>
                </a:solidFill>
              </a:rPr>
            </a:br>
            <a:r>
              <a:rPr lang="en-US" sz="3600" b="1" dirty="0" smtClean="0">
                <a:solidFill>
                  <a:schemeClr val="bg2">
                    <a:lumMod val="50000"/>
                  </a:schemeClr>
                </a:solidFill>
              </a:rPr>
              <a:t>Assessing the Job Market</a:t>
            </a:r>
            <a:endParaRPr lang="en-US" sz="3600" b="1" dirty="0">
              <a:solidFill>
                <a:schemeClr val="bg2">
                  <a:lumMod val="50000"/>
                </a:schemeClr>
              </a:solidFill>
            </a:endParaRPr>
          </a:p>
        </p:txBody>
      </p:sp>
      <p:sp>
        <p:nvSpPr>
          <p:cNvPr id="3" name="Content Placeholder 2"/>
          <p:cNvSpPr>
            <a:spLocks noGrp="1"/>
          </p:cNvSpPr>
          <p:nvPr>
            <p:ph idx="1"/>
          </p:nvPr>
        </p:nvSpPr>
        <p:spPr>
          <a:xfrm>
            <a:off x="609600" y="1921815"/>
            <a:ext cx="7900219" cy="4654235"/>
          </a:xfrm>
        </p:spPr>
        <p:txBody>
          <a:bodyPr>
            <a:normAutofit fontScale="92500" lnSpcReduction="10000"/>
          </a:bodyPr>
          <a:lstStyle/>
          <a:p>
            <a:pPr marL="0" indent="0">
              <a:buFont typeface="Symbol" pitchFamily="18" charset="2"/>
              <a:buNone/>
            </a:pPr>
            <a:r>
              <a:rPr lang="en-US" sz="2800" u="sng" dirty="0"/>
              <a:t>Candidates with little or no experience</a:t>
            </a:r>
          </a:p>
          <a:p>
            <a:r>
              <a:rPr lang="en-US" sz="2800" b="1" i="1" dirty="0">
                <a:hlinkClick r:id="rId3"/>
              </a:rPr>
              <a:t>Informational Interviews </a:t>
            </a:r>
            <a:r>
              <a:rPr lang="en-US" sz="2800" dirty="0"/>
              <a:t>– Connecting with professionals is key to locating opportunities.  Faculty and Professionals with a referral can provide a higher chance of receiving a job interview than applying for positions online.</a:t>
            </a:r>
          </a:p>
          <a:p>
            <a:r>
              <a:rPr lang="en-US" sz="2800" b="1" i="1" dirty="0">
                <a:hlinkClick r:id="rId4"/>
              </a:rPr>
              <a:t>Internships</a:t>
            </a:r>
            <a:r>
              <a:rPr lang="en-US" sz="2800" dirty="0"/>
              <a:t>  - Leads to jobs.  Experience and skill is the key attributes an employer is seeking.  Employers understand your degree helps you understand the information, but internships proves you can apply the information you learned into action.</a:t>
            </a:r>
          </a:p>
        </p:txBody>
      </p:sp>
      <p:pic>
        <p:nvPicPr>
          <p:cNvPr id="5" name="Picture 4"/>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22176" y="342634"/>
            <a:ext cx="1937565" cy="1446128"/>
          </a:xfrm>
          <a:prstGeom prst="rect">
            <a:avLst/>
          </a:prstGeom>
          <a:ln>
            <a:noFill/>
          </a:ln>
          <a:effectLst>
            <a:softEdge rad="112500"/>
          </a:effectLst>
        </p:spPr>
      </p:pic>
    </p:spTree>
    <p:extLst>
      <p:ext uri="{BB962C8B-B14F-4D97-AF65-F5344CB8AC3E}">
        <p14:creationId xmlns:p14="http://schemas.microsoft.com/office/powerpoint/2010/main" val="3908358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2132</Words>
  <Application>Microsoft Office PowerPoint</Application>
  <PresentationFormat>On-screen Show (4:3)</PresentationFormat>
  <Paragraphs>185</Paragraphs>
  <Slides>26</Slides>
  <Notes>25</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Office Theme</vt:lpstr>
      <vt:lpstr>Austin</vt:lpstr>
      <vt:lpstr>Job Search Strategies That Work!</vt:lpstr>
      <vt:lpstr>Learning Outcomes</vt:lpstr>
      <vt:lpstr>Today’s Agenda</vt:lpstr>
      <vt:lpstr>Basic Job Search: Advertised Listing</vt:lpstr>
      <vt:lpstr>Application Documents</vt:lpstr>
      <vt:lpstr>Application Documents</vt:lpstr>
      <vt:lpstr>PowerPoint Presentation</vt:lpstr>
      <vt:lpstr>Research Companies: Assessing the Job Market</vt:lpstr>
      <vt:lpstr>Research Companies: Assessing the Job Market</vt:lpstr>
      <vt:lpstr>Research Companies: Assessing the Job Market</vt:lpstr>
      <vt:lpstr>PowerPoint Presentation</vt:lpstr>
      <vt:lpstr>PowerPoint Presentation</vt:lpstr>
      <vt:lpstr>Basic Strategy</vt:lpstr>
      <vt:lpstr>Employer Advice</vt:lpstr>
      <vt:lpstr>PowerPoint Presentation</vt:lpstr>
      <vt:lpstr>Proactive Job Search</vt:lpstr>
      <vt:lpstr>Proactive Job Search: Active Engagement</vt:lpstr>
      <vt:lpstr>Active Engagement: Researching</vt:lpstr>
      <vt:lpstr>Active Engagement: Market Yourself</vt:lpstr>
      <vt:lpstr>Active Engagement: Market Yourself Cont…</vt:lpstr>
      <vt:lpstr>Active Engagement: Networking</vt:lpstr>
      <vt:lpstr>Active Engagement: Follow-Up</vt:lpstr>
      <vt:lpstr>PowerPoint Presentation</vt:lpstr>
      <vt:lpstr>PowerPoint Presentation</vt:lpstr>
      <vt:lpstr>Questions?</vt:lpstr>
      <vt:lpstr>PowerPoint Presentation</vt:lpstr>
    </vt:vector>
  </TitlesOfParts>
  <Company>CSU Channel Islands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Search Strategies That Work!</dc:title>
  <dc:creator>CSU User</dc:creator>
  <cp:lastModifiedBy>CSU User</cp:lastModifiedBy>
  <cp:revision>3</cp:revision>
  <dcterms:created xsi:type="dcterms:W3CDTF">2014-07-31T16:30:16Z</dcterms:created>
  <dcterms:modified xsi:type="dcterms:W3CDTF">2014-07-31T16:39:39Z</dcterms:modified>
</cp:coreProperties>
</file>