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42"/>
  </p:notesMasterIdLst>
  <p:sldIdLst>
    <p:sldId id="332" r:id="rId2"/>
    <p:sldId id="414" r:id="rId3"/>
    <p:sldId id="415" r:id="rId4"/>
    <p:sldId id="416" r:id="rId5"/>
    <p:sldId id="323" r:id="rId6"/>
    <p:sldId id="379" r:id="rId7"/>
    <p:sldId id="378" r:id="rId8"/>
    <p:sldId id="380" r:id="rId9"/>
    <p:sldId id="381" r:id="rId10"/>
    <p:sldId id="383" r:id="rId11"/>
    <p:sldId id="384" r:id="rId12"/>
    <p:sldId id="385" r:id="rId13"/>
    <p:sldId id="386" r:id="rId14"/>
    <p:sldId id="387" r:id="rId15"/>
    <p:sldId id="368" r:id="rId16"/>
    <p:sldId id="389" r:id="rId17"/>
    <p:sldId id="390" r:id="rId18"/>
    <p:sldId id="431" r:id="rId19"/>
    <p:sldId id="432" r:id="rId20"/>
    <p:sldId id="433" r:id="rId21"/>
    <p:sldId id="434" r:id="rId22"/>
    <p:sldId id="435" r:id="rId23"/>
    <p:sldId id="436" r:id="rId24"/>
    <p:sldId id="437" r:id="rId25"/>
    <p:sldId id="438" r:id="rId26"/>
    <p:sldId id="419" r:id="rId27"/>
    <p:sldId id="421" r:id="rId28"/>
    <p:sldId id="439" r:id="rId29"/>
    <p:sldId id="440" r:id="rId30"/>
    <p:sldId id="441" r:id="rId31"/>
    <p:sldId id="442" r:id="rId32"/>
    <p:sldId id="443" r:id="rId33"/>
    <p:sldId id="444" r:id="rId34"/>
    <p:sldId id="445" r:id="rId35"/>
    <p:sldId id="446" r:id="rId36"/>
    <p:sldId id="447" r:id="rId37"/>
    <p:sldId id="448" r:id="rId38"/>
    <p:sldId id="410" r:id="rId39"/>
    <p:sldId id="411" r:id="rId40"/>
    <p:sldId id="412" r:id="rId4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87771" autoAdjust="0"/>
  </p:normalViewPr>
  <p:slideViewPr>
    <p:cSldViewPr snapToGrid="0" snapToObjects="1">
      <p:cViewPr varScale="1">
        <p:scale>
          <a:sx n="102" d="100"/>
          <a:sy n="102" d="100"/>
        </p:scale>
        <p:origin x="-191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_rels/data6.xml.rels><?xml version="1.0" encoding="UTF-8" standalone="yes"?>
<Relationships xmlns="http://schemas.openxmlformats.org/package/2006/relationships"><Relationship Id="rId1" Type="http://schemas.openxmlformats.org/officeDocument/2006/relationships/hyperlink" Target="http://money.usnews.com/money/careers/articles/2011/03/01/proactive-job-search-strategy-pitch-your-dream-company" TargetMode="External"/></Relationships>
</file>

<file path=ppt/diagrams/_rels/data9.xml.rels><?xml version="1.0" encoding="UTF-8" standalone="yes"?>
<Relationships xmlns="http://schemas.openxmlformats.org/package/2006/relationships"><Relationship Id="rId2" Type="http://schemas.openxmlformats.org/officeDocument/2006/relationships/hyperlink" Target="http://www.forbes.com/sites/nextavenue/2013/02/04/the-perfect-elevator-pitch-to-land-a-job/" TargetMode="External"/><Relationship Id="rId1" Type="http://schemas.openxmlformats.org/officeDocument/2006/relationships/hyperlink" Target="http://www.csuci.edu/careerdevelopment/services/resumeclinic.htm"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money.usnews.com/money/careers/articles/2011/03/01/proactive-job-search-strategy-pitch-your-dream-company" TargetMode="External"/></Relationships>
</file>

<file path=ppt/diagrams/_rels/drawing9.xml.rels><?xml version="1.0" encoding="UTF-8" standalone="yes"?>
<Relationships xmlns="http://schemas.openxmlformats.org/package/2006/relationships"><Relationship Id="rId2" Type="http://schemas.openxmlformats.org/officeDocument/2006/relationships/hyperlink" Target="http://www.forbes.com/sites/nextavenue/2013/02/04/the-perfect-elevator-pitch-to-land-a-job/" TargetMode="External"/><Relationship Id="rId1" Type="http://schemas.openxmlformats.org/officeDocument/2006/relationships/hyperlink" Target="http://www.csuci.edu/careerdevelopment/services/resumeclinic.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A90F8D-7903-4337-81DF-EB2D9F92FC9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CAA41ED-84A6-4FFC-BF55-BC1A0292B2C7}">
      <dgm:prSet custT="1"/>
      <dgm:spPr>
        <a:solidFill>
          <a:schemeClr val="accent2"/>
        </a:solidFill>
      </dgm:spPr>
      <dgm:t>
        <a:bodyPr/>
        <a:lstStyle/>
        <a:p>
          <a:r>
            <a:rPr lang="en-US" sz="2800" b="1" dirty="0" smtClean="0">
              <a:solidFill>
                <a:schemeClr val="bg1"/>
              </a:solidFill>
            </a:rPr>
            <a:t>Describe an ideal purpose of attending graduate school</a:t>
          </a:r>
        </a:p>
      </dgm:t>
    </dgm:pt>
    <dgm:pt modelId="{95ED100D-4F0D-4CF9-AC5E-F7B852A97312}" type="parTrans" cxnId="{BE204547-2756-466F-9285-9DAA7137115D}">
      <dgm:prSet/>
      <dgm:spPr/>
      <dgm:t>
        <a:bodyPr/>
        <a:lstStyle/>
        <a:p>
          <a:endParaRPr lang="en-US"/>
        </a:p>
      </dgm:t>
    </dgm:pt>
    <dgm:pt modelId="{53585E9F-45E9-4CE5-9130-9F7EF1FA851B}" type="sibTrans" cxnId="{BE204547-2756-466F-9285-9DAA7137115D}">
      <dgm:prSet/>
      <dgm:spPr/>
      <dgm:t>
        <a:bodyPr/>
        <a:lstStyle/>
        <a:p>
          <a:endParaRPr lang="en-US"/>
        </a:p>
      </dgm:t>
    </dgm:pt>
    <dgm:pt modelId="{B8A6F0E9-26BE-4817-85B1-8BA1AA4542DB}">
      <dgm:prSet custT="1"/>
      <dgm:spPr>
        <a:solidFill>
          <a:schemeClr val="accent2"/>
        </a:solidFill>
      </dgm:spPr>
      <dgm:t>
        <a:bodyPr/>
        <a:lstStyle/>
        <a:p>
          <a:r>
            <a:rPr lang="en-US" sz="2800" b="1" dirty="0" smtClean="0">
              <a:solidFill>
                <a:schemeClr val="bg1"/>
              </a:solidFill>
            </a:rPr>
            <a:t>Reflect personally the benefits </a:t>
          </a:r>
          <a:r>
            <a:rPr lang="en-US" sz="2800" b="1" dirty="0" smtClean="0">
              <a:solidFill>
                <a:schemeClr val="bg1"/>
              </a:solidFill>
            </a:rPr>
            <a:t>or drawback to attending </a:t>
          </a:r>
          <a:r>
            <a:rPr lang="en-US" sz="2800" b="1" dirty="0" smtClean="0">
              <a:solidFill>
                <a:schemeClr val="bg1"/>
              </a:solidFill>
            </a:rPr>
            <a:t>graduate school vs. full-time work</a:t>
          </a:r>
        </a:p>
      </dgm:t>
    </dgm:pt>
    <dgm:pt modelId="{2C13C142-7277-4125-A62B-57824DEA243C}" type="parTrans" cxnId="{A228E1D8-F1E8-4444-80DB-A0E269A7276B}">
      <dgm:prSet/>
      <dgm:spPr/>
      <dgm:t>
        <a:bodyPr/>
        <a:lstStyle/>
        <a:p>
          <a:endParaRPr lang="en-US"/>
        </a:p>
      </dgm:t>
    </dgm:pt>
    <dgm:pt modelId="{E6F8817A-A134-45F4-895D-0FD8C18A63CC}" type="sibTrans" cxnId="{A228E1D8-F1E8-4444-80DB-A0E269A7276B}">
      <dgm:prSet/>
      <dgm:spPr/>
      <dgm:t>
        <a:bodyPr/>
        <a:lstStyle/>
        <a:p>
          <a:endParaRPr lang="en-US"/>
        </a:p>
      </dgm:t>
    </dgm:pt>
    <dgm:pt modelId="{84682A22-DD09-4215-87EE-37494E62D851}">
      <dgm:prSet custT="1"/>
      <dgm:spPr>
        <a:solidFill>
          <a:schemeClr val="accent2"/>
        </a:solidFill>
      </dgm:spPr>
      <dgm:t>
        <a:bodyPr/>
        <a:lstStyle/>
        <a:p>
          <a:r>
            <a:rPr lang="en-US" sz="2800" b="1" dirty="0" smtClean="0">
              <a:solidFill>
                <a:schemeClr val="bg1"/>
              </a:solidFill>
            </a:rPr>
            <a:t>Identify several resources in researching employment options</a:t>
          </a:r>
        </a:p>
      </dgm:t>
    </dgm:pt>
    <dgm:pt modelId="{54F7E1A0-5F56-4C5F-B881-A2C14C23B81B}" type="parTrans" cxnId="{5CFF749B-28B6-4981-AFB2-E626A0301FF8}">
      <dgm:prSet/>
      <dgm:spPr/>
      <dgm:t>
        <a:bodyPr/>
        <a:lstStyle/>
        <a:p>
          <a:endParaRPr lang="en-US"/>
        </a:p>
      </dgm:t>
    </dgm:pt>
    <dgm:pt modelId="{15BC32F3-654E-4136-A898-106E363263CB}" type="sibTrans" cxnId="{5CFF749B-28B6-4981-AFB2-E626A0301FF8}">
      <dgm:prSet/>
      <dgm:spPr/>
      <dgm:t>
        <a:bodyPr/>
        <a:lstStyle/>
        <a:p>
          <a:endParaRPr lang="en-US"/>
        </a:p>
      </dgm:t>
    </dgm:pt>
    <dgm:pt modelId="{BBF91C0D-28C8-4791-AB23-AB6AC8D52A60}" type="pres">
      <dgm:prSet presAssocID="{3EA90F8D-7903-4337-81DF-EB2D9F92FC94}" presName="linear" presStyleCnt="0">
        <dgm:presLayoutVars>
          <dgm:animLvl val="lvl"/>
          <dgm:resizeHandles val="exact"/>
        </dgm:presLayoutVars>
      </dgm:prSet>
      <dgm:spPr/>
      <dgm:t>
        <a:bodyPr/>
        <a:lstStyle/>
        <a:p>
          <a:endParaRPr lang="en-US"/>
        </a:p>
      </dgm:t>
    </dgm:pt>
    <dgm:pt modelId="{A68AFE6C-2DC9-42F9-BCBE-3F28E1D5546B}" type="pres">
      <dgm:prSet presAssocID="{5CAA41ED-84A6-4FFC-BF55-BC1A0292B2C7}" presName="parentText" presStyleLbl="node1" presStyleIdx="0" presStyleCnt="3">
        <dgm:presLayoutVars>
          <dgm:chMax val="0"/>
          <dgm:bulletEnabled val="1"/>
        </dgm:presLayoutVars>
      </dgm:prSet>
      <dgm:spPr/>
      <dgm:t>
        <a:bodyPr/>
        <a:lstStyle/>
        <a:p>
          <a:endParaRPr lang="en-US"/>
        </a:p>
      </dgm:t>
    </dgm:pt>
    <dgm:pt modelId="{96AFC315-CA4E-486A-98B8-F082272D04B1}" type="pres">
      <dgm:prSet presAssocID="{53585E9F-45E9-4CE5-9130-9F7EF1FA851B}" presName="spacer" presStyleCnt="0"/>
      <dgm:spPr/>
    </dgm:pt>
    <dgm:pt modelId="{0B4BECD5-6E2F-4032-A818-D3F494A769A2}" type="pres">
      <dgm:prSet presAssocID="{84682A22-DD09-4215-87EE-37494E62D851}" presName="parentText" presStyleLbl="node1" presStyleIdx="1" presStyleCnt="3">
        <dgm:presLayoutVars>
          <dgm:chMax val="0"/>
          <dgm:bulletEnabled val="1"/>
        </dgm:presLayoutVars>
      </dgm:prSet>
      <dgm:spPr/>
      <dgm:t>
        <a:bodyPr/>
        <a:lstStyle/>
        <a:p>
          <a:endParaRPr lang="en-US"/>
        </a:p>
      </dgm:t>
    </dgm:pt>
    <dgm:pt modelId="{FE12C770-7B80-46BF-82E2-A94B9F18CC4F}" type="pres">
      <dgm:prSet presAssocID="{15BC32F3-654E-4136-A898-106E363263CB}" presName="spacer" presStyleCnt="0"/>
      <dgm:spPr/>
    </dgm:pt>
    <dgm:pt modelId="{5815248A-BFB4-4B43-A409-5304F05BFFBC}" type="pres">
      <dgm:prSet presAssocID="{B8A6F0E9-26BE-4817-85B1-8BA1AA4542DB}" presName="parentText" presStyleLbl="node1" presStyleIdx="2" presStyleCnt="3">
        <dgm:presLayoutVars>
          <dgm:chMax val="0"/>
          <dgm:bulletEnabled val="1"/>
        </dgm:presLayoutVars>
      </dgm:prSet>
      <dgm:spPr/>
      <dgm:t>
        <a:bodyPr/>
        <a:lstStyle/>
        <a:p>
          <a:endParaRPr lang="en-US"/>
        </a:p>
      </dgm:t>
    </dgm:pt>
  </dgm:ptLst>
  <dgm:cxnLst>
    <dgm:cxn modelId="{A228E1D8-F1E8-4444-80DB-A0E269A7276B}" srcId="{3EA90F8D-7903-4337-81DF-EB2D9F92FC94}" destId="{B8A6F0E9-26BE-4817-85B1-8BA1AA4542DB}" srcOrd="2" destOrd="0" parTransId="{2C13C142-7277-4125-A62B-57824DEA243C}" sibTransId="{E6F8817A-A134-45F4-895D-0FD8C18A63CC}"/>
    <dgm:cxn modelId="{70230C32-437B-49CF-AF5E-D75814DBE5D4}" type="presOf" srcId="{5CAA41ED-84A6-4FFC-BF55-BC1A0292B2C7}" destId="{A68AFE6C-2DC9-42F9-BCBE-3F28E1D5546B}" srcOrd="0" destOrd="0" presId="urn:microsoft.com/office/officeart/2005/8/layout/vList2"/>
    <dgm:cxn modelId="{3859C253-A69A-40D9-A585-191C26C51A90}" type="presOf" srcId="{3EA90F8D-7903-4337-81DF-EB2D9F92FC94}" destId="{BBF91C0D-28C8-4791-AB23-AB6AC8D52A60}" srcOrd="0" destOrd="0" presId="urn:microsoft.com/office/officeart/2005/8/layout/vList2"/>
    <dgm:cxn modelId="{5CFF749B-28B6-4981-AFB2-E626A0301FF8}" srcId="{3EA90F8D-7903-4337-81DF-EB2D9F92FC94}" destId="{84682A22-DD09-4215-87EE-37494E62D851}" srcOrd="1" destOrd="0" parTransId="{54F7E1A0-5F56-4C5F-B881-A2C14C23B81B}" sibTransId="{15BC32F3-654E-4136-A898-106E363263CB}"/>
    <dgm:cxn modelId="{CA89752E-F2E1-4D30-879C-DB961C1154A5}" type="presOf" srcId="{B8A6F0E9-26BE-4817-85B1-8BA1AA4542DB}" destId="{5815248A-BFB4-4B43-A409-5304F05BFFBC}" srcOrd="0" destOrd="0" presId="urn:microsoft.com/office/officeart/2005/8/layout/vList2"/>
    <dgm:cxn modelId="{D8833CCB-BA2E-40AB-BA47-0EE4A9013CEF}" type="presOf" srcId="{84682A22-DD09-4215-87EE-37494E62D851}" destId="{0B4BECD5-6E2F-4032-A818-D3F494A769A2}" srcOrd="0" destOrd="0" presId="urn:microsoft.com/office/officeart/2005/8/layout/vList2"/>
    <dgm:cxn modelId="{BE204547-2756-466F-9285-9DAA7137115D}" srcId="{3EA90F8D-7903-4337-81DF-EB2D9F92FC94}" destId="{5CAA41ED-84A6-4FFC-BF55-BC1A0292B2C7}" srcOrd="0" destOrd="0" parTransId="{95ED100D-4F0D-4CF9-AC5E-F7B852A97312}" sibTransId="{53585E9F-45E9-4CE5-9130-9F7EF1FA851B}"/>
    <dgm:cxn modelId="{98819D88-5A9E-4319-AC4F-E68417AE99DD}" type="presParOf" srcId="{BBF91C0D-28C8-4791-AB23-AB6AC8D52A60}" destId="{A68AFE6C-2DC9-42F9-BCBE-3F28E1D5546B}" srcOrd="0" destOrd="0" presId="urn:microsoft.com/office/officeart/2005/8/layout/vList2"/>
    <dgm:cxn modelId="{FA40EABA-24AC-4445-BA11-B51C4DD69228}" type="presParOf" srcId="{BBF91C0D-28C8-4791-AB23-AB6AC8D52A60}" destId="{96AFC315-CA4E-486A-98B8-F082272D04B1}" srcOrd="1" destOrd="0" presId="urn:microsoft.com/office/officeart/2005/8/layout/vList2"/>
    <dgm:cxn modelId="{F390FAE5-1FBB-4A7F-9EE7-A54ECAC1F377}" type="presParOf" srcId="{BBF91C0D-28C8-4791-AB23-AB6AC8D52A60}" destId="{0B4BECD5-6E2F-4032-A818-D3F494A769A2}" srcOrd="2" destOrd="0" presId="urn:microsoft.com/office/officeart/2005/8/layout/vList2"/>
    <dgm:cxn modelId="{7BB5BC99-59F1-4A42-BC42-46DC33E7BD5D}" type="presParOf" srcId="{BBF91C0D-28C8-4791-AB23-AB6AC8D52A60}" destId="{FE12C770-7B80-46BF-82E2-A94B9F18CC4F}" srcOrd="3" destOrd="0" presId="urn:microsoft.com/office/officeart/2005/8/layout/vList2"/>
    <dgm:cxn modelId="{14367F3D-5899-4D85-9154-53771E45FFB1}" type="presParOf" srcId="{BBF91C0D-28C8-4791-AB23-AB6AC8D52A60}" destId="{5815248A-BFB4-4B43-A409-5304F05BFFB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9A603A0-1E46-4436-953A-4C296E6E17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F31D884-FB23-44D3-B333-B852D675FD27}">
      <dgm:prSet phldrT="[Text]"/>
      <dgm:spPr>
        <a:solidFill>
          <a:schemeClr val="bg1">
            <a:lumMod val="50000"/>
          </a:schemeClr>
        </a:solidFill>
      </dgm:spPr>
      <dgm:t>
        <a:bodyPr/>
        <a:lstStyle/>
        <a:p>
          <a:r>
            <a:rPr lang="en-US" dirty="0" smtClean="0"/>
            <a:t>Resources to help you …</a:t>
          </a:r>
          <a:endParaRPr lang="en-US" dirty="0"/>
        </a:p>
      </dgm:t>
    </dgm:pt>
    <dgm:pt modelId="{5BECDE44-26D1-42EE-A3D1-40304B35DB31}" type="parTrans" cxnId="{A3F62994-FA3F-4E55-B7C3-AD30E1734C96}">
      <dgm:prSet/>
      <dgm:spPr/>
      <dgm:t>
        <a:bodyPr/>
        <a:lstStyle/>
        <a:p>
          <a:endParaRPr lang="en-US"/>
        </a:p>
      </dgm:t>
    </dgm:pt>
    <dgm:pt modelId="{AA6DA85D-E2D3-4511-8B64-84BFDDE4918D}" type="sibTrans" cxnId="{A3F62994-FA3F-4E55-B7C3-AD30E1734C96}">
      <dgm:prSet/>
      <dgm:spPr/>
      <dgm:t>
        <a:bodyPr/>
        <a:lstStyle/>
        <a:p>
          <a:endParaRPr lang="en-US"/>
        </a:p>
      </dgm:t>
    </dgm:pt>
    <dgm:pt modelId="{518041BE-AFB9-4E92-A040-B306BA0F5FCA}" type="pres">
      <dgm:prSet presAssocID="{89A603A0-1E46-4436-953A-4C296E6E17EF}" presName="linear" presStyleCnt="0">
        <dgm:presLayoutVars>
          <dgm:animLvl val="lvl"/>
          <dgm:resizeHandles val="exact"/>
        </dgm:presLayoutVars>
      </dgm:prSet>
      <dgm:spPr/>
      <dgm:t>
        <a:bodyPr/>
        <a:lstStyle/>
        <a:p>
          <a:endParaRPr lang="en-US"/>
        </a:p>
      </dgm:t>
    </dgm:pt>
    <dgm:pt modelId="{E947C5DC-D3AD-4521-9572-E87442CFF39F}" type="pres">
      <dgm:prSet presAssocID="{9F31D884-FB23-44D3-B333-B852D675FD27}" presName="parentText" presStyleLbl="node1" presStyleIdx="0" presStyleCnt="1">
        <dgm:presLayoutVars>
          <dgm:chMax val="0"/>
          <dgm:bulletEnabled val="1"/>
        </dgm:presLayoutVars>
      </dgm:prSet>
      <dgm:spPr/>
      <dgm:t>
        <a:bodyPr/>
        <a:lstStyle/>
        <a:p>
          <a:endParaRPr lang="en-US"/>
        </a:p>
      </dgm:t>
    </dgm:pt>
  </dgm:ptLst>
  <dgm:cxnLst>
    <dgm:cxn modelId="{A3F62994-FA3F-4E55-B7C3-AD30E1734C96}" srcId="{89A603A0-1E46-4436-953A-4C296E6E17EF}" destId="{9F31D884-FB23-44D3-B333-B852D675FD27}" srcOrd="0" destOrd="0" parTransId="{5BECDE44-26D1-42EE-A3D1-40304B35DB31}" sibTransId="{AA6DA85D-E2D3-4511-8B64-84BFDDE4918D}"/>
    <dgm:cxn modelId="{8240CEAD-3FC5-49A7-85AF-283072E9B992}" type="presOf" srcId="{89A603A0-1E46-4436-953A-4C296E6E17EF}" destId="{518041BE-AFB9-4E92-A040-B306BA0F5FCA}" srcOrd="0" destOrd="0" presId="urn:microsoft.com/office/officeart/2005/8/layout/vList2"/>
    <dgm:cxn modelId="{5557EF45-A6B9-4E21-8488-BA441DC8FE8A}" type="presOf" srcId="{9F31D884-FB23-44D3-B333-B852D675FD27}" destId="{E947C5DC-D3AD-4521-9572-E87442CFF39F}" srcOrd="0" destOrd="0" presId="urn:microsoft.com/office/officeart/2005/8/layout/vList2"/>
    <dgm:cxn modelId="{35A5CCD4-1181-48CF-ACE8-C7FF97952C7F}" type="presParOf" srcId="{518041BE-AFB9-4E92-A040-B306BA0F5FCA}" destId="{E947C5DC-D3AD-4521-9572-E87442CFF39F}"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A90F8D-7903-4337-81DF-EB2D9F92FC9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01C6B5-39AA-4FD5-8644-7DCABDE97D0C}">
      <dgm:prSet phldrT="[Text]"/>
      <dgm:spPr>
        <a:solidFill>
          <a:schemeClr val="accent2"/>
        </a:solidFill>
      </dgm:spPr>
      <dgm:t>
        <a:bodyPr/>
        <a:lstStyle/>
        <a:p>
          <a:r>
            <a:rPr lang="en-US" dirty="0" smtClean="0"/>
            <a:t>Why Graduate School?</a:t>
          </a:r>
          <a:endParaRPr lang="en-US" dirty="0"/>
        </a:p>
      </dgm:t>
    </dgm:pt>
    <dgm:pt modelId="{2BE21603-0883-4885-B394-A3D67695B8CA}" type="parTrans" cxnId="{8B48C212-1C63-446D-8734-AF0D8E989744}">
      <dgm:prSet/>
      <dgm:spPr/>
      <dgm:t>
        <a:bodyPr/>
        <a:lstStyle/>
        <a:p>
          <a:endParaRPr lang="en-US"/>
        </a:p>
      </dgm:t>
    </dgm:pt>
    <dgm:pt modelId="{1BD5C75C-C9A5-4DF1-9148-FFB7E7961E6B}" type="sibTrans" cxnId="{8B48C212-1C63-446D-8734-AF0D8E989744}">
      <dgm:prSet/>
      <dgm:spPr/>
      <dgm:t>
        <a:bodyPr/>
        <a:lstStyle/>
        <a:p>
          <a:endParaRPr lang="en-US"/>
        </a:p>
      </dgm:t>
    </dgm:pt>
    <dgm:pt modelId="{499EC8F8-B3C2-45F4-BA16-8BEE2851B439}">
      <dgm:prSet phldrT="[Text]"/>
      <dgm:spPr>
        <a:solidFill>
          <a:schemeClr val="accent2"/>
        </a:solidFill>
      </dgm:spPr>
      <dgm:t>
        <a:bodyPr/>
        <a:lstStyle/>
        <a:p>
          <a:r>
            <a:rPr lang="en-US" dirty="0" smtClean="0"/>
            <a:t>Job </a:t>
          </a:r>
          <a:r>
            <a:rPr lang="en-US" dirty="0" err="1" smtClean="0"/>
            <a:t>vs</a:t>
          </a:r>
          <a:r>
            <a:rPr lang="en-US" dirty="0" smtClean="0"/>
            <a:t> Career</a:t>
          </a:r>
          <a:endParaRPr lang="en-US" dirty="0"/>
        </a:p>
      </dgm:t>
    </dgm:pt>
    <dgm:pt modelId="{47080896-910A-44BE-AFEB-754E8F2D6590}" type="parTrans" cxnId="{0104458F-D3C9-4981-8692-4837C1DC1DDF}">
      <dgm:prSet/>
      <dgm:spPr/>
      <dgm:t>
        <a:bodyPr/>
        <a:lstStyle/>
        <a:p>
          <a:endParaRPr lang="en-US"/>
        </a:p>
      </dgm:t>
    </dgm:pt>
    <dgm:pt modelId="{B88D38C9-FC98-442B-85B5-DE970A55919C}" type="sibTrans" cxnId="{0104458F-D3C9-4981-8692-4837C1DC1DDF}">
      <dgm:prSet/>
      <dgm:spPr/>
      <dgm:t>
        <a:bodyPr/>
        <a:lstStyle/>
        <a:p>
          <a:endParaRPr lang="en-US"/>
        </a:p>
      </dgm:t>
    </dgm:pt>
    <dgm:pt modelId="{F299CEFD-9B28-4ED5-B2BC-11E65B2AAE3B}">
      <dgm:prSet phldrT="[Text]"/>
      <dgm:spPr>
        <a:solidFill>
          <a:schemeClr val="accent2"/>
        </a:solidFill>
      </dgm:spPr>
      <dgm:t>
        <a:bodyPr/>
        <a:lstStyle/>
        <a:p>
          <a:r>
            <a:rPr lang="en-US" dirty="0" smtClean="0"/>
            <a:t>Graduate School</a:t>
          </a:r>
          <a:endParaRPr lang="en-US" dirty="0"/>
        </a:p>
      </dgm:t>
    </dgm:pt>
    <dgm:pt modelId="{B6B426F0-36B2-48D4-927D-5397DAED2FD3}" type="parTrans" cxnId="{D8A77FA6-8F7B-4E14-90AC-4A075B8EEEDD}">
      <dgm:prSet/>
      <dgm:spPr/>
    </dgm:pt>
    <dgm:pt modelId="{406786DF-1AB2-478A-BC6C-9DF24BF9829E}" type="sibTrans" cxnId="{D8A77FA6-8F7B-4E14-90AC-4A075B8EEEDD}">
      <dgm:prSet/>
      <dgm:spPr/>
    </dgm:pt>
    <dgm:pt modelId="{6C7F9AFD-8F2A-40D4-BD6C-2BF66EB3B8E8}">
      <dgm:prSet phldrT="[Text]"/>
      <dgm:spPr>
        <a:solidFill>
          <a:schemeClr val="accent2"/>
        </a:solidFill>
      </dgm:spPr>
      <dgm:t>
        <a:bodyPr/>
        <a:lstStyle/>
        <a:p>
          <a:r>
            <a:rPr lang="en-US" smtClean="0"/>
            <a:t>Job </a:t>
          </a:r>
          <a:r>
            <a:rPr lang="en-US" dirty="0" smtClean="0"/>
            <a:t>Preparation</a:t>
          </a:r>
          <a:endParaRPr lang="en-US" dirty="0"/>
        </a:p>
      </dgm:t>
    </dgm:pt>
    <dgm:pt modelId="{0667CB9E-B61C-476A-8D91-01EF5E1D9B6E}" type="parTrans" cxnId="{6250755F-40DF-4D16-94B5-946181F2B950}">
      <dgm:prSet/>
      <dgm:spPr/>
    </dgm:pt>
    <dgm:pt modelId="{3A43621E-6B15-4FE6-AFD3-AB40541D6100}" type="sibTrans" cxnId="{6250755F-40DF-4D16-94B5-946181F2B950}">
      <dgm:prSet/>
      <dgm:spPr/>
    </dgm:pt>
    <dgm:pt modelId="{BBF91C0D-28C8-4791-AB23-AB6AC8D52A60}" type="pres">
      <dgm:prSet presAssocID="{3EA90F8D-7903-4337-81DF-EB2D9F92FC94}" presName="linear" presStyleCnt="0">
        <dgm:presLayoutVars>
          <dgm:animLvl val="lvl"/>
          <dgm:resizeHandles val="exact"/>
        </dgm:presLayoutVars>
      </dgm:prSet>
      <dgm:spPr/>
      <dgm:t>
        <a:bodyPr/>
        <a:lstStyle/>
        <a:p>
          <a:endParaRPr lang="en-US"/>
        </a:p>
      </dgm:t>
    </dgm:pt>
    <dgm:pt modelId="{A8FBC052-779A-497E-9333-83AE48552171}" type="pres">
      <dgm:prSet presAssocID="{499EC8F8-B3C2-45F4-BA16-8BEE2851B439}" presName="parentText" presStyleLbl="node1" presStyleIdx="0" presStyleCnt="4">
        <dgm:presLayoutVars>
          <dgm:chMax val="0"/>
          <dgm:bulletEnabled val="1"/>
        </dgm:presLayoutVars>
      </dgm:prSet>
      <dgm:spPr/>
      <dgm:t>
        <a:bodyPr/>
        <a:lstStyle/>
        <a:p>
          <a:endParaRPr lang="en-US"/>
        </a:p>
      </dgm:t>
    </dgm:pt>
    <dgm:pt modelId="{7F7B458B-1075-429A-9E56-6216A86857C7}" type="pres">
      <dgm:prSet presAssocID="{B88D38C9-FC98-442B-85B5-DE970A55919C}" presName="spacer" presStyleCnt="0"/>
      <dgm:spPr/>
    </dgm:pt>
    <dgm:pt modelId="{35E91ECF-C0B0-4CA8-B052-EC16026C1B95}" type="pres">
      <dgm:prSet presAssocID="{7401C6B5-39AA-4FD5-8644-7DCABDE97D0C}" presName="parentText" presStyleLbl="node1" presStyleIdx="1" presStyleCnt="4">
        <dgm:presLayoutVars>
          <dgm:chMax val="0"/>
          <dgm:bulletEnabled val="1"/>
        </dgm:presLayoutVars>
      </dgm:prSet>
      <dgm:spPr/>
      <dgm:t>
        <a:bodyPr/>
        <a:lstStyle/>
        <a:p>
          <a:endParaRPr lang="en-US"/>
        </a:p>
      </dgm:t>
    </dgm:pt>
    <dgm:pt modelId="{198A73AC-3DFE-407F-A882-95E7107A9B7E}" type="pres">
      <dgm:prSet presAssocID="{1BD5C75C-C9A5-4DF1-9148-FFB7E7961E6B}" presName="spacer" presStyleCnt="0"/>
      <dgm:spPr/>
    </dgm:pt>
    <dgm:pt modelId="{96BCE615-E66E-4909-9B14-5A646AB79CFD}" type="pres">
      <dgm:prSet presAssocID="{F299CEFD-9B28-4ED5-B2BC-11E65B2AAE3B}" presName="parentText" presStyleLbl="node1" presStyleIdx="2" presStyleCnt="4">
        <dgm:presLayoutVars>
          <dgm:chMax val="0"/>
          <dgm:bulletEnabled val="1"/>
        </dgm:presLayoutVars>
      </dgm:prSet>
      <dgm:spPr/>
      <dgm:t>
        <a:bodyPr/>
        <a:lstStyle/>
        <a:p>
          <a:endParaRPr lang="en-US"/>
        </a:p>
      </dgm:t>
    </dgm:pt>
    <dgm:pt modelId="{D98A6F92-1E75-4422-B8BB-96C54B3AF2A4}" type="pres">
      <dgm:prSet presAssocID="{406786DF-1AB2-478A-BC6C-9DF24BF9829E}" presName="spacer" presStyleCnt="0"/>
      <dgm:spPr/>
    </dgm:pt>
    <dgm:pt modelId="{AD2170ED-320C-44F8-A67A-157658E6343F}" type="pres">
      <dgm:prSet presAssocID="{6C7F9AFD-8F2A-40D4-BD6C-2BF66EB3B8E8}" presName="parentText" presStyleLbl="node1" presStyleIdx="3" presStyleCnt="4">
        <dgm:presLayoutVars>
          <dgm:chMax val="0"/>
          <dgm:bulletEnabled val="1"/>
        </dgm:presLayoutVars>
      </dgm:prSet>
      <dgm:spPr/>
      <dgm:t>
        <a:bodyPr/>
        <a:lstStyle/>
        <a:p>
          <a:endParaRPr lang="en-US"/>
        </a:p>
      </dgm:t>
    </dgm:pt>
  </dgm:ptLst>
  <dgm:cxnLst>
    <dgm:cxn modelId="{4194BF0B-C38B-4D5B-8630-123C903F5EB4}" type="presOf" srcId="{7401C6B5-39AA-4FD5-8644-7DCABDE97D0C}" destId="{35E91ECF-C0B0-4CA8-B052-EC16026C1B95}" srcOrd="0" destOrd="0" presId="urn:microsoft.com/office/officeart/2005/8/layout/vList2"/>
    <dgm:cxn modelId="{3A8CC401-61F2-465C-A380-E58EF0325DC5}" type="presOf" srcId="{6C7F9AFD-8F2A-40D4-BD6C-2BF66EB3B8E8}" destId="{AD2170ED-320C-44F8-A67A-157658E6343F}" srcOrd="0" destOrd="0" presId="urn:microsoft.com/office/officeart/2005/8/layout/vList2"/>
    <dgm:cxn modelId="{8B48C212-1C63-446D-8734-AF0D8E989744}" srcId="{3EA90F8D-7903-4337-81DF-EB2D9F92FC94}" destId="{7401C6B5-39AA-4FD5-8644-7DCABDE97D0C}" srcOrd="1" destOrd="0" parTransId="{2BE21603-0883-4885-B394-A3D67695B8CA}" sibTransId="{1BD5C75C-C9A5-4DF1-9148-FFB7E7961E6B}"/>
    <dgm:cxn modelId="{0104458F-D3C9-4981-8692-4837C1DC1DDF}" srcId="{3EA90F8D-7903-4337-81DF-EB2D9F92FC94}" destId="{499EC8F8-B3C2-45F4-BA16-8BEE2851B439}" srcOrd="0" destOrd="0" parTransId="{47080896-910A-44BE-AFEB-754E8F2D6590}" sibTransId="{B88D38C9-FC98-442B-85B5-DE970A55919C}"/>
    <dgm:cxn modelId="{D8A77FA6-8F7B-4E14-90AC-4A075B8EEEDD}" srcId="{3EA90F8D-7903-4337-81DF-EB2D9F92FC94}" destId="{F299CEFD-9B28-4ED5-B2BC-11E65B2AAE3B}" srcOrd="2" destOrd="0" parTransId="{B6B426F0-36B2-48D4-927D-5397DAED2FD3}" sibTransId="{406786DF-1AB2-478A-BC6C-9DF24BF9829E}"/>
    <dgm:cxn modelId="{5126F940-60E3-4633-B004-C40C5B71F3E1}" type="presOf" srcId="{3EA90F8D-7903-4337-81DF-EB2D9F92FC94}" destId="{BBF91C0D-28C8-4791-AB23-AB6AC8D52A60}" srcOrd="0" destOrd="0" presId="urn:microsoft.com/office/officeart/2005/8/layout/vList2"/>
    <dgm:cxn modelId="{9E723A51-93DC-4619-9D06-B993384C962B}" type="presOf" srcId="{499EC8F8-B3C2-45F4-BA16-8BEE2851B439}" destId="{A8FBC052-779A-497E-9333-83AE48552171}" srcOrd="0" destOrd="0" presId="urn:microsoft.com/office/officeart/2005/8/layout/vList2"/>
    <dgm:cxn modelId="{8075DD88-88DD-4A31-9282-3FB2A74146A1}" type="presOf" srcId="{F299CEFD-9B28-4ED5-B2BC-11E65B2AAE3B}" destId="{96BCE615-E66E-4909-9B14-5A646AB79CFD}" srcOrd="0" destOrd="0" presId="urn:microsoft.com/office/officeart/2005/8/layout/vList2"/>
    <dgm:cxn modelId="{6250755F-40DF-4D16-94B5-946181F2B950}" srcId="{3EA90F8D-7903-4337-81DF-EB2D9F92FC94}" destId="{6C7F9AFD-8F2A-40D4-BD6C-2BF66EB3B8E8}" srcOrd="3" destOrd="0" parTransId="{0667CB9E-B61C-476A-8D91-01EF5E1D9B6E}" sibTransId="{3A43621E-6B15-4FE6-AFD3-AB40541D6100}"/>
    <dgm:cxn modelId="{8814FFE2-0479-497B-8C25-B075E159CB40}" type="presParOf" srcId="{BBF91C0D-28C8-4791-AB23-AB6AC8D52A60}" destId="{A8FBC052-779A-497E-9333-83AE48552171}" srcOrd="0" destOrd="0" presId="urn:microsoft.com/office/officeart/2005/8/layout/vList2"/>
    <dgm:cxn modelId="{326035BD-AB93-42E0-BF60-B401B2B857EE}" type="presParOf" srcId="{BBF91C0D-28C8-4791-AB23-AB6AC8D52A60}" destId="{7F7B458B-1075-429A-9E56-6216A86857C7}" srcOrd="1" destOrd="0" presId="urn:microsoft.com/office/officeart/2005/8/layout/vList2"/>
    <dgm:cxn modelId="{08804C54-B1DA-454F-8832-3945B6CD46CB}" type="presParOf" srcId="{BBF91C0D-28C8-4791-AB23-AB6AC8D52A60}" destId="{35E91ECF-C0B0-4CA8-B052-EC16026C1B95}" srcOrd="2" destOrd="0" presId="urn:microsoft.com/office/officeart/2005/8/layout/vList2"/>
    <dgm:cxn modelId="{D4DF0FA8-5005-4D39-A814-16DF29150431}" type="presParOf" srcId="{BBF91C0D-28C8-4791-AB23-AB6AC8D52A60}" destId="{198A73AC-3DFE-407F-A882-95E7107A9B7E}" srcOrd="3" destOrd="0" presId="urn:microsoft.com/office/officeart/2005/8/layout/vList2"/>
    <dgm:cxn modelId="{A8F041B3-8F51-44B7-983C-A8FE4C62BC18}" type="presParOf" srcId="{BBF91C0D-28C8-4791-AB23-AB6AC8D52A60}" destId="{96BCE615-E66E-4909-9B14-5A646AB79CFD}" srcOrd="4" destOrd="0" presId="urn:microsoft.com/office/officeart/2005/8/layout/vList2"/>
    <dgm:cxn modelId="{2A5C8742-787E-4EB7-8AB9-1FE0B2AEF4CF}" type="presParOf" srcId="{BBF91C0D-28C8-4791-AB23-AB6AC8D52A60}" destId="{D98A6F92-1E75-4422-B8BB-96C54B3AF2A4}" srcOrd="5" destOrd="0" presId="urn:microsoft.com/office/officeart/2005/8/layout/vList2"/>
    <dgm:cxn modelId="{A1D19304-A2B7-4E17-A1CF-2C5497E2D1EE}" type="presParOf" srcId="{BBF91C0D-28C8-4791-AB23-AB6AC8D52A60}" destId="{AD2170ED-320C-44F8-A67A-157658E6343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2000" dirty="0" smtClean="0">
              <a:solidFill>
                <a:schemeClr val="tx2"/>
              </a:solidFill>
            </a:rPr>
            <a:t>Accustomed to being a student </a:t>
          </a:r>
          <a:r>
            <a:rPr lang="en-US" sz="2000" b="0" dirty="0" smtClean="0">
              <a:solidFill>
                <a:schemeClr val="tx2"/>
              </a:solidFill>
            </a:rPr>
            <a:t>and</a:t>
          </a:r>
          <a:r>
            <a:rPr lang="en-US" sz="2000" dirty="0" smtClean="0">
              <a:solidFill>
                <a:schemeClr val="tx2"/>
              </a:solidFill>
            </a:rPr>
            <a:t> have momentum</a:t>
          </a:r>
          <a:endParaRPr lang="en-US" sz="20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2000" dirty="0" smtClean="0">
              <a:solidFill>
                <a:schemeClr val="tx2"/>
              </a:solidFill>
            </a:rPr>
            <a:t>Could choose the wrong program = spending money and time on wrong profession</a:t>
          </a:r>
          <a:endParaRPr lang="en-US" sz="20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3D0BFA03-FF09-45D2-A54E-51F95759132F}">
      <dgm:prSet custT="1"/>
      <dgm:spPr>
        <a:solidFill>
          <a:schemeClr val="accent2">
            <a:lumMod val="20000"/>
            <a:lumOff val="80000"/>
          </a:schemeClr>
        </a:solidFill>
      </dgm:spPr>
      <dgm:t>
        <a:bodyPr/>
        <a:lstStyle/>
        <a:p>
          <a:r>
            <a:rPr lang="en-US" sz="2000" dirty="0" smtClean="0">
              <a:solidFill>
                <a:schemeClr val="tx2"/>
              </a:solidFill>
            </a:rPr>
            <a:t>Study Skills are sharp</a:t>
          </a:r>
          <a:endParaRPr lang="en-US" sz="2000" dirty="0">
            <a:solidFill>
              <a:schemeClr val="tx2"/>
            </a:solidFill>
          </a:endParaRPr>
        </a:p>
      </dgm:t>
    </dgm:pt>
    <dgm:pt modelId="{BE008EEE-0DAC-4561-BB6E-4ADF01CDF36E}" type="parTrans" cxnId="{F911BD9F-F949-4E65-84E9-3154555DE5D0}">
      <dgm:prSet/>
      <dgm:spPr/>
      <dgm:t>
        <a:bodyPr/>
        <a:lstStyle/>
        <a:p>
          <a:endParaRPr lang="en-US"/>
        </a:p>
      </dgm:t>
    </dgm:pt>
    <dgm:pt modelId="{B89FECF7-DC7C-445E-9B6B-91012018799E}" type="sibTrans" cxnId="{F911BD9F-F949-4E65-84E9-3154555DE5D0}">
      <dgm:prSet/>
      <dgm:spPr/>
      <dgm:t>
        <a:bodyPr/>
        <a:lstStyle/>
        <a:p>
          <a:endParaRPr lang="en-US"/>
        </a:p>
      </dgm:t>
    </dgm:pt>
    <dgm:pt modelId="{72549528-68E3-4B67-B090-82027AA3CA5E}">
      <dgm:prSet custT="1"/>
      <dgm:spPr>
        <a:solidFill>
          <a:schemeClr val="accent2">
            <a:lumMod val="20000"/>
            <a:lumOff val="80000"/>
          </a:schemeClr>
        </a:solidFill>
      </dgm:spPr>
      <dgm:t>
        <a:bodyPr/>
        <a:lstStyle/>
        <a:p>
          <a:r>
            <a:rPr lang="en-US" sz="2000" dirty="0" smtClean="0">
              <a:solidFill>
                <a:schemeClr val="tx2"/>
              </a:solidFill>
            </a:rPr>
            <a:t>Few or less obligations</a:t>
          </a:r>
          <a:endParaRPr lang="en-US" sz="2000" dirty="0">
            <a:solidFill>
              <a:schemeClr val="tx2"/>
            </a:solidFill>
          </a:endParaRPr>
        </a:p>
      </dgm:t>
    </dgm:pt>
    <dgm:pt modelId="{45A42F32-CF57-412A-AA7E-489FA3C87670}" type="parTrans" cxnId="{395ACE25-6620-4148-B783-C4AB4D1B74D2}">
      <dgm:prSet/>
      <dgm:spPr/>
      <dgm:t>
        <a:bodyPr/>
        <a:lstStyle/>
        <a:p>
          <a:endParaRPr lang="en-US"/>
        </a:p>
      </dgm:t>
    </dgm:pt>
    <dgm:pt modelId="{8C019571-0AFB-4A6E-8702-06DC9717E033}" type="sibTrans" cxnId="{395ACE25-6620-4148-B783-C4AB4D1B74D2}">
      <dgm:prSet/>
      <dgm:spPr/>
      <dgm:t>
        <a:bodyPr/>
        <a:lstStyle/>
        <a:p>
          <a:endParaRPr lang="en-US"/>
        </a:p>
      </dgm:t>
    </dgm:pt>
    <dgm:pt modelId="{A953429A-E343-4E6E-B816-F7B242898CE8}">
      <dgm:prSet custT="1"/>
      <dgm:spPr>
        <a:solidFill>
          <a:schemeClr val="accent2">
            <a:lumMod val="20000"/>
            <a:lumOff val="80000"/>
          </a:schemeClr>
        </a:solidFill>
      </dgm:spPr>
      <dgm:t>
        <a:bodyPr/>
        <a:lstStyle/>
        <a:p>
          <a:r>
            <a:rPr lang="en-US" sz="2000" dirty="0" smtClean="0">
              <a:solidFill>
                <a:schemeClr val="tx2"/>
              </a:solidFill>
            </a:rPr>
            <a:t>Occupations that require advanced degrees for “entry-level” positions</a:t>
          </a:r>
          <a:endParaRPr lang="en-US" sz="2000" dirty="0">
            <a:solidFill>
              <a:schemeClr val="tx2"/>
            </a:solidFill>
          </a:endParaRPr>
        </a:p>
      </dgm:t>
    </dgm:pt>
    <dgm:pt modelId="{2A751122-6FD4-4B2C-916A-D6494383C61F}" type="parTrans" cxnId="{CDA12331-6710-4518-B11C-2E58A8DE10FB}">
      <dgm:prSet/>
      <dgm:spPr/>
      <dgm:t>
        <a:bodyPr/>
        <a:lstStyle/>
        <a:p>
          <a:endParaRPr lang="en-US"/>
        </a:p>
      </dgm:t>
    </dgm:pt>
    <dgm:pt modelId="{1DC9C743-2EC6-4454-8B86-B2CD5FBB9D19}" type="sibTrans" cxnId="{CDA12331-6710-4518-B11C-2E58A8DE10FB}">
      <dgm:prSet/>
      <dgm:spPr/>
      <dgm:t>
        <a:bodyPr/>
        <a:lstStyle/>
        <a:p>
          <a:endParaRPr lang="en-US"/>
        </a:p>
      </dgm:t>
    </dgm:pt>
    <dgm:pt modelId="{D74621DA-DCE8-4248-BF4F-8D15022640F0}">
      <dgm:prSet custT="1"/>
      <dgm:spPr>
        <a:solidFill>
          <a:schemeClr val="accent2">
            <a:lumMod val="20000"/>
            <a:lumOff val="80000"/>
          </a:schemeClr>
        </a:solidFill>
      </dgm:spPr>
      <dgm:t>
        <a:bodyPr/>
        <a:lstStyle/>
        <a:p>
          <a:r>
            <a:rPr lang="en-US" sz="2000" dirty="0" smtClean="0">
              <a:solidFill>
                <a:schemeClr val="tx2"/>
              </a:solidFill>
            </a:rPr>
            <a:t>Not a competitive candidate to admissions committee without work experience</a:t>
          </a:r>
          <a:endParaRPr lang="en-US" sz="2000" dirty="0">
            <a:solidFill>
              <a:schemeClr val="tx2"/>
            </a:solidFill>
          </a:endParaRPr>
        </a:p>
      </dgm:t>
    </dgm:pt>
    <dgm:pt modelId="{6589A388-A148-4945-AA7F-16D888F3D64F}" type="parTrans" cxnId="{47CE24C9-BCB4-4ABB-B948-00AB439BF723}">
      <dgm:prSet/>
      <dgm:spPr/>
      <dgm:t>
        <a:bodyPr/>
        <a:lstStyle/>
        <a:p>
          <a:endParaRPr lang="en-US"/>
        </a:p>
      </dgm:t>
    </dgm:pt>
    <dgm:pt modelId="{AF8B7476-E5BD-41B5-AA52-953019625C48}" type="sibTrans" cxnId="{47CE24C9-BCB4-4ABB-B948-00AB439BF723}">
      <dgm:prSet/>
      <dgm:spPr/>
      <dgm:t>
        <a:bodyPr/>
        <a:lstStyle/>
        <a:p>
          <a:endParaRPr lang="en-US"/>
        </a:p>
      </dgm:t>
    </dgm:pt>
    <dgm:pt modelId="{6650294A-FEF3-46D9-95BB-392EC1561BE7}">
      <dgm:prSet custT="1"/>
      <dgm:spPr>
        <a:solidFill>
          <a:schemeClr val="accent2">
            <a:lumMod val="20000"/>
            <a:lumOff val="80000"/>
          </a:schemeClr>
        </a:solidFill>
      </dgm:spPr>
      <dgm:t>
        <a:bodyPr/>
        <a:lstStyle/>
        <a:p>
          <a:r>
            <a:rPr lang="en-US" sz="2000" dirty="0" smtClean="0">
              <a:solidFill>
                <a:schemeClr val="tx2"/>
              </a:solidFill>
            </a:rPr>
            <a:t>Unlikely to fund entire tuition and expenses</a:t>
          </a:r>
          <a:endParaRPr lang="en-US" sz="2000" dirty="0">
            <a:solidFill>
              <a:schemeClr val="tx2"/>
            </a:solidFill>
          </a:endParaRPr>
        </a:p>
      </dgm:t>
    </dgm:pt>
    <dgm:pt modelId="{D1CD44B8-1CFE-4D63-A5A3-24C0C29CF79D}" type="parTrans" cxnId="{75FC2C72-862D-4B02-8D22-3BFEE9B2F18E}">
      <dgm:prSet/>
      <dgm:spPr/>
      <dgm:t>
        <a:bodyPr/>
        <a:lstStyle/>
        <a:p>
          <a:endParaRPr lang="en-US"/>
        </a:p>
      </dgm:t>
    </dgm:pt>
    <dgm:pt modelId="{47D5DC96-D409-4AFD-A983-3F4AE7A6FCE5}" type="sibTrans" cxnId="{75FC2C72-862D-4B02-8D22-3BFEE9B2F18E}">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AF6133FE-C773-49E8-8C0F-D9937AE829AD}" srcId="{20662A6C-CBCA-45E2-81DA-1FA2F278E6B1}" destId="{0EDBCFC0-570A-4976-B0D5-781BC90E08F0}" srcOrd="0" destOrd="0" parTransId="{A521A9EC-2A4F-493B-BE0C-5B6B5A31E1D5}" sibTransId="{E9518C6C-B2B2-4735-942B-7590CB18BA4A}"/>
    <dgm:cxn modelId="{395ACE25-6620-4148-B783-C4AB4D1B74D2}" srcId="{68A69984-9874-9F41-82E6-A098884DFB57}" destId="{72549528-68E3-4B67-B090-82027AA3CA5E}" srcOrd="2" destOrd="0" parTransId="{45A42F32-CF57-412A-AA7E-489FA3C87670}" sibTransId="{8C019571-0AFB-4A6E-8702-06DC9717E033}"/>
    <dgm:cxn modelId="{6AD78E6A-BDB3-45D2-BAB3-145660FA980E}" srcId="{FFD77E99-EA65-5C4D-9F6C-72DF0952980C}" destId="{20662A6C-CBCA-45E2-81DA-1FA2F278E6B1}" srcOrd="1" destOrd="0" parTransId="{16689FDB-AE59-4D66-BD3F-B009347D5424}" sibTransId="{1D5A1941-78F1-48DF-ABC1-7B6BB7595577}"/>
    <dgm:cxn modelId="{F911BD9F-F949-4E65-84E9-3154555DE5D0}" srcId="{68A69984-9874-9F41-82E6-A098884DFB57}" destId="{3D0BFA03-FF09-45D2-A54E-51F95759132F}" srcOrd="1" destOrd="0" parTransId="{BE008EEE-0DAC-4561-BB6E-4ADF01CDF36E}" sibTransId="{B89FECF7-DC7C-445E-9B6B-91012018799E}"/>
    <dgm:cxn modelId="{38AE1612-83E2-40A8-BBFA-71892EC99230}" type="presOf" srcId="{20662A6C-CBCA-45E2-81DA-1FA2F278E6B1}" destId="{9EC07EBE-F7BA-40BB-B58B-1315E1E8B6FF}" srcOrd="0" destOrd="0" presId="urn:microsoft.com/office/officeart/2005/8/layout/vList2"/>
    <dgm:cxn modelId="{217C6A21-9538-4222-82DA-008AF9CCCE92}" type="presOf" srcId="{F942D389-A55A-426B-AB99-4FA7BE139852}" destId="{8966F8E4-63A0-4736-8BF3-D55181CE7BAB}" srcOrd="0" destOrd="0" presId="urn:microsoft.com/office/officeart/2005/8/layout/vList2"/>
    <dgm:cxn modelId="{B638CDBF-6F6C-40BB-9B1D-7D12A5D79AAC}" type="presOf" srcId="{0EDBCFC0-570A-4976-B0D5-781BC90E08F0}" destId="{AE395317-7831-4AB8-B93C-B8065EDB9679}" srcOrd="0" destOrd="0" presId="urn:microsoft.com/office/officeart/2005/8/layout/vList2"/>
    <dgm:cxn modelId="{E4D41C37-C06B-420C-8B19-F7DAB6A4C8EE}" type="presOf" srcId="{D74621DA-DCE8-4248-BF4F-8D15022640F0}" destId="{AE395317-7831-4AB8-B93C-B8065EDB9679}" srcOrd="0" destOrd="1" presId="urn:microsoft.com/office/officeart/2005/8/layout/vList2"/>
    <dgm:cxn modelId="{13BA123A-82B2-4FED-8D32-3E69C8EAD8E0}" type="presOf" srcId="{6650294A-FEF3-46D9-95BB-392EC1561BE7}" destId="{AE395317-7831-4AB8-B93C-B8065EDB9679}" srcOrd="0" destOrd="2" presId="urn:microsoft.com/office/officeart/2005/8/layout/vList2"/>
    <dgm:cxn modelId="{75FC2C72-862D-4B02-8D22-3BFEE9B2F18E}" srcId="{20662A6C-CBCA-45E2-81DA-1FA2F278E6B1}" destId="{6650294A-FEF3-46D9-95BB-392EC1561BE7}" srcOrd="2" destOrd="0" parTransId="{D1CD44B8-1CFE-4D63-A5A3-24C0C29CF79D}" sibTransId="{47D5DC96-D409-4AFD-A983-3F4AE7A6FCE5}"/>
    <dgm:cxn modelId="{CDA12331-6710-4518-B11C-2E58A8DE10FB}" srcId="{68A69984-9874-9F41-82E6-A098884DFB57}" destId="{A953429A-E343-4E6E-B816-F7B242898CE8}" srcOrd="3" destOrd="0" parTransId="{2A751122-6FD4-4B2C-916A-D6494383C61F}" sibTransId="{1DC9C743-2EC6-4454-8B86-B2CD5FBB9D19}"/>
    <dgm:cxn modelId="{08DE55E2-AF4A-4B03-929B-40B6BA7EA314}" type="presOf" srcId="{72549528-68E3-4B67-B090-82027AA3CA5E}" destId="{8966F8E4-63A0-4736-8BF3-D55181CE7BAB}" srcOrd="0" destOrd="2" presId="urn:microsoft.com/office/officeart/2005/8/layout/vList2"/>
    <dgm:cxn modelId="{D6F24761-0D57-4956-8967-6BB19431AB9F}" type="presOf" srcId="{3D0BFA03-FF09-45D2-A54E-51F95759132F}" destId="{8966F8E4-63A0-4736-8BF3-D55181CE7BAB}" srcOrd="0" destOrd="1" presId="urn:microsoft.com/office/officeart/2005/8/layout/vList2"/>
    <dgm:cxn modelId="{DB72C2FB-1328-46DA-9BC3-A486A8C5DA4A}" type="presOf" srcId="{A953429A-E343-4E6E-B816-F7B242898CE8}" destId="{8966F8E4-63A0-4736-8BF3-D55181CE7BAB}" srcOrd="0" destOrd="3" presId="urn:microsoft.com/office/officeart/2005/8/layout/vList2"/>
    <dgm:cxn modelId="{D9480F84-8B2A-2444-A00D-89D005FB4D5E}" srcId="{FFD77E99-EA65-5C4D-9F6C-72DF0952980C}" destId="{68A69984-9874-9F41-82E6-A098884DFB57}" srcOrd="0" destOrd="0" parTransId="{ADDC2954-42E4-AF43-B74B-5776DE8B4502}" sibTransId="{40F55B81-C631-C14F-942C-7FD8215D5F24}"/>
    <dgm:cxn modelId="{CF65CD15-49A9-4700-86AC-08721683EB33}" type="presOf" srcId="{68A69984-9874-9F41-82E6-A098884DFB57}" destId="{778D82EA-B423-4C9A-A606-1DC96573847F}" srcOrd="0" destOrd="0" presId="urn:microsoft.com/office/officeart/2005/8/layout/vList2"/>
    <dgm:cxn modelId="{2E0F8BEC-81A2-42F8-863C-BCBC04D873D7}" srcId="{68A69984-9874-9F41-82E6-A098884DFB57}" destId="{F942D389-A55A-426B-AB99-4FA7BE139852}" srcOrd="0" destOrd="0" parTransId="{42D755FF-82D1-464E-856A-40C16E2E1112}" sibTransId="{EED865A8-08CD-4EED-B5EA-DD8590802354}"/>
    <dgm:cxn modelId="{6B7C349F-8B94-4B13-97B0-A246D7121572}" type="presOf" srcId="{FFD77E99-EA65-5C4D-9F6C-72DF0952980C}" destId="{9BEC5985-76A3-4269-B757-776A3A960CA0}" srcOrd="0" destOrd="0" presId="urn:microsoft.com/office/officeart/2005/8/layout/vList2"/>
    <dgm:cxn modelId="{47CE24C9-BCB4-4ABB-B948-00AB439BF723}" srcId="{20662A6C-CBCA-45E2-81DA-1FA2F278E6B1}" destId="{D74621DA-DCE8-4248-BF4F-8D15022640F0}" srcOrd="1" destOrd="0" parTransId="{6589A388-A148-4945-AA7F-16D888F3D64F}" sibTransId="{AF8B7476-E5BD-41B5-AA52-953019625C48}"/>
    <dgm:cxn modelId="{B4E6E150-A1B3-4D76-A4C7-5386EAE07DAD}" type="presParOf" srcId="{9BEC5985-76A3-4269-B757-776A3A960CA0}" destId="{778D82EA-B423-4C9A-A606-1DC96573847F}" srcOrd="0" destOrd="0" presId="urn:microsoft.com/office/officeart/2005/8/layout/vList2"/>
    <dgm:cxn modelId="{FF533710-8368-442A-B6BD-874838B79753}" type="presParOf" srcId="{9BEC5985-76A3-4269-B757-776A3A960CA0}" destId="{8966F8E4-63A0-4736-8BF3-D55181CE7BAB}" srcOrd="1" destOrd="0" presId="urn:microsoft.com/office/officeart/2005/8/layout/vList2"/>
    <dgm:cxn modelId="{3C9BC800-2FE0-4D3C-9B12-190D4172DF5B}" type="presParOf" srcId="{9BEC5985-76A3-4269-B757-776A3A960CA0}" destId="{9EC07EBE-F7BA-40BB-B58B-1315E1E8B6FF}" srcOrd="2" destOrd="0" presId="urn:microsoft.com/office/officeart/2005/8/layout/vList2"/>
    <dgm:cxn modelId="{9AF9FB86-360D-4817-B28A-574BC6AF9986}"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1800" dirty="0" smtClean="0">
              <a:solidFill>
                <a:schemeClr val="tx2"/>
              </a:solidFill>
            </a:rPr>
            <a:t>Confirmed your career goals through hands-practical experience</a:t>
          </a:r>
          <a:endParaRPr lang="en-US" sz="18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1800" dirty="0" smtClean="0">
              <a:solidFill>
                <a:schemeClr val="tx2"/>
              </a:solidFill>
            </a:rPr>
            <a:t>Struggle with study skills</a:t>
          </a:r>
          <a:endParaRPr lang="en-US" sz="18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EFBDEDE9-8B9B-4C63-9F5A-9182F024868B}">
      <dgm:prSet custT="1"/>
      <dgm:spPr/>
      <dgm:t>
        <a:bodyPr/>
        <a:lstStyle/>
        <a:p>
          <a:r>
            <a:rPr lang="en-US" sz="1800" dirty="0" smtClean="0">
              <a:solidFill>
                <a:schemeClr val="tx2"/>
              </a:solidFill>
            </a:rPr>
            <a:t>Leave a paid position to complete an internship opportunity.</a:t>
          </a:r>
          <a:endParaRPr lang="en-US" sz="1800" dirty="0">
            <a:solidFill>
              <a:schemeClr val="tx2"/>
            </a:solidFill>
          </a:endParaRPr>
        </a:p>
      </dgm:t>
    </dgm:pt>
    <dgm:pt modelId="{F1476150-90BD-465A-8D2F-998CB6B366E6}" type="sibTrans" cxnId="{DACF6DD7-33D6-4A4C-9AD5-693D4796CAEB}">
      <dgm:prSet/>
      <dgm:spPr/>
      <dgm:t>
        <a:bodyPr/>
        <a:lstStyle/>
        <a:p>
          <a:endParaRPr lang="en-US"/>
        </a:p>
      </dgm:t>
    </dgm:pt>
    <dgm:pt modelId="{C3890647-2450-4A34-A839-48564975349D}" type="parTrans" cxnId="{DACF6DD7-33D6-4A4C-9AD5-693D4796CAEB}">
      <dgm:prSet/>
      <dgm:spPr/>
      <dgm:t>
        <a:bodyPr/>
        <a:lstStyle/>
        <a:p>
          <a:endParaRPr lang="en-US"/>
        </a:p>
      </dgm:t>
    </dgm:pt>
    <dgm:pt modelId="{1C319464-EA5B-4FCC-BDDB-201D08C1F7A0}">
      <dgm:prSet custT="1"/>
      <dgm:spPr/>
      <dgm:t>
        <a:bodyPr/>
        <a:lstStyle/>
        <a:p>
          <a:r>
            <a:rPr lang="en-US" sz="1800" dirty="0" smtClean="0">
              <a:solidFill>
                <a:schemeClr val="tx2"/>
              </a:solidFill>
            </a:rPr>
            <a:t>Attending class and working with students significantly younger</a:t>
          </a:r>
          <a:endParaRPr lang="en-US" sz="1800" dirty="0">
            <a:solidFill>
              <a:schemeClr val="tx2"/>
            </a:solidFill>
          </a:endParaRPr>
        </a:p>
      </dgm:t>
    </dgm:pt>
    <dgm:pt modelId="{11275EB0-DC68-4F05-8D30-B98186B951D2}" type="sibTrans" cxnId="{7162D483-AF2B-4FD8-9897-78E6F0C924C9}">
      <dgm:prSet/>
      <dgm:spPr/>
      <dgm:t>
        <a:bodyPr/>
        <a:lstStyle/>
        <a:p>
          <a:endParaRPr lang="en-US"/>
        </a:p>
      </dgm:t>
    </dgm:pt>
    <dgm:pt modelId="{EE3F2571-ED75-4FBA-91B8-84FF87B89DC0}" type="parTrans" cxnId="{7162D483-AF2B-4FD8-9897-78E6F0C924C9}">
      <dgm:prSet/>
      <dgm:spPr/>
      <dgm:t>
        <a:bodyPr/>
        <a:lstStyle/>
        <a:p>
          <a:endParaRPr lang="en-US"/>
        </a:p>
      </dgm:t>
    </dgm:pt>
    <dgm:pt modelId="{54A0DE3E-4898-4B2E-897B-4909044FBB26}">
      <dgm:prSet custT="1"/>
      <dgm:spPr/>
      <dgm:t>
        <a:bodyPr/>
        <a:lstStyle/>
        <a:p>
          <a:r>
            <a:rPr lang="en-US" sz="1800" dirty="0" smtClean="0">
              <a:solidFill>
                <a:schemeClr val="tx2"/>
              </a:solidFill>
            </a:rPr>
            <a:t>Work, life &amp; school balance</a:t>
          </a:r>
          <a:endParaRPr lang="en-US" sz="1800" dirty="0">
            <a:solidFill>
              <a:schemeClr val="tx2"/>
            </a:solidFill>
          </a:endParaRPr>
        </a:p>
      </dgm:t>
    </dgm:pt>
    <dgm:pt modelId="{5A040B09-6A95-4167-91A2-CB6A13A009CB}" type="sibTrans" cxnId="{25B87481-BCF7-4C55-96D0-BFE393F3A52C}">
      <dgm:prSet/>
      <dgm:spPr/>
      <dgm:t>
        <a:bodyPr/>
        <a:lstStyle/>
        <a:p>
          <a:endParaRPr lang="en-US"/>
        </a:p>
      </dgm:t>
    </dgm:pt>
    <dgm:pt modelId="{C4BBA492-A77A-4ACA-8A4B-D417F773D7B9}" type="parTrans" cxnId="{25B87481-BCF7-4C55-96D0-BFE393F3A52C}">
      <dgm:prSet/>
      <dgm:spPr/>
      <dgm:t>
        <a:bodyPr/>
        <a:lstStyle/>
        <a:p>
          <a:endParaRPr lang="en-US"/>
        </a:p>
      </dgm:t>
    </dgm:pt>
    <dgm:pt modelId="{C83F2CD1-A3EC-4B26-A067-832570B907A3}">
      <dgm:prSet custT="1"/>
      <dgm:spPr/>
      <dgm:t>
        <a:bodyPr/>
        <a:lstStyle/>
        <a:p>
          <a:r>
            <a:rPr lang="en-US" sz="2000" dirty="0" smtClean="0">
              <a:solidFill>
                <a:schemeClr val="tx2"/>
              </a:solidFill>
            </a:rPr>
            <a:t>Improve chances for acceptance to graduate programs</a:t>
          </a:r>
          <a:endParaRPr lang="en-US" sz="2000" dirty="0">
            <a:solidFill>
              <a:schemeClr val="tx2"/>
            </a:solidFill>
          </a:endParaRPr>
        </a:p>
      </dgm:t>
    </dgm:pt>
    <dgm:pt modelId="{C65FFA3D-23F2-4540-B255-F82D6B97B5FE}" type="sibTrans" cxnId="{0E8AFD09-D800-43DB-8C45-0601906BF27B}">
      <dgm:prSet/>
      <dgm:spPr/>
      <dgm:t>
        <a:bodyPr/>
        <a:lstStyle/>
        <a:p>
          <a:endParaRPr lang="en-US"/>
        </a:p>
      </dgm:t>
    </dgm:pt>
    <dgm:pt modelId="{65893D01-FB6C-450B-AE6C-06A35664634B}" type="parTrans" cxnId="{0E8AFD09-D800-43DB-8C45-0601906BF27B}">
      <dgm:prSet/>
      <dgm:spPr/>
      <dgm:t>
        <a:bodyPr/>
        <a:lstStyle/>
        <a:p>
          <a:endParaRPr lang="en-US"/>
        </a:p>
      </dgm:t>
    </dgm:pt>
    <dgm:pt modelId="{AB2FB826-ACF3-4E1E-BD5F-4B8228E10048}">
      <dgm:prSet custT="1"/>
      <dgm:spPr/>
      <dgm:t>
        <a:bodyPr/>
        <a:lstStyle/>
        <a:p>
          <a:r>
            <a:rPr lang="en-US" sz="1800" dirty="0" smtClean="0">
              <a:solidFill>
                <a:schemeClr val="tx2"/>
              </a:solidFill>
            </a:rPr>
            <a:t>Financial stability</a:t>
          </a:r>
          <a:endParaRPr lang="en-US" sz="1800" dirty="0">
            <a:solidFill>
              <a:schemeClr val="tx2"/>
            </a:solidFill>
          </a:endParaRPr>
        </a:p>
      </dgm:t>
    </dgm:pt>
    <dgm:pt modelId="{47E81FE8-9401-4672-B7C6-73DD8950D6FC}" type="sibTrans" cxnId="{BB290F2C-7DC6-4024-8D3B-7F5C7C654C38}">
      <dgm:prSet/>
      <dgm:spPr/>
      <dgm:t>
        <a:bodyPr/>
        <a:lstStyle/>
        <a:p>
          <a:endParaRPr lang="en-US"/>
        </a:p>
      </dgm:t>
    </dgm:pt>
    <dgm:pt modelId="{166D7C14-5E96-4223-8049-DD04E3C1F310}" type="parTrans" cxnId="{BB290F2C-7DC6-4024-8D3B-7F5C7C654C38}">
      <dgm:prSet/>
      <dgm:spPr/>
      <dgm:t>
        <a:bodyPr/>
        <a:lstStyle/>
        <a:p>
          <a:endParaRPr lang="en-US"/>
        </a:p>
      </dgm:t>
    </dgm:pt>
    <dgm:pt modelId="{7E59B18B-EB31-4CF0-B7C2-E1C2110DC83A}">
      <dgm:prSet custT="1"/>
      <dgm:spPr/>
      <dgm:t>
        <a:bodyPr/>
        <a:lstStyle/>
        <a:p>
          <a:r>
            <a:rPr lang="en-US" sz="1800" dirty="0" smtClean="0">
              <a:solidFill>
                <a:schemeClr val="tx2"/>
              </a:solidFill>
            </a:rPr>
            <a:t>Some employers  may pay for partial or all of your tuition</a:t>
          </a:r>
          <a:endParaRPr lang="en-US" sz="1800" dirty="0">
            <a:solidFill>
              <a:schemeClr val="tx2"/>
            </a:solidFill>
          </a:endParaRPr>
        </a:p>
      </dgm:t>
    </dgm:pt>
    <dgm:pt modelId="{509D9BA8-1F08-4FE5-A845-9FE7BB12D020}" type="sibTrans" cxnId="{AE1687A4-528C-4DB1-A639-D4D79D0E6722}">
      <dgm:prSet/>
      <dgm:spPr/>
      <dgm:t>
        <a:bodyPr/>
        <a:lstStyle/>
        <a:p>
          <a:endParaRPr lang="en-US"/>
        </a:p>
      </dgm:t>
    </dgm:pt>
    <dgm:pt modelId="{056E7287-4B92-4CEF-8B70-5C99D4DA88B3}" type="parTrans" cxnId="{AE1687A4-528C-4DB1-A639-D4D79D0E6722}">
      <dgm:prSet/>
      <dgm:spPr/>
      <dgm:t>
        <a:bodyPr/>
        <a:lstStyle/>
        <a:p>
          <a:endParaRPr lang="en-US"/>
        </a:p>
      </dgm:t>
    </dgm:pt>
    <dgm:pt modelId="{50E97DF8-3194-4221-B2BE-3C4A61802F84}">
      <dgm:prSet custT="1"/>
      <dgm:spPr/>
      <dgm:t>
        <a:bodyPr/>
        <a:lstStyle/>
        <a:p>
          <a:r>
            <a:rPr lang="en-US" sz="1800" dirty="0" smtClean="0">
              <a:solidFill>
                <a:schemeClr val="tx2"/>
              </a:solidFill>
            </a:rPr>
            <a:t>Bring actual work experience to the theory you will learn in class</a:t>
          </a:r>
          <a:endParaRPr lang="en-US" sz="1800" dirty="0">
            <a:solidFill>
              <a:schemeClr val="tx2"/>
            </a:solidFill>
          </a:endParaRPr>
        </a:p>
      </dgm:t>
    </dgm:pt>
    <dgm:pt modelId="{32DB0627-E3E5-4836-98F5-32662AB0E491}" type="sibTrans" cxnId="{0020407F-B065-4F9A-9594-16FA59950FFF}">
      <dgm:prSet/>
      <dgm:spPr/>
      <dgm:t>
        <a:bodyPr/>
        <a:lstStyle/>
        <a:p>
          <a:endParaRPr lang="en-US"/>
        </a:p>
      </dgm:t>
    </dgm:pt>
    <dgm:pt modelId="{700F4559-34C4-4E5D-A3AD-72E10C8167DC}" type="parTrans" cxnId="{0020407F-B065-4F9A-9594-16FA59950FFF}">
      <dgm:prSet/>
      <dgm:spPr/>
      <dgm:t>
        <a:bodyPr/>
        <a:lstStyle/>
        <a:p>
          <a:endParaRPr lang="en-US"/>
        </a:p>
      </dgm:t>
    </dgm:pt>
    <dgm:pt modelId="{AE082242-244D-45D7-BE69-68B6DEFBF2ED}">
      <dgm:prSet custT="1"/>
      <dgm:spPr/>
      <dgm:t>
        <a:bodyPr/>
        <a:lstStyle/>
        <a:p>
          <a:r>
            <a:rPr lang="en-US" sz="1800" dirty="0" smtClean="0">
              <a:solidFill>
                <a:schemeClr val="tx2"/>
              </a:solidFill>
            </a:rPr>
            <a:t>Completed the needed work experience to apply for graduate programs</a:t>
          </a:r>
          <a:endParaRPr lang="en-US" sz="1800" dirty="0">
            <a:solidFill>
              <a:schemeClr val="tx2"/>
            </a:solidFill>
          </a:endParaRPr>
        </a:p>
      </dgm:t>
    </dgm:pt>
    <dgm:pt modelId="{3FEDEE6B-5536-4E82-8A74-A5CBC16094ED}" type="sibTrans" cxnId="{9E1EFB68-DEE9-47A0-B36B-86609C2E12C8}">
      <dgm:prSet/>
      <dgm:spPr/>
      <dgm:t>
        <a:bodyPr/>
        <a:lstStyle/>
        <a:p>
          <a:endParaRPr lang="en-US"/>
        </a:p>
      </dgm:t>
    </dgm:pt>
    <dgm:pt modelId="{A5F032F3-3DCF-404A-9917-742223025B45}" type="parTrans" cxnId="{9E1EFB68-DEE9-47A0-B36B-86609C2E12C8}">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AF6133FE-C773-49E8-8C0F-D9937AE829AD}" srcId="{20662A6C-CBCA-45E2-81DA-1FA2F278E6B1}" destId="{0EDBCFC0-570A-4976-B0D5-781BC90E08F0}" srcOrd="0" destOrd="0" parTransId="{A521A9EC-2A4F-493B-BE0C-5B6B5A31E1D5}" sibTransId="{E9518C6C-B2B2-4735-942B-7590CB18BA4A}"/>
    <dgm:cxn modelId="{1CB912FB-E052-4326-AC57-785719BC72D9}" type="presOf" srcId="{1C319464-EA5B-4FCC-BDDB-201D08C1F7A0}" destId="{AE395317-7831-4AB8-B93C-B8065EDB9679}" srcOrd="0" destOrd="2" presId="urn:microsoft.com/office/officeart/2005/8/layout/vList2"/>
    <dgm:cxn modelId="{A10E0554-F16D-47FA-9859-7392BCB48A9E}" type="presOf" srcId="{F942D389-A55A-426B-AB99-4FA7BE139852}" destId="{8966F8E4-63A0-4736-8BF3-D55181CE7BAB}" srcOrd="0" destOrd="0" presId="urn:microsoft.com/office/officeart/2005/8/layout/vList2"/>
    <dgm:cxn modelId="{9E1EFB68-DEE9-47A0-B36B-86609C2E12C8}" srcId="{68A69984-9874-9F41-82E6-A098884DFB57}" destId="{AE082242-244D-45D7-BE69-68B6DEFBF2ED}" srcOrd="1" destOrd="0" parTransId="{A5F032F3-3DCF-404A-9917-742223025B45}" sibTransId="{3FEDEE6B-5536-4E82-8A74-A5CBC16094ED}"/>
    <dgm:cxn modelId="{6AD78E6A-BDB3-45D2-BAB3-145660FA980E}" srcId="{FFD77E99-EA65-5C4D-9F6C-72DF0952980C}" destId="{20662A6C-CBCA-45E2-81DA-1FA2F278E6B1}" srcOrd="1" destOrd="0" parTransId="{16689FDB-AE59-4D66-BD3F-B009347D5424}" sibTransId="{1D5A1941-78F1-48DF-ABC1-7B6BB7595577}"/>
    <dgm:cxn modelId="{15B886DF-1B40-4977-8F6D-789E4062AECF}" type="presOf" srcId="{AB2FB826-ACF3-4E1E-BD5F-4B8228E10048}" destId="{8966F8E4-63A0-4736-8BF3-D55181CE7BAB}" srcOrd="0" destOrd="4" presId="urn:microsoft.com/office/officeart/2005/8/layout/vList2"/>
    <dgm:cxn modelId="{AE1687A4-528C-4DB1-A639-D4D79D0E6722}" srcId="{68A69984-9874-9F41-82E6-A098884DFB57}" destId="{7E59B18B-EB31-4CF0-B7C2-E1C2110DC83A}" srcOrd="3" destOrd="0" parTransId="{056E7287-4B92-4CEF-8B70-5C99D4DA88B3}" sibTransId="{509D9BA8-1F08-4FE5-A845-9FE7BB12D020}"/>
    <dgm:cxn modelId="{7162D483-AF2B-4FD8-9897-78E6F0C924C9}" srcId="{20662A6C-CBCA-45E2-81DA-1FA2F278E6B1}" destId="{1C319464-EA5B-4FCC-BDDB-201D08C1F7A0}" srcOrd="2" destOrd="0" parTransId="{EE3F2571-ED75-4FBA-91B8-84FF87B89DC0}" sibTransId="{11275EB0-DC68-4F05-8D30-B98186B951D2}"/>
    <dgm:cxn modelId="{7771261D-D537-46B4-834D-3974F334CCB5}" type="presOf" srcId="{FFD77E99-EA65-5C4D-9F6C-72DF0952980C}" destId="{9BEC5985-76A3-4269-B757-776A3A960CA0}" srcOrd="0" destOrd="0" presId="urn:microsoft.com/office/officeart/2005/8/layout/vList2"/>
    <dgm:cxn modelId="{BB290F2C-7DC6-4024-8D3B-7F5C7C654C38}" srcId="{68A69984-9874-9F41-82E6-A098884DFB57}" destId="{AB2FB826-ACF3-4E1E-BD5F-4B8228E10048}" srcOrd="4" destOrd="0" parTransId="{166D7C14-5E96-4223-8049-DD04E3C1F310}" sibTransId="{47E81FE8-9401-4672-B7C6-73DD8950D6FC}"/>
    <dgm:cxn modelId="{A2B4109A-E11B-421D-958A-BBA38DEB1EC0}" type="presOf" srcId="{AE082242-244D-45D7-BE69-68B6DEFBF2ED}" destId="{8966F8E4-63A0-4736-8BF3-D55181CE7BAB}" srcOrd="0" destOrd="1" presId="urn:microsoft.com/office/officeart/2005/8/layout/vList2"/>
    <dgm:cxn modelId="{003E770B-DF52-4214-96CE-DF4E63CD5D26}" type="presOf" srcId="{C83F2CD1-A3EC-4B26-A067-832570B907A3}" destId="{8966F8E4-63A0-4736-8BF3-D55181CE7BAB}" srcOrd="0" destOrd="5" presId="urn:microsoft.com/office/officeart/2005/8/layout/vList2"/>
    <dgm:cxn modelId="{6566DEDC-CDA1-4E79-ADF2-EDE6F1CB99B4}" type="presOf" srcId="{50E97DF8-3194-4221-B2BE-3C4A61802F84}" destId="{8966F8E4-63A0-4736-8BF3-D55181CE7BAB}" srcOrd="0" destOrd="2" presId="urn:microsoft.com/office/officeart/2005/8/layout/vList2"/>
    <dgm:cxn modelId="{E9A9FA51-E20F-42A1-8F1C-55CB262AA1A3}" type="presOf" srcId="{68A69984-9874-9F41-82E6-A098884DFB57}" destId="{778D82EA-B423-4C9A-A606-1DC96573847F}" srcOrd="0" destOrd="0" presId="urn:microsoft.com/office/officeart/2005/8/layout/vList2"/>
    <dgm:cxn modelId="{DACF6DD7-33D6-4A4C-9AD5-693D4796CAEB}" srcId="{20662A6C-CBCA-45E2-81DA-1FA2F278E6B1}" destId="{EFBDEDE9-8B9B-4C63-9F5A-9182F024868B}" srcOrd="3" destOrd="0" parTransId="{C3890647-2450-4A34-A839-48564975349D}" sibTransId="{F1476150-90BD-465A-8D2F-998CB6B366E6}"/>
    <dgm:cxn modelId="{0E8AFD09-D800-43DB-8C45-0601906BF27B}" srcId="{68A69984-9874-9F41-82E6-A098884DFB57}" destId="{C83F2CD1-A3EC-4B26-A067-832570B907A3}" srcOrd="5" destOrd="0" parTransId="{65893D01-FB6C-450B-AE6C-06A35664634B}" sibTransId="{C65FFA3D-23F2-4540-B255-F82D6B97B5FE}"/>
    <dgm:cxn modelId="{D9480F84-8B2A-2444-A00D-89D005FB4D5E}" srcId="{FFD77E99-EA65-5C4D-9F6C-72DF0952980C}" destId="{68A69984-9874-9F41-82E6-A098884DFB57}" srcOrd="0" destOrd="0" parTransId="{ADDC2954-42E4-AF43-B74B-5776DE8B4502}" sibTransId="{40F55B81-C631-C14F-942C-7FD8215D5F24}"/>
    <dgm:cxn modelId="{9A540E61-C4C9-4B4B-AB5C-1F6C3994EFC8}" type="presOf" srcId="{EFBDEDE9-8B9B-4C63-9F5A-9182F024868B}" destId="{AE395317-7831-4AB8-B93C-B8065EDB9679}" srcOrd="0" destOrd="3" presId="urn:microsoft.com/office/officeart/2005/8/layout/vList2"/>
    <dgm:cxn modelId="{0AA6415F-B2AE-449A-A8D7-5D09E39B9C31}" type="presOf" srcId="{7E59B18B-EB31-4CF0-B7C2-E1C2110DC83A}" destId="{8966F8E4-63A0-4736-8BF3-D55181CE7BAB}" srcOrd="0" destOrd="3" presId="urn:microsoft.com/office/officeart/2005/8/layout/vList2"/>
    <dgm:cxn modelId="{EA482BC7-1919-4F7B-929D-54795B84943A}" type="presOf" srcId="{20662A6C-CBCA-45E2-81DA-1FA2F278E6B1}" destId="{9EC07EBE-F7BA-40BB-B58B-1315E1E8B6FF}" srcOrd="0" destOrd="0" presId="urn:microsoft.com/office/officeart/2005/8/layout/vList2"/>
    <dgm:cxn modelId="{25B87481-BCF7-4C55-96D0-BFE393F3A52C}" srcId="{20662A6C-CBCA-45E2-81DA-1FA2F278E6B1}" destId="{54A0DE3E-4898-4B2E-897B-4909044FBB26}" srcOrd="1" destOrd="0" parTransId="{C4BBA492-A77A-4ACA-8A4B-D417F773D7B9}" sibTransId="{5A040B09-6A95-4167-91A2-CB6A13A009CB}"/>
    <dgm:cxn modelId="{2E0F8BEC-81A2-42F8-863C-BCBC04D873D7}" srcId="{68A69984-9874-9F41-82E6-A098884DFB57}" destId="{F942D389-A55A-426B-AB99-4FA7BE139852}" srcOrd="0" destOrd="0" parTransId="{42D755FF-82D1-464E-856A-40C16E2E1112}" sibTransId="{EED865A8-08CD-4EED-B5EA-DD8590802354}"/>
    <dgm:cxn modelId="{FE13242F-2835-4EC2-958C-E636094E222F}" type="presOf" srcId="{0EDBCFC0-570A-4976-B0D5-781BC90E08F0}" destId="{AE395317-7831-4AB8-B93C-B8065EDB9679}" srcOrd="0" destOrd="0" presId="urn:microsoft.com/office/officeart/2005/8/layout/vList2"/>
    <dgm:cxn modelId="{0020407F-B065-4F9A-9594-16FA59950FFF}" srcId="{68A69984-9874-9F41-82E6-A098884DFB57}" destId="{50E97DF8-3194-4221-B2BE-3C4A61802F84}" srcOrd="2" destOrd="0" parTransId="{700F4559-34C4-4E5D-A3AD-72E10C8167DC}" sibTransId="{32DB0627-E3E5-4836-98F5-32662AB0E491}"/>
    <dgm:cxn modelId="{87B7162F-3007-4D5F-83C8-61E204C5BC93}" type="presOf" srcId="{54A0DE3E-4898-4B2E-897B-4909044FBB26}" destId="{AE395317-7831-4AB8-B93C-B8065EDB9679}" srcOrd="0" destOrd="1" presId="urn:microsoft.com/office/officeart/2005/8/layout/vList2"/>
    <dgm:cxn modelId="{579AB5D2-C1FA-4DC9-8FB3-6CA6482940D2}" type="presParOf" srcId="{9BEC5985-76A3-4269-B757-776A3A960CA0}" destId="{778D82EA-B423-4C9A-A606-1DC96573847F}" srcOrd="0" destOrd="0" presId="urn:microsoft.com/office/officeart/2005/8/layout/vList2"/>
    <dgm:cxn modelId="{EA8518D4-38F4-474E-9C6C-F2E7A0F47175}" type="presParOf" srcId="{9BEC5985-76A3-4269-B757-776A3A960CA0}" destId="{8966F8E4-63A0-4736-8BF3-D55181CE7BAB}" srcOrd="1" destOrd="0" presId="urn:microsoft.com/office/officeart/2005/8/layout/vList2"/>
    <dgm:cxn modelId="{3397DB7A-831C-4275-BA70-CAB0555B98EA}" type="presParOf" srcId="{9BEC5985-76A3-4269-B757-776A3A960CA0}" destId="{9EC07EBE-F7BA-40BB-B58B-1315E1E8B6FF}" srcOrd="2" destOrd="0" presId="urn:microsoft.com/office/officeart/2005/8/layout/vList2"/>
    <dgm:cxn modelId="{FD3372B6-F91B-46C1-A93D-0D90A400103A}"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1800" smtClean="0">
              <a:solidFill>
                <a:schemeClr val="tx2"/>
              </a:solidFill>
            </a:rPr>
            <a:t>Locate employers willing to pay for your education while you work</a:t>
          </a:r>
          <a:endParaRPr lang="en-US" sz="18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1800" dirty="0" smtClean="0">
              <a:solidFill>
                <a:schemeClr val="tx2"/>
              </a:solidFill>
            </a:rPr>
            <a:t>Balancing work and education simultaneously.</a:t>
          </a:r>
          <a:endParaRPr lang="en-US" sz="18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93034105-3AD0-408A-BCD3-B233D7A29FE4}">
      <dgm:prSet custT="1"/>
      <dgm:spPr/>
      <dgm:t>
        <a:bodyPr/>
        <a:lstStyle/>
        <a:p>
          <a:r>
            <a:rPr lang="en-US" sz="1800" dirty="0">
              <a:solidFill>
                <a:schemeClr val="tx2"/>
              </a:solidFill>
            </a:rPr>
            <a:t>Financially stable while concurrently working on improving your skills</a:t>
          </a:r>
        </a:p>
      </dgm:t>
    </dgm:pt>
    <dgm:pt modelId="{F3987A7A-F0D4-425E-8BBC-5DC74836DF06}" type="parTrans" cxnId="{BC16DE0A-8276-4EB7-BB8B-55A2E7B545B3}">
      <dgm:prSet/>
      <dgm:spPr/>
      <dgm:t>
        <a:bodyPr/>
        <a:lstStyle/>
        <a:p>
          <a:endParaRPr lang="en-US"/>
        </a:p>
      </dgm:t>
    </dgm:pt>
    <dgm:pt modelId="{ED0851E2-91AF-4883-AD85-F4EFDF1A9C07}" type="sibTrans" cxnId="{BC16DE0A-8276-4EB7-BB8B-55A2E7B545B3}">
      <dgm:prSet/>
      <dgm:spPr/>
      <dgm:t>
        <a:bodyPr/>
        <a:lstStyle/>
        <a:p>
          <a:endParaRPr lang="en-US"/>
        </a:p>
      </dgm:t>
    </dgm:pt>
    <dgm:pt modelId="{5EC91AEC-6527-4087-B18F-B74A3D432580}">
      <dgm:prSet custT="1"/>
      <dgm:spPr/>
      <dgm:t>
        <a:bodyPr/>
        <a:lstStyle/>
        <a:p>
          <a:r>
            <a:rPr lang="en-US" sz="1800" dirty="0">
              <a:solidFill>
                <a:schemeClr val="tx2"/>
              </a:solidFill>
            </a:rPr>
            <a:t>Minimal student loans</a:t>
          </a:r>
        </a:p>
      </dgm:t>
    </dgm:pt>
    <dgm:pt modelId="{7F8F3D5C-6ECE-499E-A3DB-AFE5BFD15F25}" type="parTrans" cxnId="{09793387-3F99-49BA-9746-C727C17567A8}">
      <dgm:prSet/>
      <dgm:spPr/>
      <dgm:t>
        <a:bodyPr/>
        <a:lstStyle/>
        <a:p>
          <a:endParaRPr lang="en-US"/>
        </a:p>
      </dgm:t>
    </dgm:pt>
    <dgm:pt modelId="{23D5F58C-7535-4AD9-89FC-B1F4F217A2C7}" type="sibTrans" cxnId="{09793387-3F99-49BA-9746-C727C17567A8}">
      <dgm:prSet/>
      <dgm:spPr/>
      <dgm:t>
        <a:bodyPr/>
        <a:lstStyle/>
        <a:p>
          <a:endParaRPr lang="en-US"/>
        </a:p>
      </dgm:t>
    </dgm:pt>
    <dgm:pt modelId="{CA2CFF41-B845-45CF-A84B-FF007C12B78E}">
      <dgm:prSet custT="1"/>
      <dgm:spPr/>
      <dgm:t>
        <a:bodyPr/>
        <a:lstStyle/>
        <a:p>
          <a:r>
            <a:rPr lang="en-US" sz="1800" dirty="0">
              <a:solidFill>
                <a:schemeClr val="tx2"/>
              </a:solidFill>
            </a:rPr>
            <a:t>Know you already have a job after graduation</a:t>
          </a:r>
        </a:p>
      </dgm:t>
    </dgm:pt>
    <dgm:pt modelId="{D7B5D25B-5F8D-4C69-BED2-DDE19B186724}" type="parTrans" cxnId="{A46BD325-CB05-4BE1-91F9-AFC01AD3F19A}">
      <dgm:prSet/>
      <dgm:spPr/>
      <dgm:t>
        <a:bodyPr/>
        <a:lstStyle/>
        <a:p>
          <a:endParaRPr lang="en-US"/>
        </a:p>
      </dgm:t>
    </dgm:pt>
    <dgm:pt modelId="{98467204-E546-4EA9-958C-66533E0AC715}" type="sibTrans" cxnId="{A46BD325-CB05-4BE1-91F9-AFC01AD3F19A}">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4980ACAE-2067-473A-B249-7A99AE5C32B0}" type="presOf" srcId="{CA2CFF41-B845-45CF-A84B-FF007C12B78E}" destId="{8966F8E4-63A0-4736-8BF3-D55181CE7BAB}" srcOrd="0" destOrd="3" presId="urn:microsoft.com/office/officeart/2005/8/layout/vList2"/>
    <dgm:cxn modelId="{EA53B78A-6FB1-4EC7-8CEB-355C196F67CB}" type="presOf" srcId="{0EDBCFC0-570A-4976-B0D5-781BC90E08F0}" destId="{AE395317-7831-4AB8-B93C-B8065EDB9679}" srcOrd="0" destOrd="0" presId="urn:microsoft.com/office/officeart/2005/8/layout/vList2"/>
    <dgm:cxn modelId="{5DF66CBE-A953-45C4-B118-07BC50291B3D}" type="presOf" srcId="{68A69984-9874-9F41-82E6-A098884DFB57}" destId="{778D82EA-B423-4C9A-A606-1DC96573847F}" srcOrd="0" destOrd="0" presId="urn:microsoft.com/office/officeart/2005/8/layout/vList2"/>
    <dgm:cxn modelId="{A46BD325-CB05-4BE1-91F9-AFC01AD3F19A}" srcId="{68A69984-9874-9F41-82E6-A098884DFB57}" destId="{CA2CFF41-B845-45CF-A84B-FF007C12B78E}" srcOrd="3" destOrd="0" parTransId="{D7B5D25B-5F8D-4C69-BED2-DDE19B186724}" sibTransId="{98467204-E546-4EA9-958C-66533E0AC715}"/>
    <dgm:cxn modelId="{AF6133FE-C773-49E8-8C0F-D9937AE829AD}" srcId="{20662A6C-CBCA-45E2-81DA-1FA2F278E6B1}" destId="{0EDBCFC0-570A-4976-B0D5-781BC90E08F0}" srcOrd="0" destOrd="0" parTransId="{A521A9EC-2A4F-493B-BE0C-5B6B5A31E1D5}" sibTransId="{E9518C6C-B2B2-4735-942B-7590CB18BA4A}"/>
    <dgm:cxn modelId="{53067EDD-F093-4CDD-B3E5-5A01FEBB74CC}" type="presOf" srcId="{FFD77E99-EA65-5C4D-9F6C-72DF0952980C}" destId="{9BEC5985-76A3-4269-B757-776A3A960CA0}" srcOrd="0" destOrd="0" presId="urn:microsoft.com/office/officeart/2005/8/layout/vList2"/>
    <dgm:cxn modelId="{09793387-3F99-49BA-9746-C727C17567A8}" srcId="{68A69984-9874-9F41-82E6-A098884DFB57}" destId="{5EC91AEC-6527-4087-B18F-B74A3D432580}" srcOrd="2" destOrd="0" parTransId="{7F8F3D5C-6ECE-499E-A3DB-AFE5BFD15F25}" sibTransId="{23D5F58C-7535-4AD9-89FC-B1F4F217A2C7}"/>
    <dgm:cxn modelId="{99024B3F-87FC-42AC-AEB8-AD91367CA54A}" type="presOf" srcId="{20662A6C-CBCA-45E2-81DA-1FA2F278E6B1}" destId="{9EC07EBE-F7BA-40BB-B58B-1315E1E8B6FF}" srcOrd="0" destOrd="0" presId="urn:microsoft.com/office/officeart/2005/8/layout/vList2"/>
    <dgm:cxn modelId="{74A51D26-9CF2-437B-A08B-6980E5BF0F94}" type="presOf" srcId="{93034105-3AD0-408A-BCD3-B233D7A29FE4}" destId="{8966F8E4-63A0-4736-8BF3-D55181CE7BAB}" srcOrd="0" destOrd="1" presId="urn:microsoft.com/office/officeart/2005/8/layout/vList2"/>
    <dgm:cxn modelId="{AC6DC418-E6FE-4DC2-9CDE-73389E3ADBA5}" type="presOf" srcId="{F942D389-A55A-426B-AB99-4FA7BE139852}" destId="{8966F8E4-63A0-4736-8BF3-D55181CE7BAB}" srcOrd="0" destOrd="0" presId="urn:microsoft.com/office/officeart/2005/8/layout/vList2"/>
    <dgm:cxn modelId="{6AD78E6A-BDB3-45D2-BAB3-145660FA980E}" srcId="{FFD77E99-EA65-5C4D-9F6C-72DF0952980C}" destId="{20662A6C-CBCA-45E2-81DA-1FA2F278E6B1}" srcOrd="1" destOrd="0" parTransId="{16689FDB-AE59-4D66-BD3F-B009347D5424}" sibTransId="{1D5A1941-78F1-48DF-ABC1-7B6BB7595577}"/>
    <dgm:cxn modelId="{D9480F84-8B2A-2444-A00D-89D005FB4D5E}" srcId="{FFD77E99-EA65-5C4D-9F6C-72DF0952980C}" destId="{68A69984-9874-9F41-82E6-A098884DFB57}" srcOrd="0" destOrd="0" parTransId="{ADDC2954-42E4-AF43-B74B-5776DE8B4502}" sibTransId="{40F55B81-C631-C14F-942C-7FD8215D5F24}"/>
    <dgm:cxn modelId="{BC16DE0A-8276-4EB7-BB8B-55A2E7B545B3}" srcId="{68A69984-9874-9F41-82E6-A098884DFB57}" destId="{93034105-3AD0-408A-BCD3-B233D7A29FE4}" srcOrd="1" destOrd="0" parTransId="{F3987A7A-F0D4-425E-8BBC-5DC74836DF06}" sibTransId="{ED0851E2-91AF-4883-AD85-F4EFDF1A9C07}"/>
    <dgm:cxn modelId="{2E0F8BEC-81A2-42F8-863C-BCBC04D873D7}" srcId="{68A69984-9874-9F41-82E6-A098884DFB57}" destId="{F942D389-A55A-426B-AB99-4FA7BE139852}" srcOrd="0" destOrd="0" parTransId="{42D755FF-82D1-464E-856A-40C16E2E1112}" sibTransId="{EED865A8-08CD-4EED-B5EA-DD8590802354}"/>
    <dgm:cxn modelId="{8EEDED0F-CABD-4452-BA1F-6ED400F0977C}" type="presOf" srcId="{5EC91AEC-6527-4087-B18F-B74A3D432580}" destId="{8966F8E4-63A0-4736-8BF3-D55181CE7BAB}" srcOrd="0" destOrd="2" presId="urn:microsoft.com/office/officeart/2005/8/layout/vList2"/>
    <dgm:cxn modelId="{ECD6B8CF-971C-4708-8725-39BE83F4C95B}" type="presParOf" srcId="{9BEC5985-76A3-4269-B757-776A3A960CA0}" destId="{778D82EA-B423-4C9A-A606-1DC96573847F}" srcOrd="0" destOrd="0" presId="urn:microsoft.com/office/officeart/2005/8/layout/vList2"/>
    <dgm:cxn modelId="{F77077BA-4398-4F41-B911-5AA446841848}" type="presParOf" srcId="{9BEC5985-76A3-4269-B757-776A3A960CA0}" destId="{8966F8E4-63A0-4736-8BF3-D55181CE7BAB}" srcOrd="1" destOrd="0" presId="urn:microsoft.com/office/officeart/2005/8/layout/vList2"/>
    <dgm:cxn modelId="{9879463B-D7D7-4CD3-B423-C86A84BD5C06}" type="presParOf" srcId="{9BEC5985-76A3-4269-B757-776A3A960CA0}" destId="{9EC07EBE-F7BA-40BB-B58B-1315E1E8B6FF}" srcOrd="2" destOrd="0" presId="urn:microsoft.com/office/officeart/2005/8/layout/vList2"/>
    <dgm:cxn modelId="{3591FB21-A110-4E78-BD2B-13A1AA374C18}"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05DC61C9-A26D-41D3-A625-22BB7BE4A92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8DAE39F-2268-4906-B481-1A0BAF36327D}">
      <dgm:prSet phldrT="[Text]"/>
      <dgm:spPr/>
      <dgm:t>
        <a:bodyPr/>
        <a:lstStyle/>
        <a:p>
          <a:r>
            <a:rPr lang="en-US" dirty="0" smtClean="0">
              <a:solidFill>
                <a:schemeClr val="tx2"/>
              </a:solidFill>
            </a:rPr>
            <a:t>It is estimated that only 15-20% of all jobs are ever advertised, meaning 80-85% of jobs are filled by companies who never advertised the position. Instead these positions are filled by referral, the "who do you know" method of recruitment. So while keeping an eye advertised positions is important, the percentages are in your favor if you investigate the hidden job market. </a:t>
          </a:r>
          <a:endParaRPr lang="en-US" dirty="0">
            <a:solidFill>
              <a:schemeClr val="tx2"/>
            </a:solidFill>
            <a:latin typeface="Britannic Bold" pitchFamily="34" charset="0"/>
          </a:endParaRPr>
        </a:p>
      </dgm:t>
    </dgm:pt>
    <dgm:pt modelId="{5FCC02F4-D816-47ED-961E-7E28EAC3DE90}" type="parTrans" cxnId="{E73FF8EA-6D5C-40F9-AF71-49AFFF6A15E5}">
      <dgm:prSet/>
      <dgm:spPr/>
      <dgm:t>
        <a:bodyPr/>
        <a:lstStyle/>
        <a:p>
          <a:endParaRPr lang="en-US"/>
        </a:p>
      </dgm:t>
    </dgm:pt>
    <dgm:pt modelId="{BC8789D1-A5A9-4544-A254-231EEFDFFC84}" type="sibTrans" cxnId="{E73FF8EA-6D5C-40F9-AF71-49AFFF6A15E5}">
      <dgm:prSet/>
      <dgm:spPr/>
      <dgm:t>
        <a:bodyPr/>
        <a:lstStyle/>
        <a:p>
          <a:endParaRPr lang="en-US"/>
        </a:p>
      </dgm:t>
    </dgm:pt>
    <dgm:pt modelId="{9CA3D497-38D9-4EB2-A4F3-7CE84FE0F64A}">
      <dgm:prSet phldrT="[Text]"/>
      <dgm:spPr/>
      <dgm:t>
        <a:bodyPr/>
        <a:lstStyle/>
        <a:p>
          <a:r>
            <a:rPr lang="en-US" dirty="0" smtClean="0">
              <a:latin typeface="Britannic Bold" pitchFamily="34" charset="0"/>
            </a:rPr>
            <a:t>What </a:t>
          </a:r>
          <a:r>
            <a:rPr lang="en-US" dirty="0" smtClean="0">
              <a:solidFill>
                <a:schemeClr val="bg1"/>
              </a:solidFill>
              <a:latin typeface="Britannic Bold" pitchFamily="34" charset="0"/>
            </a:rPr>
            <a:t>is </a:t>
          </a:r>
          <a:r>
            <a:rPr lang="en-US" dirty="0" smtClean="0">
              <a:solidFill>
                <a:schemeClr val="bg1"/>
              </a:solidFill>
              <a:latin typeface="Britannic Bold" pitchFamily="34" charset="0"/>
              <a:hlinkClick xmlns:r="http://schemas.openxmlformats.org/officeDocument/2006/relationships" r:id="rId1"/>
            </a:rPr>
            <a:t>“</a:t>
          </a:r>
          <a:r>
            <a:rPr lang="en-US" i="1" dirty="0" smtClean="0">
              <a:solidFill>
                <a:schemeClr val="bg1"/>
              </a:solidFill>
              <a:hlinkClick xmlns:r="http://schemas.openxmlformats.org/officeDocument/2006/relationships" r:id="rId1"/>
            </a:rPr>
            <a:t>The Hidden Job Market?”</a:t>
          </a:r>
          <a:endParaRPr lang="en-US" dirty="0">
            <a:solidFill>
              <a:schemeClr val="bg1"/>
            </a:solidFill>
            <a:latin typeface="Britannic Bold" pitchFamily="34" charset="0"/>
          </a:endParaRPr>
        </a:p>
      </dgm:t>
    </dgm:pt>
    <dgm:pt modelId="{F5ED40E9-E1E7-4F5D-A668-85F304DB3AD8}" type="sibTrans" cxnId="{58BCA5FF-98C7-4950-BD44-A3AF7877160D}">
      <dgm:prSet/>
      <dgm:spPr/>
      <dgm:t>
        <a:bodyPr/>
        <a:lstStyle/>
        <a:p>
          <a:endParaRPr lang="en-US"/>
        </a:p>
      </dgm:t>
    </dgm:pt>
    <dgm:pt modelId="{0255037D-2177-4A96-8F6B-93A9DE2B1A43}" type="parTrans" cxnId="{58BCA5FF-98C7-4950-BD44-A3AF7877160D}">
      <dgm:prSet/>
      <dgm:spPr/>
      <dgm:t>
        <a:bodyPr/>
        <a:lstStyle/>
        <a:p>
          <a:endParaRPr lang="en-US"/>
        </a:p>
      </dgm:t>
    </dgm:pt>
    <dgm:pt modelId="{C1B1F0FC-35E3-4E52-B17A-0B9B3E7831B2}" type="pres">
      <dgm:prSet presAssocID="{05DC61C9-A26D-41D3-A625-22BB7BE4A924}" presName="linear" presStyleCnt="0">
        <dgm:presLayoutVars>
          <dgm:animLvl val="lvl"/>
          <dgm:resizeHandles val="exact"/>
        </dgm:presLayoutVars>
      </dgm:prSet>
      <dgm:spPr/>
      <dgm:t>
        <a:bodyPr/>
        <a:lstStyle/>
        <a:p>
          <a:endParaRPr lang="en-US"/>
        </a:p>
      </dgm:t>
    </dgm:pt>
    <dgm:pt modelId="{4F45A1AE-75B2-4EA2-8EAF-CF88CD5ED417}" type="pres">
      <dgm:prSet presAssocID="{9CA3D497-38D9-4EB2-A4F3-7CE84FE0F64A}" presName="parentText" presStyleLbl="node1" presStyleIdx="0" presStyleCnt="1" custLinFactNeighborX="-19545">
        <dgm:presLayoutVars>
          <dgm:chMax val="0"/>
          <dgm:bulletEnabled val="1"/>
        </dgm:presLayoutVars>
      </dgm:prSet>
      <dgm:spPr/>
      <dgm:t>
        <a:bodyPr/>
        <a:lstStyle/>
        <a:p>
          <a:endParaRPr lang="en-US"/>
        </a:p>
      </dgm:t>
    </dgm:pt>
    <dgm:pt modelId="{1DB27694-246B-4E2A-9CF8-A5CD4B745115}" type="pres">
      <dgm:prSet presAssocID="{9CA3D497-38D9-4EB2-A4F3-7CE84FE0F64A}" presName="childText" presStyleLbl="revTx" presStyleIdx="0" presStyleCnt="1">
        <dgm:presLayoutVars>
          <dgm:bulletEnabled val="1"/>
        </dgm:presLayoutVars>
      </dgm:prSet>
      <dgm:spPr/>
      <dgm:t>
        <a:bodyPr/>
        <a:lstStyle/>
        <a:p>
          <a:endParaRPr lang="en-US"/>
        </a:p>
      </dgm:t>
    </dgm:pt>
  </dgm:ptLst>
  <dgm:cxnLst>
    <dgm:cxn modelId="{58BCA5FF-98C7-4950-BD44-A3AF7877160D}" srcId="{05DC61C9-A26D-41D3-A625-22BB7BE4A924}" destId="{9CA3D497-38D9-4EB2-A4F3-7CE84FE0F64A}" srcOrd="0" destOrd="0" parTransId="{0255037D-2177-4A96-8F6B-93A9DE2B1A43}" sibTransId="{F5ED40E9-E1E7-4F5D-A668-85F304DB3AD8}"/>
    <dgm:cxn modelId="{E73FF8EA-6D5C-40F9-AF71-49AFFF6A15E5}" srcId="{9CA3D497-38D9-4EB2-A4F3-7CE84FE0F64A}" destId="{88DAE39F-2268-4906-B481-1A0BAF36327D}" srcOrd="0" destOrd="0" parTransId="{5FCC02F4-D816-47ED-961E-7E28EAC3DE90}" sibTransId="{BC8789D1-A5A9-4544-A254-231EEFDFFC84}"/>
    <dgm:cxn modelId="{58EB55C3-F741-4CF6-AA3F-B708A3ABC0FE}" type="presOf" srcId="{88DAE39F-2268-4906-B481-1A0BAF36327D}" destId="{1DB27694-246B-4E2A-9CF8-A5CD4B745115}" srcOrd="0" destOrd="0" presId="urn:microsoft.com/office/officeart/2005/8/layout/vList2"/>
    <dgm:cxn modelId="{0003E86A-1365-4805-8BEB-80959B739768}" type="presOf" srcId="{9CA3D497-38D9-4EB2-A4F3-7CE84FE0F64A}" destId="{4F45A1AE-75B2-4EA2-8EAF-CF88CD5ED417}" srcOrd="0" destOrd="0" presId="urn:microsoft.com/office/officeart/2005/8/layout/vList2"/>
    <dgm:cxn modelId="{511905A1-E847-45EE-AE19-8829BB8046A4}" type="presOf" srcId="{05DC61C9-A26D-41D3-A625-22BB7BE4A924}" destId="{C1B1F0FC-35E3-4E52-B17A-0B9B3E7831B2}" srcOrd="0" destOrd="0" presId="urn:microsoft.com/office/officeart/2005/8/layout/vList2"/>
    <dgm:cxn modelId="{38517B1B-7A50-4565-A03B-E248748734B0}" type="presParOf" srcId="{C1B1F0FC-35E3-4E52-B17A-0B9B3E7831B2}" destId="{4F45A1AE-75B2-4EA2-8EAF-CF88CD5ED417}" srcOrd="0" destOrd="0" presId="urn:microsoft.com/office/officeart/2005/8/layout/vList2"/>
    <dgm:cxn modelId="{3172E710-EBE6-4FE5-8FA1-80E701BBD527}" type="presParOf" srcId="{C1B1F0FC-35E3-4E52-B17A-0B9B3E7831B2}" destId="{1DB27694-246B-4E2A-9CF8-A5CD4B745115}"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5DC61C9-A26D-41D3-A625-22BB7BE4A92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6AD30AD-721B-40BD-9315-52A63FBC72E3}">
      <dgm:prSet phldrT="[Text]"/>
      <dgm:spPr/>
      <dgm:t>
        <a:bodyPr/>
        <a:lstStyle/>
        <a:p>
          <a:r>
            <a:rPr lang="en-US" dirty="0" smtClean="0">
              <a:latin typeface="Britannic Bold" pitchFamily="34" charset="0"/>
            </a:rPr>
            <a:t>Don’t wait until the job is open!</a:t>
          </a:r>
          <a:endParaRPr lang="en-US" dirty="0">
            <a:latin typeface="Britannic Bold" pitchFamily="34" charset="0"/>
          </a:endParaRPr>
        </a:p>
      </dgm:t>
    </dgm:pt>
    <dgm:pt modelId="{0CDA656B-1F25-41AA-B38A-E431BB43E915}" type="parTrans" cxnId="{54A38382-91A4-4158-BC19-3023BA0AE512}">
      <dgm:prSet/>
      <dgm:spPr/>
      <dgm:t>
        <a:bodyPr/>
        <a:lstStyle/>
        <a:p>
          <a:endParaRPr lang="en-US"/>
        </a:p>
      </dgm:t>
    </dgm:pt>
    <dgm:pt modelId="{9D6C463B-BD45-4A12-AF16-1D43F38411A0}" type="sibTrans" cxnId="{54A38382-91A4-4158-BC19-3023BA0AE512}">
      <dgm:prSet/>
      <dgm:spPr/>
      <dgm:t>
        <a:bodyPr/>
        <a:lstStyle/>
        <a:p>
          <a:endParaRPr lang="en-US"/>
        </a:p>
      </dgm:t>
    </dgm:pt>
    <dgm:pt modelId="{EB73675A-9664-4D21-93B0-8D2BF98A016D}">
      <dgm:prSet phldrT="[Text]"/>
      <dgm:spPr/>
      <dgm:t>
        <a:bodyPr/>
        <a:lstStyle/>
        <a:p>
          <a:r>
            <a:rPr lang="en-US" dirty="0" smtClean="0">
              <a:solidFill>
                <a:schemeClr val="tx2"/>
              </a:solidFill>
            </a:rPr>
            <a:t>By following creative strategies such as: using personal contacts and contacting employers directly. </a:t>
          </a:r>
          <a:r>
            <a:rPr lang="en-US" baseline="0" dirty="0" smtClean="0">
              <a:solidFill>
                <a:schemeClr val="tx2"/>
              </a:solidFill>
            </a:rPr>
            <a:t>It is essential to develop effective tools and dynamic strategies for job searching so you stand out from other applicants. </a:t>
          </a:r>
          <a:endParaRPr lang="en-US" dirty="0">
            <a:solidFill>
              <a:schemeClr val="tx2"/>
            </a:solidFill>
            <a:latin typeface="Britannic Bold" pitchFamily="34" charset="0"/>
          </a:endParaRPr>
        </a:p>
      </dgm:t>
    </dgm:pt>
    <dgm:pt modelId="{BF3A22D7-1EC5-4722-B921-77B33D245491}" type="parTrans" cxnId="{ABEE79ED-06A0-41E7-85B7-77BBDE17A5B9}">
      <dgm:prSet/>
      <dgm:spPr/>
      <dgm:t>
        <a:bodyPr/>
        <a:lstStyle/>
        <a:p>
          <a:endParaRPr lang="en-US"/>
        </a:p>
      </dgm:t>
    </dgm:pt>
    <dgm:pt modelId="{72DD556B-C708-48AA-8796-2F0B41611C3B}" type="sibTrans" cxnId="{ABEE79ED-06A0-41E7-85B7-77BBDE17A5B9}">
      <dgm:prSet/>
      <dgm:spPr/>
      <dgm:t>
        <a:bodyPr/>
        <a:lstStyle/>
        <a:p>
          <a:endParaRPr lang="en-US"/>
        </a:p>
      </dgm:t>
    </dgm:pt>
    <dgm:pt modelId="{C929310B-9EF7-4DA1-BD48-AB4B78CCBCAB}">
      <dgm:prSet phldrT="[Text]"/>
      <dgm:spPr/>
      <dgm:t>
        <a:bodyPr/>
        <a:lstStyle/>
        <a:p>
          <a:r>
            <a:rPr lang="en-US" dirty="0" smtClean="0">
              <a:solidFill>
                <a:schemeClr val="tx2"/>
              </a:solidFill>
              <a:latin typeface="Candara" panose="020E0502030303020204" pitchFamily="34" charset="0"/>
            </a:rPr>
            <a:t>Develop mentoring relationships.  When you establish professional working relationships with mentors, you enlist personal recruiters to help you find opportunities that may not be posted, and gain tips and insights from seasoned and experience professionals.</a:t>
          </a:r>
          <a:endParaRPr lang="en-US" dirty="0">
            <a:solidFill>
              <a:schemeClr val="tx2"/>
            </a:solidFill>
            <a:latin typeface="Candara" panose="020E0502030303020204" pitchFamily="34" charset="0"/>
          </a:endParaRPr>
        </a:p>
      </dgm:t>
    </dgm:pt>
    <dgm:pt modelId="{452426AE-DD49-4800-8863-66EEDD02281D}" type="parTrans" cxnId="{A7708BBE-97AB-4801-A200-6D42C342FA0A}">
      <dgm:prSet/>
      <dgm:spPr/>
      <dgm:t>
        <a:bodyPr/>
        <a:lstStyle/>
        <a:p>
          <a:endParaRPr lang="en-US"/>
        </a:p>
      </dgm:t>
    </dgm:pt>
    <dgm:pt modelId="{E0295CF7-399D-4422-BAA4-CA8AC68C407A}" type="sibTrans" cxnId="{A7708BBE-97AB-4801-A200-6D42C342FA0A}">
      <dgm:prSet/>
      <dgm:spPr/>
      <dgm:t>
        <a:bodyPr/>
        <a:lstStyle/>
        <a:p>
          <a:endParaRPr lang="en-US"/>
        </a:p>
      </dgm:t>
    </dgm:pt>
    <dgm:pt modelId="{C1B1F0FC-35E3-4E52-B17A-0B9B3E7831B2}" type="pres">
      <dgm:prSet presAssocID="{05DC61C9-A26D-41D3-A625-22BB7BE4A924}" presName="linear" presStyleCnt="0">
        <dgm:presLayoutVars>
          <dgm:animLvl val="lvl"/>
          <dgm:resizeHandles val="exact"/>
        </dgm:presLayoutVars>
      </dgm:prSet>
      <dgm:spPr/>
      <dgm:t>
        <a:bodyPr/>
        <a:lstStyle/>
        <a:p>
          <a:endParaRPr lang="en-US"/>
        </a:p>
      </dgm:t>
    </dgm:pt>
    <dgm:pt modelId="{4C3BB417-1FBF-4B0F-AE38-35678D3F420A}" type="pres">
      <dgm:prSet presAssocID="{36AD30AD-721B-40BD-9315-52A63FBC72E3}" presName="parentText" presStyleLbl="node1" presStyleIdx="0" presStyleCnt="1">
        <dgm:presLayoutVars>
          <dgm:chMax val="0"/>
          <dgm:bulletEnabled val="1"/>
        </dgm:presLayoutVars>
      </dgm:prSet>
      <dgm:spPr/>
      <dgm:t>
        <a:bodyPr/>
        <a:lstStyle/>
        <a:p>
          <a:endParaRPr lang="en-US"/>
        </a:p>
      </dgm:t>
    </dgm:pt>
    <dgm:pt modelId="{1476EE7D-F956-404E-88A8-B9CB35B642B1}" type="pres">
      <dgm:prSet presAssocID="{36AD30AD-721B-40BD-9315-52A63FBC72E3}" presName="childText" presStyleLbl="revTx" presStyleIdx="0" presStyleCnt="1">
        <dgm:presLayoutVars>
          <dgm:bulletEnabled val="1"/>
        </dgm:presLayoutVars>
      </dgm:prSet>
      <dgm:spPr/>
      <dgm:t>
        <a:bodyPr/>
        <a:lstStyle/>
        <a:p>
          <a:endParaRPr lang="en-US"/>
        </a:p>
      </dgm:t>
    </dgm:pt>
  </dgm:ptLst>
  <dgm:cxnLst>
    <dgm:cxn modelId="{54A38382-91A4-4158-BC19-3023BA0AE512}" srcId="{05DC61C9-A26D-41D3-A625-22BB7BE4A924}" destId="{36AD30AD-721B-40BD-9315-52A63FBC72E3}" srcOrd="0" destOrd="0" parTransId="{0CDA656B-1F25-41AA-B38A-E431BB43E915}" sibTransId="{9D6C463B-BD45-4A12-AF16-1D43F38411A0}"/>
    <dgm:cxn modelId="{C1E7A587-BE96-4385-80F1-FA7684E30699}" type="presOf" srcId="{EB73675A-9664-4D21-93B0-8D2BF98A016D}" destId="{1476EE7D-F956-404E-88A8-B9CB35B642B1}" srcOrd="0" destOrd="0" presId="urn:microsoft.com/office/officeart/2005/8/layout/vList2"/>
    <dgm:cxn modelId="{0A65BD62-151E-4E9E-990A-AF82CDD73176}" type="presOf" srcId="{05DC61C9-A26D-41D3-A625-22BB7BE4A924}" destId="{C1B1F0FC-35E3-4E52-B17A-0B9B3E7831B2}" srcOrd="0" destOrd="0" presId="urn:microsoft.com/office/officeart/2005/8/layout/vList2"/>
    <dgm:cxn modelId="{ABEE79ED-06A0-41E7-85B7-77BBDE17A5B9}" srcId="{36AD30AD-721B-40BD-9315-52A63FBC72E3}" destId="{EB73675A-9664-4D21-93B0-8D2BF98A016D}" srcOrd="0" destOrd="0" parTransId="{BF3A22D7-1EC5-4722-B921-77B33D245491}" sibTransId="{72DD556B-C708-48AA-8796-2F0B41611C3B}"/>
    <dgm:cxn modelId="{A7708BBE-97AB-4801-A200-6D42C342FA0A}" srcId="{36AD30AD-721B-40BD-9315-52A63FBC72E3}" destId="{C929310B-9EF7-4DA1-BD48-AB4B78CCBCAB}" srcOrd="1" destOrd="0" parTransId="{452426AE-DD49-4800-8863-66EEDD02281D}" sibTransId="{E0295CF7-399D-4422-BAA4-CA8AC68C407A}"/>
    <dgm:cxn modelId="{C22CCA0C-9D9E-4B90-8CD4-EC504D25FE64}" type="presOf" srcId="{C929310B-9EF7-4DA1-BD48-AB4B78CCBCAB}" destId="{1476EE7D-F956-404E-88A8-B9CB35B642B1}" srcOrd="0" destOrd="1" presId="urn:microsoft.com/office/officeart/2005/8/layout/vList2"/>
    <dgm:cxn modelId="{9B752E2A-B568-406C-9EF0-F824C3C94B40}" type="presOf" srcId="{36AD30AD-721B-40BD-9315-52A63FBC72E3}" destId="{4C3BB417-1FBF-4B0F-AE38-35678D3F420A}" srcOrd="0" destOrd="0" presId="urn:microsoft.com/office/officeart/2005/8/layout/vList2"/>
    <dgm:cxn modelId="{7547D31F-DE5D-401F-8D36-D2E2164C7983}" type="presParOf" srcId="{C1B1F0FC-35E3-4E52-B17A-0B9B3E7831B2}" destId="{4C3BB417-1FBF-4B0F-AE38-35678D3F420A}" srcOrd="0" destOrd="0" presId="urn:microsoft.com/office/officeart/2005/8/layout/vList2"/>
    <dgm:cxn modelId="{3554621B-9F85-4D1D-BF65-208693CCDF2E}" type="presParOf" srcId="{C1B1F0FC-35E3-4E52-B17A-0B9B3E7831B2}" destId="{1476EE7D-F956-404E-88A8-B9CB35B642B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5F8848-3706-C241-ACDA-6159B6580E83}"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3D94F9C-8141-5B4E-B5C7-C26782033E43}">
      <dgm:prSet phldrT="[Text]"/>
      <dgm:spPr>
        <a:solidFill>
          <a:schemeClr val="tx2">
            <a:lumMod val="75000"/>
            <a:lumOff val="25000"/>
          </a:schemeClr>
        </a:solidFill>
      </dgm:spPr>
      <dgm:t>
        <a:bodyPr/>
        <a:lstStyle/>
        <a:p>
          <a:r>
            <a:rPr lang="en-US" dirty="0" smtClean="0"/>
            <a:t>Job Seeker</a:t>
          </a:r>
          <a:endParaRPr lang="en-US" dirty="0"/>
        </a:p>
      </dgm:t>
    </dgm:pt>
    <dgm:pt modelId="{590CA068-07C2-1B4E-B34D-68F0F7A2D923}" type="parTrans" cxnId="{602881E8-8A72-1A4A-9B96-B3C2D3D26725}">
      <dgm:prSet/>
      <dgm:spPr/>
      <dgm:t>
        <a:bodyPr/>
        <a:lstStyle/>
        <a:p>
          <a:endParaRPr lang="en-US"/>
        </a:p>
      </dgm:t>
    </dgm:pt>
    <dgm:pt modelId="{0B574EF9-BA50-F54E-88FD-F0E042BF4AAB}" type="sibTrans" cxnId="{602881E8-8A72-1A4A-9B96-B3C2D3D26725}">
      <dgm:prSet/>
      <dgm:spPr/>
      <dgm:t>
        <a:bodyPr/>
        <a:lstStyle/>
        <a:p>
          <a:endParaRPr lang="en-US"/>
        </a:p>
      </dgm:t>
    </dgm:pt>
    <dgm:pt modelId="{773DE80C-3E68-264A-81F7-24E0B062DD15}">
      <dgm:prSet phldrT="[Text]"/>
      <dgm:spPr>
        <a:solidFill>
          <a:schemeClr val="tx2">
            <a:lumMod val="75000"/>
            <a:lumOff val="25000"/>
          </a:schemeClr>
        </a:solidFill>
      </dgm:spPr>
      <dgm:t>
        <a:bodyPr/>
        <a:lstStyle/>
        <a:p>
          <a:r>
            <a:rPr lang="en-US" dirty="0" smtClean="0"/>
            <a:t>Research</a:t>
          </a:r>
          <a:endParaRPr lang="en-US" dirty="0"/>
        </a:p>
      </dgm:t>
    </dgm:pt>
    <dgm:pt modelId="{F96C4AD9-D5F4-6142-9275-82E34954D531}" type="parTrans" cxnId="{75A0972D-384C-F440-A2B0-378F4C9F3D85}">
      <dgm:prSet/>
      <dgm:spPr>
        <a:solidFill>
          <a:schemeClr val="accent1"/>
        </a:solidFill>
      </dgm:spPr>
      <dgm:t>
        <a:bodyPr/>
        <a:lstStyle/>
        <a:p>
          <a:endParaRPr lang="en-US"/>
        </a:p>
      </dgm:t>
    </dgm:pt>
    <dgm:pt modelId="{AC73C3E2-7E25-414E-868B-E0EE10393DDB}" type="sibTrans" cxnId="{75A0972D-384C-F440-A2B0-378F4C9F3D85}">
      <dgm:prSet/>
      <dgm:spPr/>
      <dgm:t>
        <a:bodyPr/>
        <a:lstStyle/>
        <a:p>
          <a:endParaRPr lang="en-US"/>
        </a:p>
      </dgm:t>
    </dgm:pt>
    <dgm:pt modelId="{34105597-3447-404F-8CBC-872EA60CCD27}">
      <dgm:prSet phldrT="[Text]"/>
      <dgm:spPr>
        <a:solidFill>
          <a:schemeClr val="tx2">
            <a:lumMod val="75000"/>
            <a:lumOff val="25000"/>
          </a:schemeClr>
        </a:solidFill>
      </dgm:spPr>
      <dgm:t>
        <a:bodyPr/>
        <a:lstStyle/>
        <a:p>
          <a:r>
            <a:rPr lang="en-US" dirty="0" smtClean="0"/>
            <a:t>Market Yourself</a:t>
          </a:r>
          <a:endParaRPr lang="en-US" dirty="0"/>
        </a:p>
      </dgm:t>
    </dgm:pt>
    <dgm:pt modelId="{EA2F73A5-0E76-7C42-BBDF-60C62D9BEA0C}" type="parTrans" cxnId="{84C7BD5F-DEE7-3C40-B73F-03A6BB9A9955}">
      <dgm:prSet/>
      <dgm:spPr>
        <a:solidFill>
          <a:schemeClr val="accent1"/>
        </a:solidFill>
      </dgm:spPr>
      <dgm:t>
        <a:bodyPr/>
        <a:lstStyle/>
        <a:p>
          <a:endParaRPr lang="en-US"/>
        </a:p>
      </dgm:t>
    </dgm:pt>
    <dgm:pt modelId="{49D52B69-336D-8C48-A654-84DBF413163A}" type="sibTrans" cxnId="{84C7BD5F-DEE7-3C40-B73F-03A6BB9A9955}">
      <dgm:prSet/>
      <dgm:spPr/>
      <dgm:t>
        <a:bodyPr/>
        <a:lstStyle/>
        <a:p>
          <a:endParaRPr lang="en-US"/>
        </a:p>
      </dgm:t>
    </dgm:pt>
    <dgm:pt modelId="{C5E982EA-896D-4A47-A636-0CB7807857EE}">
      <dgm:prSet phldrT="[Text]"/>
      <dgm:spPr>
        <a:solidFill>
          <a:schemeClr val="tx2">
            <a:lumMod val="75000"/>
            <a:lumOff val="25000"/>
          </a:schemeClr>
        </a:solidFill>
      </dgm:spPr>
      <dgm:t>
        <a:bodyPr/>
        <a:lstStyle/>
        <a:p>
          <a:r>
            <a:rPr lang="en-US" dirty="0" smtClean="0"/>
            <a:t>Network</a:t>
          </a:r>
          <a:endParaRPr lang="en-US" dirty="0"/>
        </a:p>
      </dgm:t>
    </dgm:pt>
    <dgm:pt modelId="{7116E96E-D4D5-0045-9C02-B04DBF9553F5}" type="parTrans" cxnId="{66EDAC02-25CA-2847-825D-E309D6E890BE}">
      <dgm:prSet/>
      <dgm:spPr>
        <a:solidFill>
          <a:schemeClr val="accent1"/>
        </a:solidFill>
      </dgm:spPr>
      <dgm:t>
        <a:bodyPr/>
        <a:lstStyle/>
        <a:p>
          <a:endParaRPr lang="en-US"/>
        </a:p>
      </dgm:t>
    </dgm:pt>
    <dgm:pt modelId="{C340B697-7F53-0E49-8A73-3A61CE54AEA0}" type="sibTrans" cxnId="{66EDAC02-25CA-2847-825D-E309D6E890BE}">
      <dgm:prSet/>
      <dgm:spPr/>
      <dgm:t>
        <a:bodyPr/>
        <a:lstStyle/>
        <a:p>
          <a:endParaRPr lang="en-US"/>
        </a:p>
      </dgm:t>
    </dgm:pt>
    <dgm:pt modelId="{2849E50D-9C1C-5248-86D0-B7F7A6331822}">
      <dgm:prSet phldrT="[Text]"/>
      <dgm:spPr>
        <a:solidFill>
          <a:schemeClr val="tx2">
            <a:lumMod val="75000"/>
            <a:lumOff val="25000"/>
          </a:schemeClr>
        </a:solidFill>
      </dgm:spPr>
      <dgm:t>
        <a:bodyPr/>
        <a:lstStyle/>
        <a:p>
          <a:r>
            <a:rPr lang="en-US" dirty="0" smtClean="0"/>
            <a:t>Follow up</a:t>
          </a:r>
          <a:endParaRPr lang="en-US" dirty="0"/>
        </a:p>
      </dgm:t>
    </dgm:pt>
    <dgm:pt modelId="{DE545315-1885-1342-BC14-BFA7A00E6F9B}" type="parTrans" cxnId="{7EAE5225-FCB5-3F42-8CD2-201E37893237}">
      <dgm:prSet/>
      <dgm:spPr>
        <a:solidFill>
          <a:schemeClr val="accent1"/>
        </a:solidFill>
      </dgm:spPr>
      <dgm:t>
        <a:bodyPr/>
        <a:lstStyle/>
        <a:p>
          <a:endParaRPr lang="en-US"/>
        </a:p>
      </dgm:t>
    </dgm:pt>
    <dgm:pt modelId="{53E1478B-EB03-CE4B-8496-F0C0A46FBFA6}" type="sibTrans" cxnId="{7EAE5225-FCB5-3F42-8CD2-201E37893237}">
      <dgm:prSet/>
      <dgm:spPr/>
      <dgm:t>
        <a:bodyPr/>
        <a:lstStyle/>
        <a:p>
          <a:endParaRPr lang="en-US"/>
        </a:p>
      </dgm:t>
    </dgm:pt>
    <dgm:pt modelId="{E10153F5-3A54-1E4C-9C94-3B9509AFCAEE}" type="pres">
      <dgm:prSet presAssocID="{FC5F8848-3706-C241-ACDA-6159B6580E83}" presName="cycle" presStyleCnt="0">
        <dgm:presLayoutVars>
          <dgm:chMax val="1"/>
          <dgm:dir/>
          <dgm:animLvl val="ctr"/>
          <dgm:resizeHandles val="exact"/>
        </dgm:presLayoutVars>
      </dgm:prSet>
      <dgm:spPr/>
      <dgm:t>
        <a:bodyPr/>
        <a:lstStyle/>
        <a:p>
          <a:endParaRPr lang="en-US"/>
        </a:p>
      </dgm:t>
    </dgm:pt>
    <dgm:pt modelId="{EB524F54-3F91-5C4D-8A63-7F5B06998B1E}" type="pres">
      <dgm:prSet presAssocID="{E3D94F9C-8141-5B4E-B5C7-C26782033E43}" presName="centerShape" presStyleLbl="node0" presStyleIdx="0" presStyleCnt="1"/>
      <dgm:spPr/>
      <dgm:t>
        <a:bodyPr/>
        <a:lstStyle/>
        <a:p>
          <a:endParaRPr lang="en-US"/>
        </a:p>
      </dgm:t>
    </dgm:pt>
    <dgm:pt modelId="{E5301F7E-57AF-634B-A30F-6838307F144F}" type="pres">
      <dgm:prSet presAssocID="{F96C4AD9-D5F4-6142-9275-82E34954D531}" presName="parTrans" presStyleLbl="bgSibTrans2D1" presStyleIdx="0" presStyleCnt="4"/>
      <dgm:spPr/>
      <dgm:t>
        <a:bodyPr/>
        <a:lstStyle/>
        <a:p>
          <a:endParaRPr lang="en-US"/>
        </a:p>
      </dgm:t>
    </dgm:pt>
    <dgm:pt modelId="{EADEA07E-9C2B-F143-994C-7FCF7C63B4F9}" type="pres">
      <dgm:prSet presAssocID="{773DE80C-3E68-264A-81F7-24E0B062DD15}" presName="node" presStyleLbl="node1" presStyleIdx="0" presStyleCnt="4">
        <dgm:presLayoutVars>
          <dgm:bulletEnabled val="1"/>
        </dgm:presLayoutVars>
      </dgm:prSet>
      <dgm:spPr/>
      <dgm:t>
        <a:bodyPr/>
        <a:lstStyle/>
        <a:p>
          <a:endParaRPr lang="en-US"/>
        </a:p>
      </dgm:t>
    </dgm:pt>
    <dgm:pt modelId="{D75A9135-5AFE-D049-905E-8CA2283B84FF}" type="pres">
      <dgm:prSet presAssocID="{EA2F73A5-0E76-7C42-BBDF-60C62D9BEA0C}" presName="parTrans" presStyleLbl="bgSibTrans2D1" presStyleIdx="1" presStyleCnt="4"/>
      <dgm:spPr/>
      <dgm:t>
        <a:bodyPr/>
        <a:lstStyle/>
        <a:p>
          <a:endParaRPr lang="en-US"/>
        </a:p>
      </dgm:t>
    </dgm:pt>
    <dgm:pt modelId="{3AB37386-0E67-8D4C-9102-E246E516F5C6}" type="pres">
      <dgm:prSet presAssocID="{34105597-3447-404F-8CBC-872EA60CCD27}" presName="node" presStyleLbl="node1" presStyleIdx="1" presStyleCnt="4">
        <dgm:presLayoutVars>
          <dgm:bulletEnabled val="1"/>
        </dgm:presLayoutVars>
      </dgm:prSet>
      <dgm:spPr/>
      <dgm:t>
        <a:bodyPr/>
        <a:lstStyle/>
        <a:p>
          <a:endParaRPr lang="en-US"/>
        </a:p>
      </dgm:t>
    </dgm:pt>
    <dgm:pt modelId="{51F33D69-C24E-114C-9575-85799E23593C}" type="pres">
      <dgm:prSet presAssocID="{7116E96E-D4D5-0045-9C02-B04DBF9553F5}" presName="parTrans" presStyleLbl="bgSibTrans2D1" presStyleIdx="2" presStyleCnt="4"/>
      <dgm:spPr/>
      <dgm:t>
        <a:bodyPr/>
        <a:lstStyle/>
        <a:p>
          <a:endParaRPr lang="en-US"/>
        </a:p>
      </dgm:t>
    </dgm:pt>
    <dgm:pt modelId="{DFC5D575-ACA5-0C44-AF5E-BC03D827FBF3}" type="pres">
      <dgm:prSet presAssocID="{C5E982EA-896D-4A47-A636-0CB7807857EE}" presName="node" presStyleLbl="node1" presStyleIdx="2" presStyleCnt="4">
        <dgm:presLayoutVars>
          <dgm:bulletEnabled val="1"/>
        </dgm:presLayoutVars>
      </dgm:prSet>
      <dgm:spPr/>
      <dgm:t>
        <a:bodyPr/>
        <a:lstStyle/>
        <a:p>
          <a:endParaRPr lang="en-US"/>
        </a:p>
      </dgm:t>
    </dgm:pt>
    <dgm:pt modelId="{E2EF84B5-1A66-DF4E-8FE7-E9E226CE8A63}" type="pres">
      <dgm:prSet presAssocID="{DE545315-1885-1342-BC14-BFA7A00E6F9B}" presName="parTrans" presStyleLbl="bgSibTrans2D1" presStyleIdx="3" presStyleCnt="4"/>
      <dgm:spPr/>
      <dgm:t>
        <a:bodyPr/>
        <a:lstStyle/>
        <a:p>
          <a:endParaRPr lang="en-US"/>
        </a:p>
      </dgm:t>
    </dgm:pt>
    <dgm:pt modelId="{5675775D-9C32-754F-AEDF-935873DAFFE6}" type="pres">
      <dgm:prSet presAssocID="{2849E50D-9C1C-5248-86D0-B7F7A6331822}" presName="node" presStyleLbl="node1" presStyleIdx="3" presStyleCnt="4">
        <dgm:presLayoutVars>
          <dgm:bulletEnabled val="1"/>
        </dgm:presLayoutVars>
      </dgm:prSet>
      <dgm:spPr/>
      <dgm:t>
        <a:bodyPr/>
        <a:lstStyle/>
        <a:p>
          <a:endParaRPr lang="en-US"/>
        </a:p>
      </dgm:t>
    </dgm:pt>
  </dgm:ptLst>
  <dgm:cxnLst>
    <dgm:cxn modelId="{AD71DD2A-6319-47B0-B739-B88CF8EDB2A7}" type="presOf" srcId="{EA2F73A5-0E76-7C42-BBDF-60C62D9BEA0C}" destId="{D75A9135-5AFE-D049-905E-8CA2283B84FF}" srcOrd="0" destOrd="0" presId="urn:microsoft.com/office/officeart/2005/8/layout/radial4"/>
    <dgm:cxn modelId="{BE5A8DF1-F398-47A1-9B43-5A281451C0EE}" type="presOf" srcId="{C5E982EA-896D-4A47-A636-0CB7807857EE}" destId="{DFC5D575-ACA5-0C44-AF5E-BC03D827FBF3}" srcOrd="0" destOrd="0" presId="urn:microsoft.com/office/officeart/2005/8/layout/radial4"/>
    <dgm:cxn modelId="{1997EF4D-B1A5-45F1-9647-AD4B6B09FC77}" type="presOf" srcId="{34105597-3447-404F-8CBC-872EA60CCD27}" destId="{3AB37386-0E67-8D4C-9102-E246E516F5C6}" srcOrd="0" destOrd="0" presId="urn:microsoft.com/office/officeart/2005/8/layout/radial4"/>
    <dgm:cxn modelId="{66EDAC02-25CA-2847-825D-E309D6E890BE}" srcId="{E3D94F9C-8141-5B4E-B5C7-C26782033E43}" destId="{C5E982EA-896D-4A47-A636-0CB7807857EE}" srcOrd="2" destOrd="0" parTransId="{7116E96E-D4D5-0045-9C02-B04DBF9553F5}" sibTransId="{C340B697-7F53-0E49-8A73-3A61CE54AEA0}"/>
    <dgm:cxn modelId="{75A0972D-384C-F440-A2B0-378F4C9F3D85}" srcId="{E3D94F9C-8141-5B4E-B5C7-C26782033E43}" destId="{773DE80C-3E68-264A-81F7-24E0B062DD15}" srcOrd="0" destOrd="0" parTransId="{F96C4AD9-D5F4-6142-9275-82E34954D531}" sibTransId="{AC73C3E2-7E25-414E-868B-E0EE10393DDB}"/>
    <dgm:cxn modelId="{BEE9226A-B9E1-4B28-BFF7-ECF924BC2D96}" type="presOf" srcId="{DE545315-1885-1342-BC14-BFA7A00E6F9B}" destId="{E2EF84B5-1A66-DF4E-8FE7-E9E226CE8A63}" srcOrd="0" destOrd="0" presId="urn:microsoft.com/office/officeart/2005/8/layout/radial4"/>
    <dgm:cxn modelId="{602881E8-8A72-1A4A-9B96-B3C2D3D26725}" srcId="{FC5F8848-3706-C241-ACDA-6159B6580E83}" destId="{E3D94F9C-8141-5B4E-B5C7-C26782033E43}" srcOrd="0" destOrd="0" parTransId="{590CA068-07C2-1B4E-B34D-68F0F7A2D923}" sibTransId="{0B574EF9-BA50-F54E-88FD-F0E042BF4AAB}"/>
    <dgm:cxn modelId="{A51B6762-3FF7-4FFB-8509-21B1C257AAE9}" type="presOf" srcId="{773DE80C-3E68-264A-81F7-24E0B062DD15}" destId="{EADEA07E-9C2B-F143-994C-7FCF7C63B4F9}" srcOrd="0" destOrd="0" presId="urn:microsoft.com/office/officeart/2005/8/layout/radial4"/>
    <dgm:cxn modelId="{84C7BD5F-DEE7-3C40-B73F-03A6BB9A9955}" srcId="{E3D94F9C-8141-5B4E-B5C7-C26782033E43}" destId="{34105597-3447-404F-8CBC-872EA60CCD27}" srcOrd="1" destOrd="0" parTransId="{EA2F73A5-0E76-7C42-BBDF-60C62D9BEA0C}" sibTransId="{49D52B69-336D-8C48-A654-84DBF413163A}"/>
    <dgm:cxn modelId="{E70B7A35-5F49-4E85-948A-388D20770AFB}" type="presOf" srcId="{E3D94F9C-8141-5B4E-B5C7-C26782033E43}" destId="{EB524F54-3F91-5C4D-8A63-7F5B06998B1E}" srcOrd="0" destOrd="0" presId="urn:microsoft.com/office/officeart/2005/8/layout/radial4"/>
    <dgm:cxn modelId="{28C9583E-92F6-4990-9906-7226D3361F2A}" type="presOf" srcId="{F96C4AD9-D5F4-6142-9275-82E34954D531}" destId="{E5301F7E-57AF-634B-A30F-6838307F144F}" srcOrd="0" destOrd="0" presId="urn:microsoft.com/office/officeart/2005/8/layout/radial4"/>
    <dgm:cxn modelId="{518FC5F2-CD7D-464E-9869-599B1DFC16CD}" type="presOf" srcId="{2849E50D-9C1C-5248-86D0-B7F7A6331822}" destId="{5675775D-9C32-754F-AEDF-935873DAFFE6}" srcOrd="0" destOrd="0" presId="urn:microsoft.com/office/officeart/2005/8/layout/radial4"/>
    <dgm:cxn modelId="{7EAE5225-FCB5-3F42-8CD2-201E37893237}" srcId="{E3D94F9C-8141-5B4E-B5C7-C26782033E43}" destId="{2849E50D-9C1C-5248-86D0-B7F7A6331822}" srcOrd="3" destOrd="0" parTransId="{DE545315-1885-1342-BC14-BFA7A00E6F9B}" sibTransId="{53E1478B-EB03-CE4B-8496-F0C0A46FBFA6}"/>
    <dgm:cxn modelId="{D5E1D08B-DF18-4EF0-ADAC-32601AAC9161}" type="presOf" srcId="{FC5F8848-3706-C241-ACDA-6159B6580E83}" destId="{E10153F5-3A54-1E4C-9C94-3B9509AFCAEE}" srcOrd="0" destOrd="0" presId="urn:microsoft.com/office/officeart/2005/8/layout/radial4"/>
    <dgm:cxn modelId="{CCF60D19-0B48-4E47-98A9-6F918F6DE495}" type="presOf" srcId="{7116E96E-D4D5-0045-9C02-B04DBF9553F5}" destId="{51F33D69-C24E-114C-9575-85799E23593C}" srcOrd="0" destOrd="0" presId="urn:microsoft.com/office/officeart/2005/8/layout/radial4"/>
    <dgm:cxn modelId="{0307A25E-54BC-4C95-924F-803B555FB118}" type="presParOf" srcId="{E10153F5-3A54-1E4C-9C94-3B9509AFCAEE}" destId="{EB524F54-3F91-5C4D-8A63-7F5B06998B1E}" srcOrd="0" destOrd="0" presId="urn:microsoft.com/office/officeart/2005/8/layout/radial4"/>
    <dgm:cxn modelId="{3D6919E8-2229-4990-89D4-493CBA35F2BE}" type="presParOf" srcId="{E10153F5-3A54-1E4C-9C94-3B9509AFCAEE}" destId="{E5301F7E-57AF-634B-A30F-6838307F144F}" srcOrd="1" destOrd="0" presId="urn:microsoft.com/office/officeart/2005/8/layout/radial4"/>
    <dgm:cxn modelId="{D62D66EE-8C19-4630-BF6C-7A1AB9D4BFF1}" type="presParOf" srcId="{E10153F5-3A54-1E4C-9C94-3B9509AFCAEE}" destId="{EADEA07E-9C2B-F143-994C-7FCF7C63B4F9}" srcOrd="2" destOrd="0" presId="urn:microsoft.com/office/officeart/2005/8/layout/radial4"/>
    <dgm:cxn modelId="{30170428-C47F-4745-93C3-8742A1335954}" type="presParOf" srcId="{E10153F5-3A54-1E4C-9C94-3B9509AFCAEE}" destId="{D75A9135-5AFE-D049-905E-8CA2283B84FF}" srcOrd="3" destOrd="0" presId="urn:microsoft.com/office/officeart/2005/8/layout/radial4"/>
    <dgm:cxn modelId="{F9AC35D6-FB9F-4F9C-80E4-663F4E1FA6B3}" type="presParOf" srcId="{E10153F5-3A54-1E4C-9C94-3B9509AFCAEE}" destId="{3AB37386-0E67-8D4C-9102-E246E516F5C6}" srcOrd="4" destOrd="0" presId="urn:microsoft.com/office/officeart/2005/8/layout/radial4"/>
    <dgm:cxn modelId="{373C152A-DB92-4659-AE03-087FE57EF1E3}" type="presParOf" srcId="{E10153F5-3A54-1E4C-9C94-3B9509AFCAEE}" destId="{51F33D69-C24E-114C-9575-85799E23593C}" srcOrd="5" destOrd="0" presId="urn:microsoft.com/office/officeart/2005/8/layout/radial4"/>
    <dgm:cxn modelId="{4A77EA84-3ED7-40DD-A796-71009810A948}" type="presParOf" srcId="{E10153F5-3A54-1E4C-9C94-3B9509AFCAEE}" destId="{DFC5D575-ACA5-0C44-AF5E-BC03D827FBF3}" srcOrd="6" destOrd="0" presId="urn:microsoft.com/office/officeart/2005/8/layout/radial4"/>
    <dgm:cxn modelId="{474C87C5-245C-4637-ADD9-4B0DFA6FFFCB}" type="presParOf" srcId="{E10153F5-3A54-1E4C-9C94-3B9509AFCAEE}" destId="{E2EF84B5-1A66-DF4E-8FE7-E9E226CE8A63}" srcOrd="7" destOrd="0" presId="urn:microsoft.com/office/officeart/2005/8/layout/radial4"/>
    <dgm:cxn modelId="{91C225AA-9F7B-436D-AC22-6905E1607FC1}" type="presParOf" srcId="{E10153F5-3A54-1E4C-9C94-3B9509AFCAEE}" destId="{5675775D-9C32-754F-AEDF-935873DAFFE6}"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0AB998F-9355-EE43-9E8D-091B59D31139}" type="doc">
      <dgm:prSet loTypeId="urn:microsoft.com/office/officeart/2005/8/layout/cycle7" loCatId="cycle" qsTypeId="urn:microsoft.com/office/officeart/2005/8/quickstyle/simple4" qsCatId="simple" csTypeId="urn:microsoft.com/office/officeart/2005/8/colors/accent1_2" csCatId="accent1" phldr="1"/>
      <dgm:spPr/>
      <dgm:t>
        <a:bodyPr/>
        <a:lstStyle/>
        <a:p>
          <a:endParaRPr lang="en-US"/>
        </a:p>
      </dgm:t>
    </dgm:pt>
    <dgm:pt modelId="{591F1B8D-21A2-0D43-B6CA-89F53A04C347}">
      <dgm:prSet phldrT="[Text]"/>
      <dgm:spPr>
        <a:solidFill>
          <a:schemeClr val="tx2">
            <a:lumMod val="75000"/>
            <a:lumOff val="25000"/>
          </a:schemeClr>
        </a:solidFill>
      </dgm:spPr>
      <dgm:t>
        <a:bodyPr/>
        <a:lstStyle/>
        <a:p>
          <a:r>
            <a:rPr lang="en-US" dirty="0" smtClean="0">
              <a:hlinkClick xmlns:r="http://schemas.openxmlformats.org/officeDocument/2006/relationships" r:id="rId1"/>
            </a:rPr>
            <a:t>Resume</a:t>
          </a:r>
          <a:endParaRPr lang="en-US" dirty="0"/>
        </a:p>
      </dgm:t>
    </dgm:pt>
    <dgm:pt modelId="{A9B079D9-66AA-834F-9F76-40E083A07CCD}" type="parTrans" cxnId="{E00E27CE-FA92-204B-B13F-2264457439C2}">
      <dgm:prSet/>
      <dgm:spPr/>
      <dgm:t>
        <a:bodyPr/>
        <a:lstStyle/>
        <a:p>
          <a:endParaRPr lang="en-US"/>
        </a:p>
      </dgm:t>
    </dgm:pt>
    <dgm:pt modelId="{AAFCCC8A-6897-DF42-A7C2-73A5DEEB3925}" type="sibTrans" cxnId="{E00E27CE-FA92-204B-B13F-2264457439C2}">
      <dgm:prSet/>
      <dgm:spPr>
        <a:solidFill>
          <a:schemeClr val="accent1"/>
        </a:solidFill>
      </dgm:spPr>
      <dgm:t>
        <a:bodyPr/>
        <a:lstStyle/>
        <a:p>
          <a:endParaRPr lang="en-US"/>
        </a:p>
      </dgm:t>
    </dgm:pt>
    <dgm:pt modelId="{AD11399C-A296-7C4E-9C82-A01E5B225926}">
      <dgm:prSet phldrT="[Text]" custT="1"/>
      <dgm:spPr>
        <a:solidFill>
          <a:schemeClr val="tx2">
            <a:lumMod val="75000"/>
            <a:lumOff val="25000"/>
          </a:schemeClr>
        </a:solidFill>
      </dgm:spPr>
      <dgm:t>
        <a:bodyPr/>
        <a:lstStyle/>
        <a:p>
          <a:r>
            <a:rPr lang="en-US" sz="1600" dirty="0" smtClean="0"/>
            <a:t>Interview Preparation</a:t>
          </a:r>
          <a:endParaRPr lang="en-US" sz="1600" dirty="0"/>
        </a:p>
      </dgm:t>
    </dgm:pt>
    <dgm:pt modelId="{6B6BE60B-38E6-244B-8CB2-7B6AE83CCCD2}" type="parTrans" cxnId="{62265BD4-9057-A44A-894C-05CCC925CA82}">
      <dgm:prSet/>
      <dgm:spPr/>
      <dgm:t>
        <a:bodyPr/>
        <a:lstStyle/>
        <a:p>
          <a:endParaRPr lang="en-US"/>
        </a:p>
      </dgm:t>
    </dgm:pt>
    <dgm:pt modelId="{D1B50848-A6FE-E041-9BB1-02980C78BC8E}" type="sibTrans" cxnId="{62265BD4-9057-A44A-894C-05CCC925CA82}">
      <dgm:prSet/>
      <dgm:spPr>
        <a:solidFill>
          <a:schemeClr val="accent1"/>
        </a:solidFill>
      </dgm:spPr>
      <dgm:t>
        <a:bodyPr/>
        <a:lstStyle/>
        <a:p>
          <a:endParaRPr lang="en-US"/>
        </a:p>
      </dgm:t>
    </dgm:pt>
    <dgm:pt modelId="{B2316F4E-44C6-BE44-8F18-3A5A3113054F}">
      <dgm:prSet phldrT="[Text]" custT="1"/>
      <dgm:spPr>
        <a:solidFill>
          <a:schemeClr val="tx2">
            <a:lumMod val="75000"/>
            <a:lumOff val="25000"/>
          </a:schemeClr>
        </a:solidFill>
      </dgm:spPr>
      <dgm:t>
        <a:bodyPr/>
        <a:lstStyle/>
        <a:p>
          <a:r>
            <a:rPr lang="en-US" sz="1600" dirty="0" smtClean="0"/>
            <a:t>Professionalism</a:t>
          </a:r>
          <a:endParaRPr lang="en-US" sz="1600" dirty="0"/>
        </a:p>
      </dgm:t>
    </dgm:pt>
    <dgm:pt modelId="{A496B83F-1EC8-2F4A-B1EB-29084A01B88F}" type="parTrans" cxnId="{C65426C4-B11B-9E49-ADB0-03F9D658A03F}">
      <dgm:prSet/>
      <dgm:spPr/>
      <dgm:t>
        <a:bodyPr/>
        <a:lstStyle/>
        <a:p>
          <a:endParaRPr lang="en-US"/>
        </a:p>
      </dgm:t>
    </dgm:pt>
    <dgm:pt modelId="{79E8A184-77F1-8F40-A902-C7209FCEBDAF}" type="sibTrans" cxnId="{C65426C4-B11B-9E49-ADB0-03F9D658A03F}">
      <dgm:prSet/>
      <dgm:spPr>
        <a:solidFill>
          <a:schemeClr val="accent1"/>
        </a:solidFill>
      </dgm:spPr>
      <dgm:t>
        <a:bodyPr/>
        <a:lstStyle/>
        <a:p>
          <a:endParaRPr lang="en-US"/>
        </a:p>
      </dgm:t>
    </dgm:pt>
    <dgm:pt modelId="{98AC2BC7-2078-4C7A-AFF3-83EF5BC28473}">
      <dgm:prSet phldrT="[Text]"/>
      <dgm:spPr>
        <a:solidFill>
          <a:schemeClr val="tx2">
            <a:lumMod val="75000"/>
            <a:lumOff val="25000"/>
          </a:schemeClr>
        </a:solidFill>
      </dgm:spPr>
      <dgm:t>
        <a:bodyPr/>
        <a:lstStyle/>
        <a:p>
          <a:r>
            <a:rPr lang="en-US" baseline="0" dirty="0" smtClean="0"/>
            <a:t>Polished and accurately represents your skills, background, and preparedness for employment</a:t>
          </a:r>
          <a:endParaRPr lang="en-US" dirty="0"/>
        </a:p>
      </dgm:t>
    </dgm:pt>
    <dgm:pt modelId="{A3D792CD-9A93-4C12-A6B2-93C11016FEE6}" type="parTrans" cxnId="{E3D9CD2E-8006-428A-8728-1F1BFD213315}">
      <dgm:prSet/>
      <dgm:spPr/>
      <dgm:t>
        <a:bodyPr/>
        <a:lstStyle/>
        <a:p>
          <a:endParaRPr lang="en-US"/>
        </a:p>
      </dgm:t>
    </dgm:pt>
    <dgm:pt modelId="{0DC49E22-2E13-45CD-9186-230B87FC1F7E}" type="sibTrans" cxnId="{E3D9CD2E-8006-428A-8728-1F1BFD213315}">
      <dgm:prSet/>
      <dgm:spPr/>
      <dgm:t>
        <a:bodyPr/>
        <a:lstStyle/>
        <a:p>
          <a:endParaRPr lang="en-US"/>
        </a:p>
      </dgm:t>
    </dgm:pt>
    <dgm:pt modelId="{1170F1EE-D38B-4280-8660-E8217275474D}">
      <dgm:prSet phldrT="[Text]" custT="1"/>
      <dgm:spPr>
        <a:solidFill>
          <a:schemeClr val="tx2">
            <a:lumMod val="75000"/>
            <a:lumOff val="25000"/>
          </a:schemeClr>
        </a:solidFill>
      </dgm:spPr>
      <dgm:t>
        <a:bodyPr/>
        <a:lstStyle/>
        <a:p>
          <a:r>
            <a:rPr lang="en-US" sz="1600" baseline="0" dirty="0" smtClean="0"/>
            <a:t>Create professional business cards</a:t>
          </a:r>
          <a:endParaRPr lang="en-US" sz="1600" dirty="0"/>
        </a:p>
      </dgm:t>
    </dgm:pt>
    <dgm:pt modelId="{4CEE008B-5FE6-4363-B40D-B94564C01CD1}" type="parTrans" cxnId="{10CDDBFE-2556-4ED5-B4A9-E338287B2602}">
      <dgm:prSet/>
      <dgm:spPr/>
      <dgm:t>
        <a:bodyPr/>
        <a:lstStyle/>
        <a:p>
          <a:endParaRPr lang="en-US"/>
        </a:p>
      </dgm:t>
    </dgm:pt>
    <dgm:pt modelId="{F0CEA206-80A6-44C0-AD4B-3391993FA305}" type="sibTrans" cxnId="{10CDDBFE-2556-4ED5-B4A9-E338287B2602}">
      <dgm:prSet/>
      <dgm:spPr/>
      <dgm:t>
        <a:bodyPr/>
        <a:lstStyle/>
        <a:p>
          <a:endParaRPr lang="en-US"/>
        </a:p>
      </dgm:t>
    </dgm:pt>
    <dgm:pt modelId="{1DC567FC-4222-44AD-8085-A34C74B293C4}">
      <dgm:prSet phldrT="[Text]" custT="1"/>
      <dgm:spPr>
        <a:solidFill>
          <a:schemeClr val="tx2">
            <a:lumMod val="75000"/>
            <a:lumOff val="25000"/>
          </a:schemeClr>
        </a:solidFill>
      </dgm:spPr>
      <dgm:t>
        <a:bodyPr/>
        <a:lstStyle/>
        <a:p>
          <a:r>
            <a:rPr lang="en-US" sz="1600" baseline="0" dirty="0" smtClean="0">
              <a:hlinkClick xmlns:r="http://schemas.openxmlformats.org/officeDocument/2006/relationships" r:id="rId2"/>
            </a:rPr>
            <a:t>60 second elevator speech</a:t>
          </a:r>
          <a:endParaRPr lang="en-US" sz="1600" dirty="0"/>
        </a:p>
      </dgm:t>
    </dgm:pt>
    <dgm:pt modelId="{D0955488-9049-4AAE-8077-8F52FCD862FD}" type="parTrans" cxnId="{B3D92BD3-4F7F-4FB5-85BB-E0BE99C10BAE}">
      <dgm:prSet/>
      <dgm:spPr/>
      <dgm:t>
        <a:bodyPr/>
        <a:lstStyle/>
        <a:p>
          <a:endParaRPr lang="en-US"/>
        </a:p>
      </dgm:t>
    </dgm:pt>
    <dgm:pt modelId="{EE689192-1A3E-4805-8BEE-47F6D41C8262}" type="sibTrans" cxnId="{B3D92BD3-4F7F-4FB5-85BB-E0BE99C10BAE}">
      <dgm:prSet/>
      <dgm:spPr/>
      <dgm:t>
        <a:bodyPr/>
        <a:lstStyle/>
        <a:p>
          <a:endParaRPr lang="en-US"/>
        </a:p>
      </dgm:t>
    </dgm:pt>
    <dgm:pt modelId="{0F8A9D35-BCB0-4648-91C4-B1405F1DB0F1}">
      <dgm:prSet phldrT="[Text]" custT="1"/>
      <dgm:spPr>
        <a:solidFill>
          <a:schemeClr val="tx2">
            <a:lumMod val="75000"/>
            <a:lumOff val="25000"/>
          </a:schemeClr>
        </a:solidFill>
      </dgm:spPr>
      <dgm:t>
        <a:bodyPr/>
        <a:lstStyle/>
        <a:p>
          <a:r>
            <a:rPr lang="en-US" sz="1600" baseline="0" dirty="0" smtClean="0"/>
            <a:t>Practice mock interviews</a:t>
          </a:r>
          <a:endParaRPr lang="en-US" sz="1600" dirty="0"/>
        </a:p>
      </dgm:t>
    </dgm:pt>
    <dgm:pt modelId="{8F0D186D-D7BD-45D5-AD56-271ECEB49E45}" type="parTrans" cxnId="{B61411DD-5C03-46EF-9D8B-95C01B6A8DBF}">
      <dgm:prSet/>
      <dgm:spPr/>
      <dgm:t>
        <a:bodyPr/>
        <a:lstStyle/>
        <a:p>
          <a:endParaRPr lang="en-US"/>
        </a:p>
      </dgm:t>
    </dgm:pt>
    <dgm:pt modelId="{2CE1564B-120B-4C5E-8E0A-033336D9E94E}" type="sibTrans" cxnId="{B61411DD-5C03-46EF-9D8B-95C01B6A8DBF}">
      <dgm:prSet/>
      <dgm:spPr/>
      <dgm:t>
        <a:bodyPr/>
        <a:lstStyle/>
        <a:p>
          <a:endParaRPr lang="en-US"/>
        </a:p>
      </dgm:t>
    </dgm:pt>
    <dgm:pt modelId="{F5F2DFF3-48DE-4AD7-9D75-25B8BE0616B9}">
      <dgm:prSet phldrT="[Text]" custT="1"/>
      <dgm:spPr>
        <a:solidFill>
          <a:schemeClr val="tx2">
            <a:lumMod val="75000"/>
            <a:lumOff val="25000"/>
          </a:schemeClr>
        </a:solidFill>
      </dgm:spPr>
      <dgm:t>
        <a:bodyPr/>
        <a:lstStyle/>
        <a:p>
          <a:r>
            <a:rPr lang="en-US" sz="1600" baseline="0" dirty="0" smtClean="0"/>
            <a:t>Dolphin </a:t>
          </a:r>
          <a:r>
            <a:rPr lang="en-US" sz="1600" baseline="0" dirty="0" err="1" smtClean="0"/>
            <a:t>CareerLink</a:t>
          </a:r>
          <a:r>
            <a:rPr lang="en-US" sz="1600" baseline="0" dirty="0" smtClean="0"/>
            <a:t>  has an online mock-interview  system to help you prepare for potential questions</a:t>
          </a:r>
          <a:endParaRPr lang="en-US" sz="900" dirty="0"/>
        </a:p>
      </dgm:t>
    </dgm:pt>
    <dgm:pt modelId="{CDE4B04E-A5C4-45FA-9B53-03DD5E7AF50C}" type="parTrans" cxnId="{64B98383-5287-4D9F-8679-9E68F65EA7BD}">
      <dgm:prSet/>
      <dgm:spPr/>
      <dgm:t>
        <a:bodyPr/>
        <a:lstStyle/>
        <a:p>
          <a:endParaRPr lang="en-US"/>
        </a:p>
      </dgm:t>
    </dgm:pt>
    <dgm:pt modelId="{36F13C44-37F1-47AE-8717-D3FEB3324194}" type="sibTrans" cxnId="{64B98383-5287-4D9F-8679-9E68F65EA7BD}">
      <dgm:prSet/>
      <dgm:spPr/>
      <dgm:t>
        <a:bodyPr/>
        <a:lstStyle/>
        <a:p>
          <a:endParaRPr lang="en-US"/>
        </a:p>
      </dgm:t>
    </dgm:pt>
    <dgm:pt modelId="{AD44A711-8019-3C4E-850B-73C69EE133CA}" type="pres">
      <dgm:prSet presAssocID="{40AB998F-9355-EE43-9E8D-091B59D31139}" presName="Name0" presStyleCnt="0">
        <dgm:presLayoutVars>
          <dgm:dir/>
          <dgm:resizeHandles val="exact"/>
        </dgm:presLayoutVars>
      </dgm:prSet>
      <dgm:spPr/>
      <dgm:t>
        <a:bodyPr/>
        <a:lstStyle/>
        <a:p>
          <a:endParaRPr lang="en-US"/>
        </a:p>
      </dgm:t>
    </dgm:pt>
    <dgm:pt modelId="{A3A36119-54F6-DC4C-9300-8B09249858C6}" type="pres">
      <dgm:prSet presAssocID="{591F1B8D-21A2-0D43-B6CA-89F53A04C347}" presName="node" presStyleLbl="node1" presStyleIdx="0" presStyleCnt="3" custScaleX="245484" custScaleY="127482" custRadScaleRad="83181" custRadScaleInc="-4219">
        <dgm:presLayoutVars>
          <dgm:bulletEnabled val="1"/>
        </dgm:presLayoutVars>
      </dgm:prSet>
      <dgm:spPr/>
      <dgm:t>
        <a:bodyPr/>
        <a:lstStyle/>
        <a:p>
          <a:endParaRPr lang="en-US"/>
        </a:p>
      </dgm:t>
    </dgm:pt>
    <dgm:pt modelId="{EE9923D1-0385-5D4C-9BC2-D4F87DA6108F}" type="pres">
      <dgm:prSet presAssocID="{AAFCCC8A-6897-DF42-A7C2-73A5DEEB3925}" presName="sibTrans" presStyleLbl="sibTrans2D1" presStyleIdx="0" presStyleCnt="3"/>
      <dgm:spPr/>
      <dgm:t>
        <a:bodyPr/>
        <a:lstStyle/>
        <a:p>
          <a:endParaRPr lang="en-US"/>
        </a:p>
      </dgm:t>
    </dgm:pt>
    <dgm:pt modelId="{3B9D3E26-B6C9-C348-9F47-89E5A2F85729}" type="pres">
      <dgm:prSet presAssocID="{AAFCCC8A-6897-DF42-A7C2-73A5DEEB3925}" presName="connectorText" presStyleLbl="sibTrans2D1" presStyleIdx="0" presStyleCnt="3"/>
      <dgm:spPr/>
      <dgm:t>
        <a:bodyPr/>
        <a:lstStyle/>
        <a:p>
          <a:endParaRPr lang="en-US"/>
        </a:p>
      </dgm:t>
    </dgm:pt>
    <dgm:pt modelId="{3C0D6ECC-E554-164D-B1D5-10E10D1DFAD1}" type="pres">
      <dgm:prSet presAssocID="{AD11399C-A296-7C4E-9C82-A01E5B225926}" presName="node" presStyleLbl="node1" presStyleIdx="1" presStyleCnt="3" custScaleX="169628" custScaleY="160844" custRadScaleRad="114452" custRadScaleInc="-18086">
        <dgm:presLayoutVars>
          <dgm:bulletEnabled val="1"/>
        </dgm:presLayoutVars>
      </dgm:prSet>
      <dgm:spPr/>
      <dgm:t>
        <a:bodyPr/>
        <a:lstStyle/>
        <a:p>
          <a:endParaRPr lang="en-US"/>
        </a:p>
      </dgm:t>
    </dgm:pt>
    <dgm:pt modelId="{90711F26-15AA-1545-BE1A-C9C585C23453}" type="pres">
      <dgm:prSet presAssocID="{D1B50848-A6FE-E041-9BB1-02980C78BC8E}" presName="sibTrans" presStyleLbl="sibTrans2D1" presStyleIdx="1" presStyleCnt="3"/>
      <dgm:spPr/>
      <dgm:t>
        <a:bodyPr/>
        <a:lstStyle/>
        <a:p>
          <a:endParaRPr lang="en-US"/>
        </a:p>
      </dgm:t>
    </dgm:pt>
    <dgm:pt modelId="{ED771894-3D5D-D445-A05C-AE675C2D1538}" type="pres">
      <dgm:prSet presAssocID="{D1B50848-A6FE-E041-9BB1-02980C78BC8E}" presName="connectorText" presStyleLbl="sibTrans2D1" presStyleIdx="1" presStyleCnt="3"/>
      <dgm:spPr/>
      <dgm:t>
        <a:bodyPr/>
        <a:lstStyle/>
        <a:p>
          <a:endParaRPr lang="en-US"/>
        </a:p>
      </dgm:t>
    </dgm:pt>
    <dgm:pt modelId="{6A7E6059-C237-814D-9258-2B7CCEB4D6F5}" type="pres">
      <dgm:prSet presAssocID="{B2316F4E-44C6-BE44-8F18-3A5A3113054F}" presName="node" presStyleLbl="node1" presStyleIdx="2" presStyleCnt="3" custScaleX="142672" custScaleY="101620" custRadScaleRad="113278" custRadScaleInc="15796">
        <dgm:presLayoutVars>
          <dgm:bulletEnabled val="1"/>
        </dgm:presLayoutVars>
      </dgm:prSet>
      <dgm:spPr/>
      <dgm:t>
        <a:bodyPr/>
        <a:lstStyle/>
        <a:p>
          <a:endParaRPr lang="en-US"/>
        </a:p>
      </dgm:t>
    </dgm:pt>
    <dgm:pt modelId="{FEEFCBAE-B175-DC4F-AEF1-AD4C66146B6A}" type="pres">
      <dgm:prSet presAssocID="{79E8A184-77F1-8F40-A902-C7209FCEBDAF}" presName="sibTrans" presStyleLbl="sibTrans2D1" presStyleIdx="2" presStyleCnt="3"/>
      <dgm:spPr/>
      <dgm:t>
        <a:bodyPr/>
        <a:lstStyle/>
        <a:p>
          <a:endParaRPr lang="en-US"/>
        </a:p>
      </dgm:t>
    </dgm:pt>
    <dgm:pt modelId="{C4816832-DB44-7046-BE00-A4DB24878997}" type="pres">
      <dgm:prSet presAssocID="{79E8A184-77F1-8F40-A902-C7209FCEBDAF}" presName="connectorText" presStyleLbl="sibTrans2D1" presStyleIdx="2" presStyleCnt="3"/>
      <dgm:spPr/>
      <dgm:t>
        <a:bodyPr/>
        <a:lstStyle/>
        <a:p>
          <a:endParaRPr lang="en-US"/>
        </a:p>
      </dgm:t>
    </dgm:pt>
  </dgm:ptLst>
  <dgm:cxnLst>
    <dgm:cxn modelId="{62265BD4-9057-A44A-894C-05CCC925CA82}" srcId="{40AB998F-9355-EE43-9E8D-091B59D31139}" destId="{AD11399C-A296-7C4E-9C82-A01E5B225926}" srcOrd="1" destOrd="0" parTransId="{6B6BE60B-38E6-244B-8CB2-7B6AE83CCCD2}" sibTransId="{D1B50848-A6FE-E041-9BB1-02980C78BC8E}"/>
    <dgm:cxn modelId="{A6318517-4412-4A39-A61A-EF778D709664}" type="presOf" srcId="{98AC2BC7-2078-4C7A-AFF3-83EF5BC28473}" destId="{A3A36119-54F6-DC4C-9300-8B09249858C6}" srcOrd="0" destOrd="1" presId="urn:microsoft.com/office/officeart/2005/8/layout/cycle7"/>
    <dgm:cxn modelId="{0BFC7302-2B19-4D3B-96C8-E984A4486A8B}" type="presOf" srcId="{1170F1EE-D38B-4280-8660-E8217275474D}" destId="{6A7E6059-C237-814D-9258-2B7CCEB4D6F5}" srcOrd="0" destOrd="1" presId="urn:microsoft.com/office/officeart/2005/8/layout/cycle7"/>
    <dgm:cxn modelId="{D34C9FA0-F4D3-48CF-80B3-1CBE79114BF6}" type="presOf" srcId="{AAFCCC8A-6897-DF42-A7C2-73A5DEEB3925}" destId="{EE9923D1-0385-5D4C-9BC2-D4F87DA6108F}" srcOrd="0" destOrd="0" presId="urn:microsoft.com/office/officeart/2005/8/layout/cycle7"/>
    <dgm:cxn modelId="{87CF4CC6-A6F3-4334-B8AE-09A18341EC61}" type="presOf" srcId="{79E8A184-77F1-8F40-A902-C7209FCEBDAF}" destId="{FEEFCBAE-B175-DC4F-AEF1-AD4C66146B6A}" srcOrd="0" destOrd="0" presId="urn:microsoft.com/office/officeart/2005/8/layout/cycle7"/>
    <dgm:cxn modelId="{5214B938-4BC7-43A3-BC73-72F1ADDC288F}" type="presOf" srcId="{79E8A184-77F1-8F40-A902-C7209FCEBDAF}" destId="{C4816832-DB44-7046-BE00-A4DB24878997}" srcOrd="1" destOrd="0" presId="urn:microsoft.com/office/officeart/2005/8/layout/cycle7"/>
    <dgm:cxn modelId="{B8F37BF4-9FAC-4626-B209-F54CA7627719}" type="presOf" srcId="{40AB998F-9355-EE43-9E8D-091B59D31139}" destId="{AD44A711-8019-3C4E-850B-73C69EE133CA}" srcOrd="0" destOrd="0" presId="urn:microsoft.com/office/officeart/2005/8/layout/cycle7"/>
    <dgm:cxn modelId="{42376E9C-2BD9-4735-9D3B-96EF005D8DC8}" type="presOf" srcId="{0F8A9D35-BCB0-4648-91C4-B1405F1DB0F1}" destId="{3C0D6ECC-E554-164D-B1D5-10E10D1DFAD1}" srcOrd="0" destOrd="1" presId="urn:microsoft.com/office/officeart/2005/8/layout/cycle7"/>
    <dgm:cxn modelId="{EA76C482-7201-4A0B-8E60-02868D458E2A}" type="presOf" srcId="{AD11399C-A296-7C4E-9C82-A01E5B225926}" destId="{3C0D6ECC-E554-164D-B1D5-10E10D1DFAD1}" srcOrd="0" destOrd="0" presId="urn:microsoft.com/office/officeart/2005/8/layout/cycle7"/>
    <dgm:cxn modelId="{B61411DD-5C03-46EF-9D8B-95C01B6A8DBF}" srcId="{AD11399C-A296-7C4E-9C82-A01E5B225926}" destId="{0F8A9D35-BCB0-4648-91C4-B1405F1DB0F1}" srcOrd="0" destOrd="0" parTransId="{8F0D186D-D7BD-45D5-AD56-271ECEB49E45}" sibTransId="{2CE1564B-120B-4C5E-8E0A-033336D9E94E}"/>
    <dgm:cxn modelId="{E3D9CD2E-8006-428A-8728-1F1BFD213315}" srcId="{591F1B8D-21A2-0D43-B6CA-89F53A04C347}" destId="{98AC2BC7-2078-4C7A-AFF3-83EF5BC28473}" srcOrd="0" destOrd="0" parTransId="{A3D792CD-9A93-4C12-A6B2-93C11016FEE6}" sibTransId="{0DC49E22-2E13-45CD-9186-230B87FC1F7E}"/>
    <dgm:cxn modelId="{64B98383-5287-4D9F-8679-9E68F65EA7BD}" srcId="{AD11399C-A296-7C4E-9C82-A01E5B225926}" destId="{F5F2DFF3-48DE-4AD7-9D75-25B8BE0616B9}" srcOrd="1" destOrd="0" parTransId="{CDE4B04E-A5C4-45FA-9B53-03DD5E7AF50C}" sibTransId="{36F13C44-37F1-47AE-8717-D3FEB3324194}"/>
    <dgm:cxn modelId="{03E74F8F-D311-41DE-9A9D-793232C08192}" type="presOf" srcId="{B2316F4E-44C6-BE44-8F18-3A5A3113054F}" destId="{6A7E6059-C237-814D-9258-2B7CCEB4D6F5}" srcOrd="0" destOrd="0" presId="urn:microsoft.com/office/officeart/2005/8/layout/cycle7"/>
    <dgm:cxn modelId="{E00E27CE-FA92-204B-B13F-2264457439C2}" srcId="{40AB998F-9355-EE43-9E8D-091B59D31139}" destId="{591F1B8D-21A2-0D43-B6CA-89F53A04C347}" srcOrd="0" destOrd="0" parTransId="{A9B079D9-66AA-834F-9F76-40E083A07CCD}" sibTransId="{AAFCCC8A-6897-DF42-A7C2-73A5DEEB3925}"/>
    <dgm:cxn modelId="{0E8265FA-C67F-4029-9A8A-FC11CD09910C}" type="presOf" srcId="{F5F2DFF3-48DE-4AD7-9D75-25B8BE0616B9}" destId="{3C0D6ECC-E554-164D-B1D5-10E10D1DFAD1}" srcOrd="0" destOrd="2" presId="urn:microsoft.com/office/officeart/2005/8/layout/cycle7"/>
    <dgm:cxn modelId="{492019E8-C40A-4E9B-BB52-3ACC23F7A8E8}" type="presOf" srcId="{D1B50848-A6FE-E041-9BB1-02980C78BC8E}" destId="{90711F26-15AA-1545-BE1A-C9C585C23453}" srcOrd="0" destOrd="0" presId="urn:microsoft.com/office/officeart/2005/8/layout/cycle7"/>
    <dgm:cxn modelId="{C65426C4-B11B-9E49-ADB0-03F9D658A03F}" srcId="{40AB998F-9355-EE43-9E8D-091B59D31139}" destId="{B2316F4E-44C6-BE44-8F18-3A5A3113054F}" srcOrd="2" destOrd="0" parTransId="{A496B83F-1EC8-2F4A-B1EB-29084A01B88F}" sibTransId="{79E8A184-77F1-8F40-A902-C7209FCEBDAF}"/>
    <dgm:cxn modelId="{B3D92BD3-4F7F-4FB5-85BB-E0BE99C10BAE}" srcId="{B2316F4E-44C6-BE44-8F18-3A5A3113054F}" destId="{1DC567FC-4222-44AD-8085-A34C74B293C4}" srcOrd="1" destOrd="0" parTransId="{D0955488-9049-4AAE-8077-8F52FCD862FD}" sibTransId="{EE689192-1A3E-4805-8BEE-47F6D41C8262}"/>
    <dgm:cxn modelId="{8B4717DD-568A-4283-8D66-B3227C34A3C2}" type="presOf" srcId="{591F1B8D-21A2-0D43-B6CA-89F53A04C347}" destId="{A3A36119-54F6-DC4C-9300-8B09249858C6}" srcOrd="0" destOrd="0" presId="urn:microsoft.com/office/officeart/2005/8/layout/cycle7"/>
    <dgm:cxn modelId="{10CDDBFE-2556-4ED5-B4A9-E338287B2602}" srcId="{B2316F4E-44C6-BE44-8F18-3A5A3113054F}" destId="{1170F1EE-D38B-4280-8660-E8217275474D}" srcOrd="0" destOrd="0" parTransId="{4CEE008B-5FE6-4363-B40D-B94564C01CD1}" sibTransId="{F0CEA206-80A6-44C0-AD4B-3391993FA305}"/>
    <dgm:cxn modelId="{9ECCFC7F-9FEF-4CCC-8C9D-43BCF8ED806E}" type="presOf" srcId="{D1B50848-A6FE-E041-9BB1-02980C78BC8E}" destId="{ED771894-3D5D-D445-A05C-AE675C2D1538}" srcOrd="1" destOrd="0" presId="urn:microsoft.com/office/officeart/2005/8/layout/cycle7"/>
    <dgm:cxn modelId="{7672B066-0573-47D6-B4B4-E1C3CC6859A6}" type="presOf" srcId="{AAFCCC8A-6897-DF42-A7C2-73A5DEEB3925}" destId="{3B9D3E26-B6C9-C348-9F47-89E5A2F85729}" srcOrd="1" destOrd="0" presId="urn:microsoft.com/office/officeart/2005/8/layout/cycle7"/>
    <dgm:cxn modelId="{057CE95C-D6BF-4324-907D-E3E857A1485B}" type="presOf" srcId="{1DC567FC-4222-44AD-8085-A34C74B293C4}" destId="{6A7E6059-C237-814D-9258-2B7CCEB4D6F5}" srcOrd="0" destOrd="2" presId="urn:microsoft.com/office/officeart/2005/8/layout/cycle7"/>
    <dgm:cxn modelId="{86933032-07A8-4B1A-B2BC-18A854477462}" type="presParOf" srcId="{AD44A711-8019-3C4E-850B-73C69EE133CA}" destId="{A3A36119-54F6-DC4C-9300-8B09249858C6}" srcOrd="0" destOrd="0" presId="urn:microsoft.com/office/officeart/2005/8/layout/cycle7"/>
    <dgm:cxn modelId="{819C262B-D724-4F06-B4E6-306D46D42491}" type="presParOf" srcId="{AD44A711-8019-3C4E-850B-73C69EE133CA}" destId="{EE9923D1-0385-5D4C-9BC2-D4F87DA6108F}" srcOrd="1" destOrd="0" presId="urn:microsoft.com/office/officeart/2005/8/layout/cycle7"/>
    <dgm:cxn modelId="{21DB1ED8-A7F2-4419-989E-339B0926413C}" type="presParOf" srcId="{EE9923D1-0385-5D4C-9BC2-D4F87DA6108F}" destId="{3B9D3E26-B6C9-C348-9F47-89E5A2F85729}" srcOrd="0" destOrd="0" presId="urn:microsoft.com/office/officeart/2005/8/layout/cycle7"/>
    <dgm:cxn modelId="{933AAB01-62B0-4E8C-ABBA-BCF762F54487}" type="presParOf" srcId="{AD44A711-8019-3C4E-850B-73C69EE133CA}" destId="{3C0D6ECC-E554-164D-B1D5-10E10D1DFAD1}" srcOrd="2" destOrd="0" presId="urn:microsoft.com/office/officeart/2005/8/layout/cycle7"/>
    <dgm:cxn modelId="{D78027D9-F326-4BC9-A742-577A43B96600}" type="presParOf" srcId="{AD44A711-8019-3C4E-850B-73C69EE133CA}" destId="{90711F26-15AA-1545-BE1A-C9C585C23453}" srcOrd="3" destOrd="0" presId="urn:microsoft.com/office/officeart/2005/8/layout/cycle7"/>
    <dgm:cxn modelId="{228E6122-2832-4C3C-BB5C-1491EE320D4A}" type="presParOf" srcId="{90711F26-15AA-1545-BE1A-C9C585C23453}" destId="{ED771894-3D5D-D445-A05C-AE675C2D1538}" srcOrd="0" destOrd="0" presId="urn:microsoft.com/office/officeart/2005/8/layout/cycle7"/>
    <dgm:cxn modelId="{F36DB3D5-4206-4CA9-9347-B128C8951814}" type="presParOf" srcId="{AD44A711-8019-3C4E-850B-73C69EE133CA}" destId="{6A7E6059-C237-814D-9258-2B7CCEB4D6F5}" srcOrd="4" destOrd="0" presId="urn:microsoft.com/office/officeart/2005/8/layout/cycle7"/>
    <dgm:cxn modelId="{C9F46C16-5840-44B8-9138-1320E24A19FF}" type="presParOf" srcId="{AD44A711-8019-3C4E-850B-73C69EE133CA}" destId="{FEEFCBAE-B175-DC4F-AEF1-AD4C66146B6A}" srcOrd="5" destOrd="0" presId="urn:microsoft.com/office/officeart/2005/8/layout/cycle7"/>
    <dgm:cxn modelId="{01F6549B-1F0B-40EF-B9B4-339F933357EF}" type="presParOf" srcId="{FEEFCBAE-B175-DC4F-AEF1-AD4C66146B6A}" destId="{C4816832-DB44-7046-BE00-A4DB24878997}"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AFE6C-2DC9-42F9-BCBE-3F28E1D5546B}">
      <dsp:nvSpPr>
        <dsp:cNvPr id="0" name=""/>
        <dsp:cNvSpPr/>
      </dsp:nvSpPr>
      <dsp:spPr>
        <a:xfrm>
          <a:off x="0" y="126"/>
          <a:ext cx="7408862" cy="114321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rPr>
            <a:t>Describe an ideal purpose of attending graduate school</a:t>
          </a:r>
        </a:p>
      </dsp:txBody>
      <dsp:txXfrm>
        <a:off x="55807" y="55933"/>
        <a:ext cx="7297248" cy="1031603"/>
      </dsp:txXfrm>
    </dsp:sp>
    <dsp:sp modelId="{0B4BECD5-6E2F-4032-A818-D3F494A769A2}">
      <dsp:nvSpPr>
        <dsp:cNvPr id="0" name=""/>
        <dsp:cNvSpPr/>
      </dsp:nvSpPr>
      <dsp:spPr>
        <a:xfrm>
          <a:off x="0" y="1154003"/>
          <a:ext cx="7408862" cy="114321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rPr>
            <a:t>Identify several resources in researching employment options</a:t>
          </a:r>
        </a:p>
      </dsp:txBody>
      <dsp:txXfrm>
        <a:off x="55807" y="1209810"/>
        <a:ext cx="7297248" cy="1031603"/>
      </dsp:txXfrm>
    </dsp:sp>
    <dsp:sp modelId="{5815248A-BFB4-4B43-A409-5304F05BFFBC}">
      <dsp:nvSpPr>
        <dsp:cNvPr id="0" name=""/>
        <dsp:cNvSpPr/>
      </dsp:nvSpPr>
      <dsp:spPr>
        <a:xfrm>
          <a:off x="0" y="2307880"/>
          <a:ext cx="7408862" cy="114321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rPr>
            <a:t>Reflect personally the benefits </a:t>
          </a:r>
          <a:r>
            <a:rPr lang="en-US" sz="2800" b="1" kern="1200" dirty="0" smtClean="0">
              <a:solidFill>
                <a:schemeClr val="bg1"/>
              </a:solidFill>
            </a:rPr>
            <a:t>or drawback to attending </a:t>
          </a:r>
          <a:r>
            <a:rPr lang="en-US" sz="2800" b="1" kern="1200" dirty="0" smtClean="0">
              <a:solidFill>
                <a:schemeClr val="bg1"/>
              </a:solidFill>
            </a:rPr>
            <a:t>graduate school vs. full-time work</a:t>
          </a:r>
        </a:p>
      </dsp:txBody>
      <dsp:txXfrm>
        <a:off x="55807" y="2363687"/>
        <a:ext cx="7297248" cy="10316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7C5DC-D3AD-4521-9572-E87442CFF39F}">
      <dsp:nvSpPr>
        <dsp:cNvPr id="0" name=""/>
        <dsp:cNvSpPr/>
      </dsp:nvSpPr>
      <dsp:spPr>
        <a:xfrm>
          <a:off x="0" y="4204"/>
          <a:ext cx="7964129" cy="887445"/>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n-US" sz="3700" kern="1200" dirty="0" smtClean="0"/>
            <a:t>Resources to help you …</a:t>
          </a:r>
          <a:endParaRPr lang="en-US" sz="3700" kern="1200" dirty="0"/>
        </a:p>
      </dsp:txBody>
      <dsp:txXfrm>
        <a:off x="43321" y="47525"/>
        <a:ext cx="7877487" cy="800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BC052-779A-497E-9333-83AE48552171}">
      <dsp:nvSpPr>
        <dsp:cNvPr id="0" name=""/>
        <dsp:cNvSpPr/>
      </dsp:nvSpPr>
      <dsp:spPr>
        <a:xfrm>
          <a:off x="0" y="42"/>
          <a:ext cx="7408862" cy="79150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Job </a:t>
          </a:r>
          <a:r>
            <a:rPr lang="en-US" sz="3300" kern="1200" dirty="0" err="1" smtClean="0"/>
            <a:t>vs</a:t>
          </a:r>
          <a:r>
            <a:rPr lang="en-US" sz="3300" kern="1200" dirty="0" smtClean="0"/>
            <a:t> Career</a:t>
          </a:r>
          <a:endParaRPr lang="en-US" sz="3300" kern="1200" dirty="0"/>
        </a:p>
      </dsp:txBody>
      <dsp:txXfrm>
        <a:off x="38638" y="38680"/>
        <a:ext cx="7331586" cy="714229"/>
      </dsp:txXfrm>
    </dsp:sp>
    <dsp:sp modelId="{35E91ECF-C0B0-4CA8-B052-EC16026C1B95}">
      <dsp:nvSpPr>
        <dsp:cNvPr id="0" name=""/>
        <dsp:cNvSpPr/>
      </dsp:nvSpPr>
      <dsp:spPr>
        <a:xfrm>
          <a:off x="0" y="886587"/>
          <a:ext cx="7408862" cy="79150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Why Graduate School?</a:t>
          </a:r>
          <a:endParaRPr lang="en-US" sz="3300" kern="1200" dirty="0"/>
        </a:p>
      </dsp:txBody>
      <dsp:txXfrm>
        <a:off x="38638" y="925225"/>
        <a:ext cx="7331586" cy="714229"/>
      </dsp:txXfrm>
    </dsp:sp>
    <dsp:sp modelId="{96BCE615-E66E-4909-9B14-5A646AB79CFD}">
      <dsp:nvSpPr>
        <dsp:cNvPr id="0" name=""/>
        <dsp:cNvSpPr/>
      </dsp:nvSpPr>
      <dsp:spPr>
        <a:xfrm>
          <a:off x="0" y="1773132"/>
          <a:ext cx="7408862" cy="79150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Graduate School</a:t>
          </a:r>
          <a:endParaRPr lang="en-US" sz="3300" kern="1200" dirty="0"/>
        </a:p>
      </dsp:txBody>
      <dsp:txXfrm>
        <a:off x="38638" y="1811770"/>
        <a:ext cx="7331586" cy="714229"/>
      </dsp:txXfrm>
    </dsp:sp>
    <dsp:sp modelId="{AD2170ED-320C-44F8-A67A-157658E6343F}">
      <dsp:nvSpPr>
        <dsp:cNvPr id="0" name=""/>
        <dsp:cNvSpPr/>
      </dsp:nvSpPr>
      <dsp:spPr>
        <a:xfrm>
          <a:off x="0" y="2659677"/>
          <a:ext cx="7408862" cy="79150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smtClean="0"/>
            <a:t>Job </a:t>
          </a:r>
          <a:r>
            <a:rPr lang="en-US" sz="3300" kern="1200" dirty="0" smtClean="0"/>
            <a:t>Preparation</a:t>
          </a:r>
          <a:endParaRPr lang="en-US" sz="3300" kern="1200" dirty="0"/>
        </a:p>
      </dsp:txBody>
      <dsp:txXfrm>
        <a:off x="38638" y="2698315"/>
        <a:ext cx="7331586" cy="7142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173301"/>
          <a:ext cx="7693025" cy="75655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6932" y="210233"/>
        <a:ext cx="7619161" cy="682693"/>
      </dsp:txXfrm>
    </dsp:sp>
    <dsp:sp modelId="{8966F8E4-63A0-4736-8BF3-D55181CE7BAB}">
      <dsp:nvSpPr>
        <dsp:cNvPr id="0" name=""/>
        <dsp:cNvSpPr/>
      </dsp:nvSpPr>
      <dsp:spPr>
        <a:xfrm>
          <a:off x="0" y="929859"/>
          <a:ext cx="7693025" cy="1648237"/>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solidFill>
                <a:schemeClr val="tx2"/>
              </a:solidFill>
            </a:rPr>
            <a:t>Accustomed to being a student </a:t>
          </a:r>
          <a:r>
            <a:rPr lang="en-US" sz="2000" b="0" kern="1200" dirty="0" smtClean="0">
              <a:solidFill>
                <a:schemeClr val="tx2"/>
              </a:solidFill>
            </a:rPr>
            <a:t>and</a:t>
          </a:r>
          <a:r>
            <a:rPr lang="en-US" sz="2000" kern="1200" dirty="0" smtClean="0">
              <a:solidFill>
                <a:schemeClr val="tx2"/>
              </a:solidFill>
            </a:rPr>
            <a:t> have momentum</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Study Skills are sharp</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Few or less obligations</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Occupations that require advanced degrees for “entry-level” positions</a:t>
          </a:r>
          <a:endParaRPr lang="en-US" sz="2000" kern="1200" dirty="0">
            <a:solidFill>
              <a:schemeClr val="tx2"/>
            </a:solidFill>
          </a:endParaRPr>
        </a:p>
      </dsp:txBody>
      <dsp:txXfrm>
        <a:off x="0" y="929859"/>
        <a:ext cx="7693025" cy="1648237"/>
      </dsp:txXfrm>
    </dsp:sp>
    <dsp:sp modelId="{9EC07EBE-F7BA-40BB-B58B-1315E1E8B6FF}">
      <dsp:nvSpPr>
        <dsp:cNvPr id="0" name=""/>
        <dsp:cNvSpPr/>
      </dsp:nvSpPr>
      <dsp:spPr>
        <a:xfrm>
          <a:off x="0" y="2578096"/>
          <a:ext cx="7693025" cy="75802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7004" y="2615100"/>
        <a:ext cx="7619017" cy="684021"/>
      </dsp:txXfrm>
    </dsp:sp>
    <dsp:sp modelId="{AE395317-7831-4AB8-B93C-B8065EDB9679}">
      <dsp:nvSpPr>
        <dsp:cNvPr id="0" name=""/>
        <dsp:cNvSpPr/>
      </dsp:nvSpPr>
      <dsp:spPr>
        <a:xfrm>
          <a:off x="0" y="3336126"/>
          <a:ext cx="7693025" cy="1580962"/>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solidFill>
                <a:schemeClr val="tx2"/>
              </a:solidFill>
            </a:rPr>
            <a:t>Could choose the wrong program = spending money and time on wrong profession</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Not a competitive candidate to admissions committee without work experience</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Unlikely to fund entire tuition and expenses</a:t>
          </a:r>
          <a:endParaRPr lang="en-US" sz="2000" kern="1200" dirty="0">
            <a:solidFill>
              <a:schemeClr val="tx2"/>
            </a:solidFill>
          </a:endParaRPr>
        </a:p>
      </dsp:txBody>
      <dsp:txXfrm>
        <a:off x="0" y="3336126"/>
        <a:ext cx="7693025" cy="15809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10051"/>
          <a:ext cx="7693025" cy="72163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5228" y="45279"/>
        <a:ext cx="7622569" cy="651183"/>
      </dsp:txXfrm>
    </dsp:sp>
    <dsp:sp modelId="{8966F8E4-63A0-4736-8BF3-D55181CE7BAB}">
      <dsp:nvSpPr>
        <dsp:cNvPr id="0" name=""/>
        <dsp:cNvSpPr/>
      </dsp:nvSpPr>
      <dsp:spPr>
        <a:xfrm>
          <a:off x="0" y="731690"/>
          <a:ext cx="7693025" cy="237429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Confirmed your career goals through hands-practical experience</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Completed the needed work experience to apply for graduate programs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Bring actual work experience to the theory you will learn in class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Some employers  may pay for partial or all of your tuition</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Financial stability</a:t>
          </a:r>
          <a:endParaRPr lang="en-US" sz="18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Improve chances for acceptance to graduate programs</a:t>
          </a:r>
          <a:endParaRPr lang="en-US" sz="2000" kern="1200" dirty="0">
            <a:solidFill>
              <a:schemeClr val="tx2"/>
            </a:solidFill>
          </a:endParaRPr>
        </a:p>
      </dsp:txBody>
      <dsp:txXfrm>
        <a:off x="0" y="731690"/>
        <a:ext cx="7693025" cy="2374290"/>
      </dsp:txXfrm>
    </dsp:sp>
    <dsp:sp modelId="{9EC07EBE-F7BA-40BB-B58B-1315E1E8B6FF}">
      <dsp:nvSpPr>
        <dsp:cNvPr id="0" name=""/>
        <dsp:cNvSpPr/>
      </dsp:nvSpPr>
      <dsp:spPr>
        <a:xfrm>
          <a:off x="0" y="3105980"/>
          <a:ext cx="7693025" cy="723043"/>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5296" y="3141276"/>
        <a:ext cx="7622433" cy="652451"/>
      </dsp:txXfrm>
    </dsp:sp>
    <dsp:sp modelId="{AE395317-7831-4AB8-B93C-B8065EDB9679}">
      <dsp:nvSpPr>
        <dsp:cNvPr id="0" name=""/>
        <dsp:cNvSpPr/>
      </dsp:nvSpPr>
      <dsp:spPr>
        <a:xfrm>
          <a:off x="0" y="3829024"/>
          <a:ext cx="7693025" cy="1251315"/>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Struggle with study skills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Work, life &amp; school balance</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Attending class and working with students significantly younger</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Leave a paid position to complete an internship opportunity.</a:t>
          </a:r>
          <a:endParaRPr lang="en-US" sz="1800" kern="1200" dirty="0">
            <a:solidFill>
              <a:schemeClr val="tx2"/>
            </a:solidFill>
          </a:endParaRPr>
        </a:p>
      </dsp:txBody>
      <dsp:txXfrm>
        <a:off x="0" y="3829024"/>
        <a:ext cx="7693025" cy="12513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375126"/>
          <a:ext cx="7693025" cy="75655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6932" y="412058"/>
        <a:ext cx="7619161" cy="682693"/>
      </dsp:txXfrm>
    </dsp:sp>
    <dsp:sp modelId="{8966F8E4-63A0-4736-8BF3-D55181CE7BAB}">
      <dsp:nvSpPr>
        <dsp:cNvPr id="0" name=""/>
        <dsp:cNvSpPr/>
      </dsp:nvSpPr>
      <dsp:spPr>
        <a:xfrm>
          <a:off x="0" y="1131684"/>
          <a:ext cx="7693025" cy="174915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smtClean="0">
              <a:solidFill>
                <a:schemeClr val="tx2"/>
              </a:solidFill>
            </a:rPr>
            <a:t>Locate employers willing to pay for your education while you work</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a:solidFill>
                <a:schemeClr val="tx2"/>
              </a:solidFill>
            </a:rPr>
            <a:t>Financially stable while concurrently working on improving your skills</a:t>
          </a:r>
        </a:p>
        <a:p>
          <a:pPr marL="171450" lvl="1" indent="-171450" algn="l" defTabSz="800100">
            <a:lnSpc>
              <a:spcPct val="90000"/>
            </a:lnSpc>
            <a:spcBef>
              <a:spcPct val="0"/>
            </a:spcBef>
            <a:spcAft>
              <a:spcPct val="20000"/>
            </a:spcAft>
            <a:buChar char="••"/>
          </a:pPr>
          <a:r>
            <a:rPr lang="en-US" sz="1800" kern="1200" dirty="0">
              <a:solidFill>
                <a:schemeClr val="tx2"/>
              </a:solidFill>
            </a:rPr>
            <a:t>Minimal student loans</a:t>
          </a:r>
        </a:p>
        <a:p>
          <a:pPr marL="171450" lvl="1" indent="-171450" algn="l" defTabSz="800100">
            <a:lnSpc>
              <a:spcPct val="90000"/>
            </a:lnSpc>
            <a:spcBef>
              <a:spcPct val="0"/>
            </a:spcBef>
            <a:spcAft>
              <a:spcPct val="20000"/>
            </a:spcAft>
            <a:buChar char="••"/>
          </a:pPr>
          <a:r>
            <a:rPr lang="en-US" sz="1800" kern="1200" dirty="0">
              <a:solidFill>
                <a:schemeClr val="tx2"/>
              </a:solidFill>
            </a:rPr>
            <a:t>Know you already have a job after graduation</a:t>
          </a:r>
        </a:p>
      </dsp:txBody>
      <dsp:txXfrm>
        <a:off x="0" y="1131684"/>
        <a:ext cx="7693025" cy="1749150"/>
      </dsp:txXfrm>
    </dsp:sp>
    <dsp:sp modelId="{9EC07EBE-F7BA-40BB-B58B-1315E1E8B6FF}">
      <dsp:nvSpPr>
        <dsp:cNvPr id="0" name=""/>
        <dsp:cNvSpPr/>
      </dsp:nvSpPr>
      <dsp:spPr>
        <a:xfrm>
          <a:off x="0" y="2880834"/>
          <a:ext cx="7693025" cy="75802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7004" y="2917838"/>
        <a:ext cx="7619017" cy="684021"/>
      </dsp:txXfrm>
    </dsp:sp>
    <dsp:sp modelId="{AE395317-7831-4AB8-B93C-B8065EDB9679}">
      <dsp:nvSpPr>
        <dsp:cNvPr id="0" name=""/>
        <dsp:cNvSpPr/>
      </dsp:nvSpPr>
      <dsp:spPr>
        <a:xfrm>
          <a:off x="0" y="3638864"/>
          <a:ext cx="7693025" cy="107640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Balancing work and education simultaneously.</a:t>
          </a:r>
          <a:endParaRPr lang="en-US" sz="1800" kern="1200" dirty="0">
            <a:solidFill>
              <a:schemeClr val="tx2"/>
            </a:solidFill>
          </a:endParaRPr>
        </a:p>
      </dsp:txBody>
      <dsp:txXfrm>
        <a:off x="0" y="3638864"/>
        <a:ext cx="7693025" cy="1076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5A1AE-75B2-4EA2-8EAF-CF88CD5ED417}">
      <dsp:nvSpPr>
        <dsp:cNvPr id="0" name=""/>
        <dsp:cNvSpPr/>
      </dsp:nvSpPr>
      <dsp:spPr>
        <a:xfrm>
          <a:off x="0" y="149321"/>
          <a:ext cx="8229600" cy="7435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sz="3100" kern="1200" dirty="0" smtClean="0">
              <a:latin typeface="Britannic Bold" pitchFamily="34" charset="0"/>
            </a:rPr>
            <a:t>What </a:t>
          </a:r>
          <a:r>
            <a:rPr lang="en-US" sz="3100" kern="1200" dirty="0" smtClean="0">
              <a:solidFill>
                <a:schemeClr val="bg1"/>
              </a:solidFill>
              <a:latin typeface="Britannic Bold" pitchFamily="34" charset="0"/>
            </a:rPr>
            <a:t>is </a:t>
          </a:r>
          <a:r>
            <a:rPr lang="en-US" sz="3100" kern="1200" dirty="0" smtClean="0">
              <a:solidFill>
                <a:schemeClr val="bg1"/>
              </a:solidFill>
              <a:latin typeface="Britannic Bold" pitchFamily="34" charset="0"/>
              <a:hlinkClick xmlns:r="http://schemas.openxmlformats.org/officeDocument/2006/relationships" r:id="rId1"/>
            </a:rPr>
            <a:t>“</a:t>
          </a:r>
          <a:r>
            <a:rPr lang="en-US" sz="3100" i="1" kern="1200" dirty="0" smtClean="0">
              <a:solidFill>
                <a:schemeClr val="bg1"/>
              </a:solidFill>
              <a:hlinkClick xmlns:r="http://schemas.openxmlformats.org/officeDocument/2006/relationships" r:id="rId1"/>
            </a:rPr>
            <a:t>The Hidden Job Market?”</a:t>
          </a:r>
          <a:endParaRPr lang="en-US" sz="3100" kern="1200" dirty="0">
            <a:solidFill>
              <a:schemeClr val="bg1"/>
            </a:solidFill>
            <a:latin typeface="Britannic Bold" pitchFamily="34" charset="0"/>
          </a:endParaRPr>
        </a:p>
      </dsp:txBody>
      <dsp:txXfrm>
        <a:off x="36296" y="185617"/>
        <a:ext cx="8157008" cy="670943"/>
      </dsp:txXfrm>
    </dsp:sp>
    <dsp:sp modelId="{1DB27694-246B-4E2A-9CF8-A5CD4B745115}">
      <dsp:nvSpPr>
        <dsp:cNvPr id="0" name=""/>
        <dsp:cNvSpPr/>
      </dsp:nvSpPr>
      <dsp:spPr>
        <a:xfrm>
          <a:off x="0" y="892856"/>
          <a:ext cx="8229600" cy="2823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solidFill>
                <a:schemeClr val="tx2"/>
              </a:solidFill>
            </a:rPr>
            <a:t>It is estimated that only 15-20% of all jobs are ever advertised, meaning 80-85% of jobs are filled by companies who never advertised the position. Instead these positions are filled by referral, the "who do you know" method of recruitment. So while keeping an eye advertised positions is important, the percentages are in your favor if you investigate the hidden job market. </a:t>
          </a:r>
          <a:endParaRPr lang="en-US" sz="2400" kern="1200" dirty="0">
            <a:solidFill>
              <a:schemeClr val="tx2"/>
            </a:solidFill>
            <a:latin typeface="Britannic Bold" pitchFamily="34" charset="0"/>
          </a:endParaRPr>
        </a:p>
      </dsp:txBody>
      <dsp:txXfrm>
        <a:off x="0" y="892856"/>
        <a:ext cx="8229600" cy="28234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BB417-1FBF-4B0F-AE38-35678D3F420A}">
      <dsp:nvSpPr>
        <dsp:cNvPr id="0" name=""/>
        <dsp:cNvSpPr/>
      </dsp:nvSpPr>
      <dsp:spPr>
        <a:xfrm>
          <a:off x="0" y="49531"/>
          <a:ext cx="8229600" cy="63881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Britannic Bold" pitchFamily="34" charset="0"/>
            </a:rPr>
            <a:t>Don’t wait until the job is open!</a:t>
          </a:r>
          <a:endParaRPr lang="en-US" sz="2800" kern="1200" dirty="0">
            <a:latin typeface="Britannic Bold" pitchFamily="34" charset="0"/>
          </a:endParaRPr>
        </a:p>
      </dsp:txBody>
      <dsp:txXfrm>
        <a:off x="31185" y="80716"/>
        <a:ext cx="8167230" cy="576449"/>
      </dsp:txXfrm>
    </dsp:sp>
    <dsp:sp modelId="{1476EE7D-F956-404E-88A8-B9CB35B642B1}">
      <dsp:nvSpPr>
        <dsp:cNvPr id="0" name=""/>
        <dsp:cNvSpPr/>
      </dsp:nvSpPr>
      <dsp:spPr>
        <a:xfrm>
          <a:off x="0" y="688351"/>
          <a:ext cx="8229600" cy="3245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smtClean="0">
              <a:solidFill>
                <a:schemeClr val="tx2"/>
              </a:solidFill>
            </a:rPr>
            <a:t>By following creative strategies such as: using personal contacts and contacting employers directly. </a:t>
          </a:r>
          <a:r>
            <a:rPr lang="en-US" sz="2200" kern="1200" baseline="0" dirty="0" smtClean="0">
              <a:solidFill>
                <a:schemeClr val="tx2"/>
              </a:solidFill>
            </a:rPr>
            <a:t>It is essential to develop effective tools and dynamic strategies for job searching so you stand out from other applicants. </a:t>
          </a:r>
          <a:endParaRPr lang="en-US" sz="2200" kern="1200" dirty="0">
            <a:solidFill>
              <a:schemeClr val="tx2"/>
            </a:solidFill>
            <a:latin typeface="Britannic Bold" pitchFamily="34" charset="0"/>
          </a:endParaRPr>
        </a:p>
        <a:p>
          <a:pPr marL="228600" lvl="1" indent="-228600" algn="l" defTabSz="977900">
            <a:lnSpc>
              <a:spcPct val="90000"/>
            </a:lnSpc>
            <a:spcBef>
              <a:spcPct val="0"/>
            </a:spcBef>
            <a:spcAft>
              <a:spcPct val="20000"/>
            </a:spcAft>
            <a:buChar char="••"/>
          </a:pPr>
          <a:r>
            <a:rPr lang="en-US" sz="2200" kern="1200" dirty="0" smtClean="0">
              <a:solidFill>
                <a:schemeClr val="tx2"/>
              </a:solidFill>
              <a:latin typeface="Candara" panose="020E0502030303020204" pitchFamily="34" charset="0"/>
            </a:rPr>
            <a:t>Develop mentoring relationships.  When you establish professional working relationships with mentors, you enlist personal recruiters to help you find opportunities that may not be posted, and gain tips and insights from seasoned and experience professionals.</a:t>
          </a:r>
          <a:endParaRPr lang="en-US" sz="2200" kern="1200" dirty="0">
            <a:solidFill>
              <a:schemeClr val="tx2"/>
            </a:solidFill>
            <a:latin typeface="Candara" panose="020E0502030303020204" pitchFamily="34" charset="0"/>
          </a:endParaRPr>
        </a:p>
      </dsp:txBody>
      <dsp:txXfrm>
        <a:off x="0" y="688351"/>
        <a:ext cx="8229600" cy="32457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24F54-3F91-5C4D-8A63-7F5B06998B1E}">
      <dsp:nvSpPr>
        <dsp:cNvPr id="0" name=""/>
        <dsp:cNvSpPr/>
      </dsp:nvSpPr>
      <dsp:spPr>
        <a:xfrm>
          <a:off x="1728849" y="1228193"/>
          <a:ext cx="1173491" cy="1173491"/>
        </a:xfrm>
        <a:prstGeom prst="ellipse">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Job Seeker</a:t>
          </a:r>
          <a:endParaRPr lang="en-US" sz="1900" kern="1200" dirty="0"/>
        </a:p>
      </dsp:txBody>
      <dsp:txXfrm>
        <a:off x="1900703" y="1400047"/>
        <a:ext cx="829783" cy="829783"/>
      </dsp:txXfrm>
    </dsp:sp>
    <dsp:sp modelId="{E5301F7E-57AF-634B-A30F-6838307F144F}">
      <dsp:nvSpPr>
        <dsp:cNvPr id="0" name=""/>
        <dsp:cNvSpPr/>
      </dsp:nvSpPr>
      <dsp:spPr>
        <a:xfrm rot="11700000">
          <a:off x="842295" y="1369821"/>
          <a:ext cx="872366" cy="334445"/>
        </a:xfrm>
        <a:prstGeom prst="lef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EADEA07E-9C2B-F143-994C-7FCF7C63B4F9}">
      <dsp:nvSpPr>
        <dsp:cNvPr id="0" name=""/>
        <dsp:cNvSpPr/>
      </dsp:nvSpPr>
      <dsp:spPr>
        <a:xfrm>
          <a:off x="299749" y="978225"/>
          <a:ext cx="1114816" cy="891853"/>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Research</a:t>
          </a:r>
          <a:endParaRPr lang="en-US" sz="1700" kern="1200" dirty="0"/>
        </a:p>
      </dsp:txBody>
      <dsp:txXfrm>
        <a:off x="325870" y="1004346"/>
        <a:ext cx="1062574" cy="839611"/>
      </dsp:txXfrm>
    </dsp:sp>
    <dsp:sp modelId="{D75A9135-5AFE-D049-905E-8CA2283B84FF}">
      <dsp:nvSpPr>
        <dsp:cNvPr id="0" name=""/>
        <dsp:cNvSpPr/>
      </dsp:nvSpPr>
      <dsp:spPr>
        <a:xfrm rot="14700000">
          <a:off x="1425646" y="674612"/>
          <a:ext cx="872366" cy="334445"/>
        </a:xfrm>
        <a:prstGeom prst="lef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3AB37386-0E67-8D4C-9102-E246E516F5C6}">
      <dsp:nvSpPr>
        <dsp:cNvPr id="0" name=""/>
        <dsp:cNvSpPr/>
      </dsp:nvSpPr>
      <dsp:spPr>
        <a:xfrm>
          <a:off x="1120082" y="591"/>
          <a:ext cx="1114816" cy="891853"/>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Market Yourself</a:t>
          </a:r>
          <a:endParaRPr lang="en-US" sz="1700" kern="1200" dirty="0"/>
        </a:p>
      </dsp:txBody>
      <dsp:txXfrm>
        <a:off x="1146203" y="26712"/>
        <a:ext cx="1062574" cy="839611"/>
      </dsp:txXfrm>
    </dsp:sp>
    <dsp:sp modelId="{51F33D69-C24E-114C-9575-85799E23593C}">
      <dsp:nvSpPr>
        <dsp:cNvPr id="0" name=""/>
        <dsp:cNvSpPr/>
      </dsp:nvSpPr>
      <dsp:spPr>
        <a:xfrm rot="17700000">
          <a:off x="2333178" y="674612"/>
          <a:ext cx="872366" cy="334445"/>
        </a:xfrm>
        <a:prstGeom prst="lef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DFC5D575-ACA5-0C44-AF5E-BC03D827FBF3}">
      <dsp:nvSpPr>
        <dsp:cNvPr id="0" name=""/>
        <dsp:cNvSpPr/>
      </dsp:nvSpPr>
      <dsp:spPr>
        <a:xfrm>
          <a:off x="2396292" y="591"/>
          <a:ext cx="1114816" cy="891853"/>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Network</a:t>
          </a:r>
          <a:endParaRPr lang="en-US" sz="1700" kern="1200" dirty="0"/>
        </a:p>
      </dsp:txBody>
      <dsp:txXfrm>
        <a:off x="2422413" y="26712"/>
        <a:ext cx="1062574" cy="839611"/>
      </dsp:txXfrm>
    </dsp:sp>
    <dsp:sp modelId="{E2EF84B5-1A66-DF4E-8FE7-E9E226CE8A63}">
      <dsp:nvSpPr>
        <dsp:cNvPr id="0" name=""/>
        <dsp:cNvSpPr/>
      </dsp:nvSpPr>
      <dsp:spPr>
        <a:xfrm rot="20700000">
          <a:off x="2916528" y="1369821"/>
          <a:ext cx="872366" cy="334445"/>
        </a:xfrm>
        <a:prstGeom prst="lef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5675775D-9C32-754F-AEDF-935873DAFFE6}">
      <dsp:nvSpPr>
        <dsp:cNvPr id="0" name=""/>
        <dsp:cNvSpPr/>
      </dsp:nvSpPr>
      <dsp:spPr>
        <a:xfrm>
          <a:off x="3216624" y="978225"/>
          <a:ext cx="1114816" cy="891853"/>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Follow up</a:t>
          </a:r>
          <a:endParaRPr lang="en-US" sz="1700" kern="1200" dirty="0"/>
        </a:p>
      </dsp:txBody>
      <dsp:txXfrm>
        <a:off x="3242745" y="1004346"/>
        <a:ext cx="1062574" cy="83961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A36119-54F6-DC4C-9300-8B09249858C6}">
      <dsp:nvSpPr>
        <dsp:cNvPr id="0" name=""/>
        <dsp:cNvSpPr/>
      </dsp:nvSpPr>
      <dsp:spPr>
        <a:xfrm>
          <a:off x="1170152" y="119454"/>
          <a:ext cx="5722093" cy="1485766"/>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hlinkClick xmlns:r="http://schemas.openxmlformats.org/officeDocument/2006/relationships" r:id="rId1"/>
            </a:rPr>
            <a:t>Resume</a:t>
          </a:r>
          <a:endParaRPr lang="en-US" sz="2300" kern="1200" dirty="0"/>
        </a:p>
        <a:p>
          <a:pPr marL="171450" lvl="1" indent="-171450" algn="l" defTabSz="800100">
            <a:lnSpc>
              <a:spcPct val="90000"/>
            </a:lnSpc>
            <a:spcBef>
              <a:spcPct val="0"/>
            </a:spcBef>
            <a:spcAft>
              <a:spcPct val="15000"/>
            </a:spcAft>
            <a:buChar char="••"/>
          </a:pPr>
          <a:r>
            <a:rPr lang="en-US" sz="1800" kern="1200" baseline="0" dirty="0" smtClean="0"/>
            <a:t>Polished and accurately represents your skills, background, and preparedness for employment</a:t>
          </a:r>
          <a:endParaRPr lang="en-US" sz="1800" kern="1200" dirty="0"/>
        </a:p>
      </dsp:txBody>
      <dsp:txXfrm>
        <a:off x="1213669" y="162971"/>
        <a:ext cx="5635059" cy="1398732"/>
      </dsp:txXfrm>
    </dsp:sp>
    <dsp:sp modelId="{EE9923D1-0385-5D4C-9BC2-D4F87DA6108F}">
      <dsp:nvSpPr>
        <dsp:cNvPr id="0" name=""/>
        <dsp:cNvSpPr/>
      </dsp:nvSpPr>
      <dsp:spPr>
        <a:xfrm rot="2830807">
          <a:off x="4735085" y="1901631"/>
          <a:ext cx="896357" cy="407915"/>
        </a:xfrm>
        <a:prstGeom prst="leftRigh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857460" y="1983214"/>
        <a:ext cx="651608" cy="244749"/>
      </dsp:txXfrm>
    </dsp:sp>
    <dsp:sp modelId="{3C0D6ECC-E554-164D-B1D5-10E10D1DFAD1}">
      <dsp:nvSpPr>
        <dsp:cNvPr id="0" name=""/>
        <dsp:cNvSpPr/>
      </dsp:nvSpPr>
      <dsp:spPr>
        <a:xfrm>
          <a:off x="4538515" y="2605956"/>
          <a:ext cx="3953932" cy="1874591"/>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Interview Preparation</a:t>
          </a:r>
          <a:endParaRPr lang="en-US" sz="1600" kern="1200" dirty="0"/>
        </a:p>
        <a:p>
          <a:pPr marL="171450" lvl="1" indent="-171450" algn="l" defTabSz="711200">
            <a:lnSpc>
              <a:spcPct val="90000"/>
            </a:lnSpc>
            <a:spcBef>
              <a:spcPct val="0"/>
            </a:spcBef>
            <a:spcAft>
              <a:spcPct val="15000"/>
            </a:spcAft>
            <a:buChar char="••"/>
          </a:pPr>
          <a:r>
            <a:rPr lang="en-US" sz="1600" kern="1200" baseline="0" dirty="0" smtClean="0"/>
            <a:t>Practice mock interviews</a:t>
          </a:r>
          <a:endParaRPr lang="en-US" sz="1600" kern="1200" dirty="0"/>
        </a:p>
        <a:p>
          <a:pPr marL="171450" lvl="1" indent="-171450" algn="l" defTabSz="711200">
            <a:lnSpc>
              <a:spcPct val="90000"/>
            </a:lnSpc>
            <a:spcBef>
              <a:spcPct val="0"/>
            </a:spcBef>
            <a:spcAft>
              <a:spcPct val="15000"/>
            </a:spcAft>
            <a:buChar char="••"/>
          </a:pPr>
          <a:r>
            <a:rPr lang="en-US" sz="1600" kern="1200" baseline="0" dirty="0" smtClean="0"/>
            <a:t>Dolphin </a:t>
          </a:r>
          <a:r>
            <a:rPr lang="en-US" sz="1600" kern="1200" baseline="0" dirty="0" err="1" smtClean="0"/>
            <a:t>CareerLink</a:t>
          </a:r>
          <a:r>
            <a:rPr lang="en-US" sz="1600" kern="1200" baseline="0" dirty="0" smtClean="0"/>
            <a:t>  has an online mock-interview  system to help you prepare for potential questions</a:t>
          </a:r>
          <a:endParaRPr lang="en-US" sz="900" kern="1200" dirty="0"/>
        </a:p>
      </dsp:txBody>
      <dsp:txXfrm>
        <a:off x="4593420" y="2660861"/>
        <a:ext cx="3844122" cy="1764781"/>
      </dsp:txXfrm>
    </dsp:sp>
    <dsp:sp modelId="{90711F26-15AA-1545-BE1A-C9C585C23453}">
      <dsp:nvSpPr>
        <dsp:cNvPr id="0" name=""/>
        <dsp:cNvSpPr/>
      </dsp:nvSpPr>
      <dsp:spPr>
        <a:xfrm rot="10765173">
          <a:off x="3530142" y="3364999"/>
          <a:ext cx="896357" cy="407915"/>
        </a:xfrm>
        <a:prstGeom prst="leftRigh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3652516" y="3446582"/>
        <a:ext cx="651608" cy="244749"/>
      </dsp:txXfrm>
    </dsp:sp>
    <dsp:sp modelId="{6A7E6059-C237-814D-9258-2B7CCEB4D6F5}">
      <dsp:nvSpPr>
        <dsp:cNvPr id="0" name=""/>
        <dsp:cNvSpPr/>
      </dsp:nvSpPr>
      <dsp:spPr>
        <a:xfrm>
          <a:off x="92522" y="2999302"/>
          <a:ext cx="3325603" cy="1184352"/>
        </a:xfrm>
        <a:prstGeom prst="roundRect">
          <a:avLst>
            <a:gd name="adj" fmla="val 10000"/>
          </a:avLst>
        </a:prstGeom>
        <a:solidFill>
          <a:schemeClr val="tx2">
            <a:lumMod val="75000"/>
            <a:lumOff val="25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Professionalism</a:t>
          </a:r>
          <a:endParaRPr lang="en-US" sz="1600" kern="1200" dirty="0"/>
        </a:p>
        <a:p>
          <a:pPr marL="171450" lvl="1" indent="-171450" algn="l" defTabSz="711200">
            <a:lnSpc>
              <a:spcPct val="90000"/>
            </a:lnSpc>
            <a:spcBef>
              <a:spcPct val="0"/>
            </a:spcBef>
            <a:spcAft>
              <a:spcPct val="15000"/>
            </a:spcAft>
            <a:buChar char="••"/>
          </a:pPr>
          <a:r>
            <a:rPr lang="en-US" sz="1600" kern="1200" baseline="0" dirty="0" smtClean="0"/>
            <a:t>Create professional business cards</a:t>
          </a:r>
          <a:endParaRPr lang="en-US" sz="1600" kern="1200" dirty="0"/>
        </a:p>
        <a:p>
          <a:pPr marL="171450" lvl="1" indent="-171450" algn="l" defTabSz="711200">
            <a:lnSpc>
              <a:spcPct val="90000"/>
            </a:lnSpc>
            <a:spcBef>
              <a:spcPct val="0"/>
            </a:spcBef>
            <a:spcAft>
              <a:spcPct val="15000"/>
            </a:spcAft>
            <a:buChar char="••"/>
          </a:pPr>
          <a:r>
            <a:rPr lang="en-US" sz="1600" kern="1200" baseline="0" dirty="0" smtClean="0">
              <a:hlinkClick xmlns:r="http://schemas.openxmlformats.org/officeDocument/2006/relationships" r:id="rId2"/>
            </a:rPr>
            <a:t>60 second elevator speech</a:t>
          </a:r>
          <a:endParaRPr lang="en-US" sz="1600" kern="1200" dirty="0"/>
        </a:p>
      </dsp:txBody>
      <dsp:txXfrm>
        <a:off x="127210" y="3033990"/>
        <a:ext cx="3256227" cy="1114976"/>
      </dsp:txXfrm>
    </dsp:sp>
    <dsp:sp modelId="{FEEFCBAE-B175-DC4F-AEF1-AD4C66146B6A}">
      <dsp:nvSpPr>
        <dsp:cNvPr id="0" name=""/>
        <dsp:cNvSpPr/>
      </dsp:nvSpPr>
      <dsp:spPr>
        <a:xfrm rot="18589516">
          <a:off x="2382244" y="2098304"/>
          <a:ext cx="896357" cy="407915"/>
        </a:xfrm>
        <a:prstGeom prst="leftRightArrow">
          <a:avLst>
            <a:gd name="adj1" fmla="val 60000"/>
            <a:gd name="adj2" fmla="val 50000"/>
          </a:avLst>
        </a:prstGeom>
        <a:solidFill>
          <a:schemeClr val="accent1"/>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504619" y="2179887"/>
        <a:ext cx="651608" cy="2447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7EBD31DA-4FB5-DE42-BC2A-BBCB186D1CF3}" type="datetimeFigureOut">
              <a:rPr lang="en-US" smtClean="0"/>
              <a:pPr/>
              <a:t>8/20/2014</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7BFB9E53-2CE0-B247-877C-817EFB7B1ED4}" type="slidenum">
              <a:rPr lang="en-US" smtClean="0"/>
              <a:pPr/>
              <a:t>‹#›</a:t>
            </a:fld>
            <a:endParaRPr lang="en-US"/>
          </a:p>
        </p:txBody>
      </p:sp>
    </p:spTree>
    <p:extLst>
      <p:ext uri="{BB962C8B-B14F-4D97-AF65-F5344CB8AC3E}">
        <p14:creationId xmlns:p14="http://schemas.microsoft.com/office/powerpoint/2010/main" val="26842388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A8C316-4522-4A40-89E8-A36632598452}"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3503822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10</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11</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12</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13</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14</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15</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16</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17</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33208F-C0DD-4652-B042-ACA3A4F54EE3}" type="slidenum">
              <a:rPr lang="en-US" smtClean="0"/>
              <a:pPr fontAlgn="base">
                <a:spcBef>
                  <a:spcPct val="0"/>
                </a:spcBef>
                <a:spcAft>
                  <a:spcPct val="0"/>
                </a:spcAft>
                <a:defRPr/>
              </a:pPr>
              <a:t>18</a:t>
            </a:fld>
            <a:endParaRPr lang="en-US" smtClean="0"/>
          </a:p>
        </p:txBody>
      </p:sp>
    </p:spTree>
    <p:extLst>
      <p:ext uri="{BB962C8B-B14F-4D97-AF65-F5344CB8AC3E}">
        <p14:creationId xmlns:p14="http://schemas.microsoft.com/office/powerpoint/2010/main" val="3517716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19</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127B53-AA93-41EF-9C4D-EA775678C1C5}" type="slidenum">
              <a:rPr lang="en-US" smtClean="0"/>
              <a:pPr>
                <a:defRPr/>
              </a:pPr>
              <a:t>2</a:t>
            </a:fld>
            <a:endParaRPr lang="en-US"/>
          </a:p>
        </p:txBody>
      </p:sp>
    </p:spTree>
    <p:extLst>
      <p:ext uri="{BB962C8B-B14F-4D97-AF65-F5344CB8AC3E}">
        <p14:creationId xmlns:p14="http://schemas.microsoft.com/office/powerpoint/2010/main" val="23950456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20</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21</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22</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23</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24</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25</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Regardless</a:t>
            </a:r>
            <a:r>
              <a:rPr lang="en-US" baseline="0" dirty="0" smtClean="0"/>
              <a:t> of what you decide </a:t>
            </a:r>
            <a:r>
              <a:rPr lang="en-US" dirty="0" smtClean="0"/>
              <a:t>researching information about careers employment statistics and graduate schools will help guide your decision making.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65610" indent="-294465" eaLnBrk="0" hangingPunct="0">
              <a:defRPr>
                <a:solidFill>
                  <a:schemeClr val="tx1"/>
                </a:solidFill>
                <a:latin typeface="Arial" pitchFamily="34" charset="0"/>
                <a:cs typeface="Arial" pitchFamily="34" charset="0"/>
              </a:defRPr>
            </a:lvl2pPr>
            <a:lvl3pPr marL="1177862" indent="-235572" eaLnBrk="0" hangingPunct="0">
              <a:defRPr>
                <a:solidFill>
                  <a:schemeClr val="tx1"/>
                </a:solidFill>
                <a:latin typeface="Arial" pitchFamily="34" charset="0"/>
                <a:cs typeface="Arial" pitchFamily="34" charset="0"/>
              </a:defRPr>
            </a:lvl3pPr>
            <a:lvl4pPr marL="1649006" indent="-235572" eaLnBrk="0" hangingPunct="0">
              <a:defRPr>
                <a:solidFill>
                  <a:schemeClr val="tx1"/>
                </a:solidFill>
                <a:latin typeface="Arial" pitchFamily="34" charset="0"/>
                <a:cs typeface="Arial" pitchFamily="34" charset="0"/>
              </a:defRPr>
            </a:lvl4pPr>
            <a:lvl5pPr marL="2120151" indent="-235572" eaLnBrk="0" hangingPunct="0">
              <a:defRPr>
                <a:solidFill>
                  <a:schemeClr val="tx1"/>
                </a:solidFill>
                <a:latin typeface="Arial" pitchFamily="34" charset="0"/>
                <a:cs typeface="Arial" pitchFamily="34" charset="0"/>
              </a:defRPr>
            </a:lvl5pPr>
            <a:lvl6pPr marL="2591295" indent="-235572" eaLnBrk="0" fontAlgn="base" hangingPunct="0">
              <a:spcBef>
                <a:spcPct val="0"/>
              </a:spcBef>
              <a:spcAft>
                <a:spcPct val="0"/>
              </a:spcAft>
              <a:defRPr>
                <a:solidFill>
                  <a:schemeClr val="tx1"/>
                </a:solidFill>
                <a:latin typeface="Arial" pitchFamily="34" charset="0"/>
                <a:cs typeface="Arial" pitchFamily="34" charset="0"/>
              </a:defRPr>
            </a:lvl6pPr>
            <a:lvl7pPr marL="3062440" indent="-235572" eaLnBrk="0" fontAlgn="base" hangingPunct="0">
              <a:spcBef>
                <a:spcPct val="0"/>
              </a:spcBef>
              <a:spcAft>
                <a:spcPct val="0"/>
              </a:spcAft>
              <a:defRPr>
                <a:solidFill>
                  <a:schemeClr val="tx1"/>
                </a:solidFill>
                <a:latin typeface="Arial" pitchFamily="34" charset="0"/>
                <a:cs typeface="Arial" pitchFamily="34" charset="0"/>
              </a:defRPr>
            </a:lvl7pPr>
            <a:lvl8pPr marL="3533585" indent="-235572" eaLnBrk="0" fontAlgn="base" hangingPunct="0">
              <a:spcBef>
                <a:spcPct val="0"/>
              </a:spcBef>
              <a:spcAft>
                <a:spcPct val="0"/>
              </a:spcAft>
              <a:defRPr>
                <a:solidFill>
                  <a:schemeClr val="tx1"/>
                </a:solidFill>
                <a:latin typeface="Arial" pitchFamily="34" charset="0"/>
                <a:cs typeface="Arial" pitchFamily="34" charset="0"/>
              </a:defRPr>
            </a:lvl8pPr>
            <a:lvl9pPr marL="4004729" indent="-235572"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54E381D-F2CC-4D4F-BEF9-72601A9C7289}" type="slidenum">
              <a:rPr lang="en-US" smtClean="0"/>
              <a:pPr eaLnBrk="1" hangingPunct="1"/>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Now that you know resources on researching career options. Lets discuss the steps to conduct a basic job search.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65610" indent="-294465" eaLnBrk="0" hangingPunct="0">
              <a:defRPr>
                <a:solidFill>
                  <a:schemeClr val="tx1"/>
                </a:solidFill>
                <a:latin typeface="Arial" pitchFamily="34" charset="0"/>
                <a:cs typeface="Arial" pitchFamily="34" charset="0"/>
              </a:defRPr>
            </a:lvl2pPr>
            <a:lvl3pPr marL="1177862" indent="-235572" eaLnBrk="0" hangingPunct="0">
              <a:defRPr>
                <a:solidFill>
                  <a:schemeClr val="tx1"/>
                </a:solidFill>
                <a:latin typeface="Arial" pitchFamily="34" charset="0"/>
                <a:cs typeface="Arial" pitchFamily="34" charset="0"/>
              </a:defRPr>
            </a:lvl3pPr>
            <a:lvl4pPr marL="1649006" indent="-235572" eaLnBrk="0" hangingPunct="0">
              <a:defRPr>
                <a:solidFill>
                  <a:schemeClr val="tx1"/>
                </a:solidFill>
                <a:latin typeface="Arial" pitchFamily="34" charset="0"/>
                <a:cs typeface="Arial" pitchFamily="34" charset="0"/>
              </a:defRPr>
            </a:lvl4pPr>
            <a:lvl5pPr marL="2120151" indent="-235572" eaLnBrk="0" hangingPunct="0">
              <a:defRPr>
                <a:solidFill>
                  <a:schemeClr val="tx1"/>
                </a:solidFill>
                <a:latin typeface="Arial" pitchFamily="34" charset="0"/>
                <a:cs typeface="Arial" pitchFamily="34" charset="0"/>
              </a:defRPr>
            </a:lvl5pPr>
            <a:lvl6pPr marL="2591295" indent="-235572" eaLnBrk="0" fontAlgn="base" hangingPunct="0">
              <a:spcBef>
                <a:spcPct val="0"/>
              </a:spcBef>
              <a:spcAft>
                <a:spcPct val="0"/>
              </a:spcAft>
              <a:defRPr>
                <a:solidFill>
                  <a:schemeClr val="tx1"/>
                </a:solidFill>
                <a:latin typeface="Arial" pitchFamily="34" charset="0"/>
                <a:cs typeface="Arial" pitchFamily="34" charset="0"/>
              </a:defRPr>
            </a:lvl6pPr>
            <a:lvl7pPr marL="3062440" indent="-235572" eaLnBrk="0" fontAlgn="base" hangingPunct="0">
              <a:spcBef>
                <a:spcPct val="0"/>
              </a:spcBef>
              <a:spcAft>
                <a:spcPct val="0"/>
              </a:spcAft>
              <a:defRPr>
                <a:solidFill>
                  <a:schemeClr val="tx1"/>
                </a:solidFill>
                <a:latin typeface="Arial" pitchFamily="34" charset="0"/>
                <a:cs typeface="Arial" pitchFamily="34" charset="0"/>
              </a:defRPr>
            </a:lvl7pPr>
            <a:lvl8pPr marL="3533585" indent="-235572" eaLnBrk="0" fontAlgn="base" hangingPunct="0">
              <a:spcBef>
                <a:spcPct val="0"/>
              </a:spcBef>
              <a:spcAft>
                <a:spcPct val="0"/>
              </a:spcAft>
              <a:defRPr>
                <a:solidFill>
                  <a:schemeClr val="tx1"/>
                </a:solidFill>
                <a:latin typeface="Arial" pitchFamily="34" charset="0"/>
                <a:cs typeface="Arial" pitchFamily="34" charset="0"/>
              </a:defRPr>
            </a:lvl8pPr>
            <a:lvl9pPr marL="4004729" indent="-235572"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D1F2EA3-FA3E-4A31-BF18-95067C2B1D49}" type="slidenum">
              <a:rPr lang="en-US" smtClean="0"/>
              <a:pPr eaLnBrk="1" hangingPunct="1"/>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1893073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2286903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127B53-AA93-41EF-9C4D-EA775678C1C5}" type="slidenum">
              <a:rPr lang="en-US" smtClean="0"/>
              <a:pPr>
                <a:defRPr/>
              </a:pPr>
              <a:t>3</a:t>
            </a:fld>
            <a:endParaRPr lang="en-US"/>
          </a:p>
        </p:txBody>
      </p:sp>
    </p:spTree>
    <p:extLst>
      <p:ext uri="{BB962C8B-B14F-4D97-AF65-F5344CB8AC3E}">
        <p14:creationId xmlns:p14="http://schemas.microsoft.com/office/powerpoint/2010/main" val="2395045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pPr/>
              <a:t>30</a:t>
            </a:fld>
            <a:endParaRPr lang="en-US"/>
          </a:p>
        </p:txBody>
      </p:sp>
    </p:spTree>
    <p:extLst>
      <p:ext uri="{BB962C8B-B14F-4D97-AF65-F5344CB8AC3E}">
        <p14:creationId xmlns:p14="http://schemas.microsoft.com/office/powerpoint/2010/main" val="13965562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59099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71111">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23194236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71111">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23194236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3151542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24377018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6628104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7387474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8E42072-4A11-4A53-9D60-AC392F0DCB64}"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defTabSz="471020">
              <a:defRPr/>
            </a:pPr>
            <a:endParaRPr lang="en-US" baseline="0" dirty="0" smtClean="0"/>
          </a:p>
        </p:txBody>
      </p:sp>
      <p:sp>
        <p:nvSpPr>
          <p:cNvPr id="4" name="Slide Number Placeholder 3"/>
          <p:cNvSpPr>
            <a:spLocks noGrp="1"/>
          </p:cNvSpPr>
          <p:nvPr>
            <p:ph type="sldNum" sz="quarter" idx="5"/>
          </p:nvPr>
        </p:nvSpPr>
        <p:spPr/>
        <p:txBody>
          <a:bodyPr/>
          <a:lstStyle/>
          <a:p>
            <a:pPr>
              <a:defRPr/>
            </a:pPr>
            <a:fld id="{EC5EB90B-CFF2-4052-8E20-BAAA127E54F3}"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127B53-AA93-41EF-9C4D-EA775678C1C5}" type="slidenum">
              <a:rPr lang="en-US" smtClean="0"/>
              <a:pPr>
                <a:defRPr/>
              </a:pPr>
              <a:t>4</a:t>
            </a:fld>
            <a:endParaRPr lang="en-US"/>
          </a:p>
        </p:txBody>
      </p:sp>
    </p:spTree>
    <p:extLst>
      <p:ext uri="{BB962C8B-B14F-4D97-AF65-F5344CB8AC3E}">
        <p14:creationId xmlns:p14="http://schemas.microsoft.com/office/powerpoint/2010/main" val="35106677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0D87977-9EAD-48A9-9039-1D69104ABAA7}" type="slidenum">
              <a:rPr lang="en-US" smtClean="0"/>
              <a:pPr>
                <a:defRPr/>
              </a:pPr>
              <a:t>40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5</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6</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7</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8</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9</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1EF4-31ED-45C2-AC47-F2718A41336B}" type="datetimeFigureOut">
              <a:rPr lang="en-US" smtClean="0"/>
              <a:pPr/>
              <a:t>8/20/2014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51EACD6-A525-4B49-8009-7F09B4461B46}"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1EF4-31ED-45C2-AC47-F2718A41336B}"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1EF4-31ED-45C2-AC47-F2718A41336B}"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1EF4-31ED-45C2-AC47-F2718A41336B}" type="datetimeFigureOut">
              <a:rPr lang="en-US" smtClean="0"/>
              <a:pPr/>
              <a:t>8/20/2014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1EF4-31ED-45C2-AC47-F2718A41336B}" type="datetimeFigureOut">
              <a:rPr lang="en-US" smtClean="0"/>
              <a:pPr/>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pPr/>
              <a:t>8/20/2014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8/20/2014</a:t>
            </a:fld>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pPr/>
              <a:t>8/20/2014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1EF4-31ED-45C2-AC47-F2718A41336B}" type="datetimeFigureOut">
              <a:rPr lang="en-US" smtClean="0"/>
              <a:pPr/>
              <a:t>8/20/2014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51EACD6-A525-4B49-8009-7F09B4461B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uci.edu/careerdevelopment/services/workshops/workshopresource.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www.csuci.edu/careerdevelopmen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jobsearchintelligence.com/NACE/jobseekers/salary-calculator.ph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suci.edu/careerdevelopment/services/graduateschool.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21.xml.rels><?xml version="1.0" encoding="UTF-8" standalone="yes"?>
<Relationships xmlns="http://schemas.openxmlformats.org/package/2006/relationships"><Relationship Id="rId3" Type="http://schemas.openxmlformats.org/officeDocument/2006/relationships/hyperlink" Target="http://www.csuci.edu/careerdevelopment/services/counseling/drop-in-counseling.ht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bls.gov/oco"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bls.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onetonline.org/" TargetMode="External"/><Relationship Id="rId5" Type="http://schemas.openxmlformats.org/officeDocument/2006/relationships/hyperlink" Target="http://mynextmove.org/" TargetMode="External"/><Relationship Id="rId4" Type="http://schemas.openxmlformats.org/officeDocument/2006/relationships/hyperlink" Target="http://www.myplan.com/"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csuci.edu/careerdevelopment/services/counseling/drop-in-counseling.htm" TargetMode="External"/><Relationship Id="rId3" Type="http://schemas.openxmlformats.org/officeDocument/2006/relationships/image" Target="../media/image23.jpeg"/><Relationship Id="rId7" Type="http://schemas.openxmlformats.org/officeDocument/2006/relationships/hyperlink" Target="http://www.csuci.edu/careerdevelopment/services/resumeclinic.ht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csuci.edu/careerdevelopment/index.htm" TargetMode="External"/><Relationship Id="rId5" Type="http://schemas.openxmlformats.org/officeDocument/2006/relationships/hyperlink" Target="http://myci.csuci.edu/" TargetMode="External"/><Relationship Id="rId4" Type="http://schemas.openxmlformats.org/officeDocument/2006/relationships/image" Target="../media/image24.jpeg"/></Relationships>
</file>

<file path=ppt/slides/_rels/slide2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31.xml.rels><?xml version="1.0" encoding="UTF-8" standalone="yes"?>
<Relationships xmlns="http://schemas.openxmlformats.org/package/2006/relationships"><Relationship Id="rId3" Type="http://schemas.openxmlformats.org/officeDocument/2006/relationships/hyperlink" Target="http://mashable.com/2013/12/21/job-search-tips-2/"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www.themuse.com/advice/35-surefire-ways-to-stand-out-during-your-job-search" TargetMode="Externa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6.xml.rels><?xml version="1.0" encoding="UTF-8" standalone="yes"?>
<Relationships xmlns="http://schemas.openxmlformats.org/package/2006/relationships"><Relationship Id="rId3" Type="http://schemas.openxmlformats.org/officeDocument/2006/relationships/hyperlink" Target="http://money.usnews.com/money/blogs/outside-voices-careers/2014/04/16/how-to-use-social-media-to-land-a-job"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forbes.com/sites/jacquelynsmith/2013/12/11/how-to-land-and-ace-an-informational-interview/"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27.png"/><Relationship Id="rId7" Type="http://schemas.openxmlformats.org/officeDocument/2006/relationships/diagramColors" Target="../diagrams/colors10.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QuickStyle" Target="../diagrams/quickStyle10.xml"/><Relationship Id="rId11" Type="http://schemas.openxmlformats.org/officeDocument/2006/relationships/hyperlink" Target="http://go.csuci.edu/linkedingroup" TargetMode="External"/><Relationship Id="rId5" Type="http://schemas.openxmlformats.org/officeDocument/2006/relationships/diagramLayout" Target="../diagrams/layout10.xml"/><Relationship Id="rId10" Type="http://schemas.openxmlformats.org/officeDocument/2006/relationships/hyperlink" Target="http://go.csuci.edu/cdsFB" TargetMode="External"/><Relationship Id="rId4" Type="http://schemas.openxmlformats.org/officeDocument/2006/relationships/diagramData" Target="../diagrams/data10.xml"/><Relationship Id="rId9" Type="http://schemas.openxmlformats.org/officeDocument/2006/relationships/hyperlink" Target="http://www.csuci.edu/careerdevelopment"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amanda.carpenter@csuci.edu"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www.csuci.edu/careerdevelopment/services/counseling/drop-in-counseling.htm" TargetMode="External"/><Relationship Id="rId5" Type="http://schemas.openxmlformats.org/officeDocument/2006/relationships/hyperlink" Target="mailto:patty.dang@csuci.edu" TargetMode="External"/><Relationship Id="rId4" Type="http://schemas.openxmlformats.org/officeDocument/2006/relationships/hyperlink" Target="mailto:career.services@csuci.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csuci.qualtrics.com/SE/?SID=SV_9XpHcAy4w9ENuVn"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122" name="Title 1"/>
          <p:cNvSpPr>
            <a:spLocks noGrp="1"/>
          </p:cNvSpPr>
          <p:nvPr>
            <p:ph type="ctrTitle"/>
          </p:nvPr>
        </p:nvSpPr>
        <p:spPr>
          <a:xfrm>
            <a:off x="6156101" y="4172756"/>
            <a:ext cx="2824184" cy="1996226"/>
          </a:xfrm>
        </p:spPr>
        <p:txBody>
          <a:bodyPr anchor="ctr">
            <a:normAutofit fontScale="90000"/>
          </a:bodyPr>
          <a:lstStyle/>
          <a:p>
            <a:pPr lvl="0" algn="ctr"/>
            <a:r>
              <a:rPr lang="en-US" sz="2000" b="1" dirty="0" smtClean="0">
                <a:solidFill>
                  <a:srgbClr val="C00000"/>
                </a:solidFill>
              </a:rPr>
              <a:t>Graduate School or Full-Time Work</a:t>
            </a:r>
            <a:r>
              <a:rPr lang="en-US" sz="2000" b="1" dirty="0" smtClean="0">
                <a:solidFill>
                  <a:srgbClr val="C00000"/>
                </a:solidFill>
              </a:rPr>
              <a:t>?</a:t>
            </a:r>
            <a:br>
              <a:rPr lang="en-US" sz="2000" b="1" dirty="0" smtClean="0">
                <a:solidFill>
                  <a:srgbClr val="C00000"/>
                </a:solidFill>
              </a:rPr>
            </a:br>
            <a:r>
              <a:rPr lang="en-US" sz="2000" b="1" dirty="0">
                <a:solidFill>
                  <a:srgbClr val="C00000"/>
                </a:solidFill>
              </a:rPr>
              <a:t>Presented by:</a:t>
            </a:r>
            <a:br>
              <a:rPr lang="en-US" sz="2000" b="1" dirty="0">
                <a:solidFill>
                  <a:srgbClr val="C00000"/>
                </a:solidFill>
              </a:rPr>
            </a:br>
            <a:r>
              <a:rPr lang="en-US" sz="2000" b="1" i="1" dirty="0">
                <a:solidFill>
                  <a:srgbClr val="C00000"/>
                </a:solidFill>
              </a:rPr>
              <a:t>Patty Dang, M.S.</a:t>
            </a:r>
            <a:br>
              <a:rPr lang="en-US" sz="2000" b="1" i="1" dirty="0">
                <a:solidFill>
                  <a:srgbClr val="C00000"/>
                </a:solidFill>
              </a:rPr>
            </a:br>
            <a:r>
              <a:rPr lang="en-US" sz="2000" b="1" i="1" dirty="0">
                <a:solidFill>
                  <a:srgbClr val="C00000"/>
                </a:solidFill>
              </a:rPr>
              <a:t>Career Development </a:t>
            </a:r>
            <a:r>
              <a:rPr lang="en-US" sz="2000" b="1" i="1" dirty="0" smtClean="0">
                <a:solidFill>
                  <a:srgbClr val="C00000"/>
                </a:solidFill>
              </a:rPr>
              <a:t>Counselor</a:t>
            </a:r>
            <a:r>
              <a:rPr lang="en-US" sz="2000" b="1" dirty="0">
                <a:solidFill>
                  <a:srgbClr val="C00000"/>
                </a:solidFill>
              </a:rPr>
              <a:t/>
            </a:r>
            <a:br>
              <a:rPr lang="en-US" sz="2000" b="1" dirty="0">
                <a:solidFill>
                  <a:srgbClr val="C00000"/>
                </a:solidFill>
              </a:rPr>
            </a:br>
            <a:endParaRPr lang="en-US" sz="2000" b="1" i="1" dirty="0" smtClean="0">
              <a:solidFill>
                <a:srgbClr val="C00000"/>
              </a:solidFill>
            </a:endParaRPr>
          </a:p>
        </p:txBody>
      </p:sp>
      <p:sp>
        <p:nvSpPr>
          <p:cNvPr id="3" name="Rectangle 2"/>
          <p:cNvSpPr/>
          <p:nvPr/>
        </p:nvSpPr>
        <p:spPr>
          <a:xfrm>
            <a:off x="-1" y="41593"/>
            <a:ext cx="5917519" cy="6894195"/>
          </a:xfrm>
          <a:prstGeom prst="rect">
            <a:avLst/>
          </a:prstGeom>
        </p:spPr>
        <p:txBody>
          <a:bodyPr wrap="square">
            <a:spAutoFit/>
          </a:bodyPr>
          <a:lstStyle/>
          <a:p>
            <a:pPr>
              <a:spcBef>
                <a:spcPct val="0"/>
              </a:spcBef>
            </a:pPr>
            <a:r>
              <a:rPr lang="en-US" sz="1700" dirty="0">
                <a:solidFill>
                  <a:schemeClr val="tx2"/>
                </a:solidFill>
              </a:rPr>
              <a:t>How to use this self-directed PowerPoint:</a:t>
            </a:r>
          </a:p>
          <a:p>
            <a:pPr>
              <a:spcBef>
                <a:spcPct val="0"/>
              </a:spcBef>
            </a:pPr>
            <a:endParaRPr lang="en-US" sz="1700" dirty="0">
              <a:solidFill>
                <a:schemeClr val="tx2"/>
              </a:solidFill>
            </a:endParaRPr>
          </a:p>
          <a:p>
            <a:pPr marL="342900" indent="-342900">
              <a:buFont typeface="Arial" pitchFamily="34" charset="0"/>
              <a:buChar char="•"/>
            </a:pPr>
            <a:r>
              <a:rPr lang="en-US" sz="1700" dirty="0">
                <a:solidFill>
                  <a:schemeClr val="tx2"/>
                </a:solidFill>
              </a:rPr>
              <a:t>Since this workshop does not have a presenter to go into detail about each subject or topic, there are many hyperlinks throughout the presentation that links to additional information and resources.  Please click and hold the control key to link to other sites and resources, as additional information and resources are provided to those interested in learning more information about the topics discussed in each slide.</a:t>
            </a:r>
          </a:p>
          <a:p>
            <a:pPr marL="342900" indent="-342900">
              <a:buFont typeface="Arial" pitchFamily="34" charset="0"/>
              <a:buChar char="•"/>
            </a:pPr>
            <a:r>
              <a:rPr lang="en-US" sz="1700" dirty="0">
                <a:solidFill>
                  <a:schemeClr val="tx2"/>
                </a:solidFill>
              </a:rPr>
              <a:t>Please make sure you print </a:t>
            </a:r>
            <a:r>
              <a:rPr lang="en-US" sz="1700" dirty="0" smtClean="0">
                <a:solidFill>
                  <a:schemeClr val="tx2"/>
                </a:solidFill>
              </a:rPr>
              <a:t>the Plan B: Graduate School or Full-Time Work? </a:t>
            </a:r>
            <a:r>
              <a:rPr lang="en-US" sz="1700" dirty="0">
                <a:solidFill>
                  <a:schemeClr val="tx2"/>
                </a:solidFill>
              </a:rPr>
              <a:t>Guide found on </a:t>
            </a:r>
            <a:r>
              <a:rPr lang="en-US" sz="1700" dirty="0">
                <a:solidFill>
                  <a:schemeClr val="tx2"/>
                </a:solidFill>
                <a:hlinkClick r:id="rId3"/>
              </a:rPr>
              <a:t>the Career Development Services Website</a:t>
            </a:r>
            <a:r>
              <a:rPr lang="en-US" sz="1700" dirty="0">
                <a:solidFill>
                  <a:schemeClr val="tx2"/>
                </a:solidFill>
              </a:rPr>
              <a:t>. It is crucial you complete this guide to supplement the self-guided process.</a:t>
            </a:r>
          </a:p>
          <a:p>
            <a:pPr marL="342900" indent="-342900">
              <a:buFont typeface="Arial" pitchFamily="34" charset="0"/>
              <a:buChar char="•"/>
            </a:pPr>
            <a:r>
              <a:rPr lang="en-US" sz="1700" dirty="0">
                <a:solidFill>
                  <a:schemeClr val="tx2"/>
                </a:solidFill>
              </a:rPr>
              <a:t>This workshop is a quick overview of the job search process including necessary documents, preparation, tips and tools to help students successfully locate employment post-graduation. It is not intended to completely cover the topics thoroughly in the workshop, and additional support and assistance from Career Development Services is highly recommended.</a:t>
            </a:r>
          </a:p>
          <a:p>
            <a:pPr marL="342900" indent="-342900">
              <a:buFont typeface="Arial" pitchFamily="34" charset="0"/>
              <a:buChar char="•"/>
            </a:pPr>
            <a:r>
              <a:rPr lang="en-US" sz="1700" dirty="0">
                <a:solidFill>
                  <a:schemeClr val="tx2"/>
                </a:solidFill>
              </a:rPr>
              <a:t>For more information on other workshops online and in person, please visit our </a:t>
            </a:r>
            <a:r>
              <a:rPr lang="en-US" sz="1700" dirty="0">
                <a:solidFill>
                  <a:schemeClr val="tx2"/>
                </a:solidFill>
                <a:hlinkClick r:id="rId4"/>
              </a:rPr>
              <a:t>website</a:t>
            </a:r>
            <a:endParaRPr lang="en-US" sz="1700" dirty="0">
              <a:solidFill>
                <a:schemeClr val="tx2"/>
              </a:solidFill>
            </a:endParaRPr>
          </a:p>
        </p:txBody>
      </p:sp>
      <p:pic>
        <p:nvPicPr>
          <p:cNvPr id="7" name="Picture 6"/>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917518" y="440838"/>
            <a:ext cx="3005067" cy="246978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256035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689" y="779007"/>
            <a:ext cx="4070559" cy="860130"/>
          </a:xfrm>
        </p:spPr>
        <p:txBody>
          <a:bodyPr anchor="ctr"/>
          <a:lstStyle/>
          <a:p>
            <a:pPr algn="ctr" eaLnBrk="1" hangingPunct="1"/>
            <a:r>
              <a:rPr lang="en-US" b="1" i="1" dirty="0" smtClean="0">
                <a:solidFill>
                  <a:schemeClr val="tx2"/>
                </a:solidFill>
              </a:rPr>
              <a:t>Compensation</a:t>
            </a:r>
          </a:p>
        </p:txBody>
      </p:sp>
      <p:sp>
        <p:nvSpPr>
          <p:cNvPr id="2" name="TextBox 1"/>
          <p:cNvSpPr txBox="1"/>
          <p:nvPr/>
        </p:nvSpPr>
        <p:spPr>
          <a:xfrm>
            <a:off x="486689" y="3007053"/>
            <a:ext cx="8111613" cy="3416320"/>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Most studies show that people with advanced degrees earn more on average than those with only a  bachelor degree. </a:t>
            </a:r>
          </a:p>
          <a:p>
            <a:pPr marL="342900" lvl="0" indent="-342900">
              <a:buFont typeface="Arial" pitchFamily="34" charset="0"/>
              <a:buChar char="•"/>
            </a:pPr>
            <a:r>
              <a:rPr lang="en-US" sz="2400" dirty="0">
                <a:solidFill>
                  <a:schemeClr val="tx2"/>
                </a:solidFill>
              </a:rPr>
              <a:t>A college master's degree can be worth $1.3 million more in lifetime earnings than a high school diploma Recently reported from the U.S. Census Bureau.</a:t>
            </a:r>
          </a:p>
          <a:p>
            <a:pPr marL="342900" lvl="0" indent="-342900">
              <a:buFont typeface="Arial" pitchFamily="34" charset="0"/>
              <a:buChar char="•"/>
            </a:pPr>
            <a:r>
              <a:rPr lang="en-US" sz="2400" dirty="0">
                <a:solidFill>
                  <a:schemeClr val="tx2"/>
                </a:solidFill>
              </a:rPr>
              <a:t>However, increase in compensation depends on the position and or industry.</a:t>
            </a: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t="3478" b="7173"/>
          <a:stretch/>
        </p:blipFill>
        <p:spPr>
          <a:xfrm>
            <a:off x="5180869" y="896993"/>
            <a:ext cx="2540669" cy="1978941"/>
          </a:xfrm>
          <a:prstGeom prst="rect">
            <a:avLst/>
          </a:prstGeom>
        </p:spPr>
      </p:pic>
    </p:spTree>
    <p:extLst>
      <p:ext uri="{BB962C8B-B14F-4D97-AF65-F5344CB8AC3E}">
        <p14:creationId xmlns:p14="http://schemas.microsoft.com/office/powerpoint/2010/main" val="4205382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689" y="779007"/>
            <a:ext cx="4070559" cy="860130"/>
          </a:xfrm>
        </p:spPr>
        <p:txBody>
          <a:bodyPr anchor="ctr"/>
          <a:lstStyle/>
          <a:p>
            <a:pPr algn="ctr" eaLnBrk="1" hangingPunct="1"/>
            <a:r>
              <a:rPr lang="en-US" b="1" i="1" dirty="0" smtClean="0">
                <a:solidFill>
                  <a:schemeClr val="tx2"/>
                </a:solidFill>
              </a:rPr>
              <a:t>Compensation</a:t>
            </a:r>
          </a:p>
        </p:txBody>
      </p:sp>
      <p:sp>
        <p:nvSpPr>
          <p:cNvPr id="2" name="TextBox 1"/>
          <p:cNvSpPr txBox="1"/>
          <p:nvPr/>
        </p:nvSpPr>
        <p:spPr>
          <a:xfrm>
            <a:off x="501442" y="2004162"/>
            <a:ext cx="8111613" cy="4524315"/>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The Masters in Business Administration can really mask national salary averages.  For example, a person with a MBA with 3-5 years of experience might be making 65-150,000.  While a person with a Masters of Social Work with 3-5 years of experience is making 35,000-80,000.</a:t>
            </a:r>
          </a:p>
          <a:p>
            <a:pPr marL="342900" lvl="0" indent="-342900">
              <a:buFont typeface="Arial" pitchFamily="34" charset="0"/>
              <a:buChar char="•"/>
            </a:pPr>
            <a:r>
              <a:rPr lang="en-US" sz="2400" dirty="0">
                <a:solidFill>
                  <a:schemeClr val="tx2"/>
                </a:solidFill>
              </a:rPr>
              <a:t>It is best to know in advance what kind of extra compensation you could get with an advanced degree. Researching the average income for those who have advanced degrees compared to those who do not within the same profession </a:t>
            </a:r>
            <a:r>
              <a:rPr lang="en-US" sz="2400" dirty="0" smtClean="0">
                <a:solidFill>
                  <a:schemeClr val="tx2"/>
                </a:solidFill>
              </a:rPr>
              <a:t>and</a:t>
            </a:r>
          </a:p>
          <a:p>
            <a:pPr marL="342900" lvl="0" indent="-342900">
              <a:buFont typeface="Arial" pitchFamily="34" charset="0"/>
              <a:buChar char="•"/>
            </a:pPr>
            <a:r>
              <a:rPr lang="en-US" sz="2400" dirty="0" smtClean="0">
                <a:solidFill>
                  <a:schemeClr val="tx2"/>
                </a:solidFill>
              </a:rPr>
              <a:t>Learn more about Salary Comparisons at </a:t>
            </a:r>
            <a:r>
              <a:rPr lang="en-US" sz="2400" dirty="0" smtClean="0">
                <a:solidFill>
                  <a:schemeClr val="tx2"/>
                </a:solidFill>
                <a:hlinkClick r:id="rId3"/>
              </a:rPr>
              <a:t>NACE </a:t>
            </a:r>
            <a:endParaRPr lang="en-US" sz="2400" dirty="0">
              <a:solidFill>
                <a:schemeClr val="tx2"/>
              </a:solidFill>
            </a:endParaRPr>
          </a:p>
        </p:txBody>
      </p:sp>
      <p:pic>
        <p:nvPicPr>
          <p:cNvPr id="3" name="Picture 2"/>
          <p:cNvPicPr>
            <a:picLocks noChangeAspect="1"/>
          </p:cNvPicPr>
          <p:nvPr/>
        </p:nvPicPr>
        <p:blipFill rotWithShape="1">
          <a:blip r:embed="rId4" cstate="email">
            <a:extLst>
              <a:ext uri="{28A0092B-C50C-407E-A947-70E740481C1C}">
                <a14:useLocalDpi xmlns:a14="http://schemas.microsoft.com/office/drawing/2010/main" val="0"/>
              </a:ext>
            </a:extLst>
          </a:blip>
          <a:srcRect t="45498" b="12988"/>
          <a:stretch/>
        </p:blipFill>
        <p:spPr>
          <a:xfrm>
            <a:off x="5466941" y="778427"/>
            <a:ext cx="1965552" cy="1225735"/>
          </a:xfrm>
          <a:prstGeom prst="rect">
            <a:avLst/>
          </a:prstGeom>
        </p:spPr>
      </p:pic>
    </p:spTree>
    <p:extLst>
      <p:ext uri="{BB962C8B-B14F-4D97-AF65-F5344CB8AC3E}">
        <p14:creationId xmlns:p14="http://schemas.microsoft.com/office/powerpoint/2010/main" val="2673935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47884" y="1091898"/>
            <a:ext cx="5265169" cy="860130"/>
          </a:xfrm>
        </p:spPr>
        <p:txBody>
          <a:bodyPr anchor="ctr"/>
          <a:lstStyle/>
          <a:p>
            <a:pPr algn="ctr" eaLnBrk="1" hangingPunct="1"/>
            <a:r>
              <a:rPr lang="en-US" b="1" i="1" dirty="0" smtClean="0">
                <a:solidFill>
                  <a:schemeClr val="tx2"/>
                </a:solidFill>
              </a:rPr>
              <a:t>Staying Marketable</a:t>
            </a:r>
          </a:p>
        </p:txBody>
      </p:sp>
      <p:sp>
        <p:nvSpPr>
          <p:cNvPr id="2" name="TextBox 1"/>
          <p:cNvSpPr txBox="1"/>
          <p:nvPr/>
        </p:nvSpPr>
        <p:spPr>
          <a:xfrm>
            <a:off x="501440" y="3022221"/>
            <a:ext cx="8111613" cy="3416320"/>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For some professions without an advanced degree continued advancement is </a:t>
            </a:r>
            <a:r>
              <a:rPr lang="en-US" sz="2400" dirty="0" smtClean="0">
                <a:solidFill>
                  <a:schemeClr val="tx2"/>
                </a:solidFill>
              </a:rPr>
              <a:t>limited.</a:t>
            </a:r>
            <a:endParaRPr lang="en-US" sz="2400" dirty="0">
              <a:solidFill>
                <a:schemeClr val="tx2"/>
              </a:solidFill>
            </a:endParaRPr>
          </a:p>
          <a:p>
            <a:pPr marL="342900" lvl="0" indent="-342900">
              <a:buFont typeface="Arial" pitchFamily="34" charset="0"/>
              <a:buChar char="•"/>
            </a:pPr>
            <a:r>
              <a:rPr lang="en-US" sz="2400" dirty="0" smtClean="0">
                <a:solidFill>
                  <a:schemeClr val="tx2"/>
                </a:solidFill>
              </a:rPr>
              <a:t>You </a:t>
            </a:r>
            <a:r>
              <a:rPr lang="en-US" sz="2400" dirty="0">
                <a:solidFill>
                  <a:schemeClr val="tx2"/>
                </a:solidFill>
              </a:rPr>
              <a:t>may need to earn an advanced degree to keep your training and skills current </a:t>
            </a:r>
            <a:r>
              <a:rPr lang="en-US" sz="2400" dirty="0" smtClean="0">
                <a:solidFill>
                  <a:schemeClr val="tx2"/>
                </a:solidFill>
              </a:rPr>
              <a:t>to </a:t>
            </a:r>
            <a:r>
              <a:rPr lang="en-US" sz="2400" dirty="0">
                <a:solidFill>
                  <a:schemeClr val="tx2"/>
                </a:solidFill>
              </a:rPr>
              <a:t>make you more marketable for career advancement. </a:t>
            </a:r>
            <a:r>
              <a:rPr lang="en-US" sz="2400" dirty="0" smtClean="0">
                <a:solidFill>
                  <a:schemeClr val="tx2"/>
                </a:solidFill>
              </a:rPr>
              <a:t>In the corporate world, you may hear people talking about “hitting a ceiling.” </a:t>
            </a:r>
          </a:p>
          <a:p>
            <a:pPr marL="342900" lvl="0" indent="-342900">
              <a:buFont typeface="Arial" pitchFamily="34" charset="0"/>
              <a:buChar char="•"/>
            </a:pPr>
            <a:r>
              <a:rPr lang="en-US" sz="2400" dirty="0">
                <a:solidFill>
                  <a:schemeClr val="tx2"/>
                </a:solidFill>
              </a:rPr>
              <a:t>Getting a graduate degree is not required for many "entry-level" jobs.</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1168" t="5102" r="10660" b="24636"/>
          <a:stretch/>
        </p:blipFill>
        <p:spPr>
          <a:xfrm>
            <a:off x="943897" y="540782"/>
            <a:ext cx="2271252" cy="2195067"/>
          </a:xfrm>
          <a:prstGeom prst="rect">
            <a:avLst/>
          </a:prstGeom>
        </p:spPr>
      </p:pic>
    </p:spTree>
    <p:extLst>
      <p:ext uri="{BB962C8B-B14F-4D97-AF65-F5344CB8AC3E}">
        <p14:creationId xmlns:p14="http://schemas.microsoft.com/office/powerpoint/2010/main" val="3449470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47884" y="1091898"/>
            <a:ext cx="5265169" cy="860130"/>
          </a:xfrm>
        </p:spPr>
        <p:txBody>
          <a:bodyPr anchor="ctr"/>
          <a:lstStyle/>
          <a:p>
            <a:pPr algn="ctr" eaLnBrk="1" hangingPunct="1"/>
            <a:r>
              <a:rPr lang="en-US" b="1" i="1" dirty="0" smtClean="0">
                <a:solidFill>
                  <a:schemeClr val="tx2"/>
                </a:solidFill>
              </a:rPr>
              <a:t>Staying Marketable</a:t>
            </a:r>
          </a:p>
        </p:txBody>
      </p:sp>
      <p:sp>
        <p:nvSpPr>
          <p:cNvPr id="2" name="TextBox 1"/>
          <p:cNvSpPr txBox="1"/>
          <p:nvPr/>
        </p:nvSpPr>
        <p:spPr>
          <a:xfrm>
            <a:off x="501440" y="2787445"/>
            <a:ext cx="8111613" cy="3416320"/>
          </a:xfrm>
          <a:prstGeom prst="rect">
            <a:avLst/>
          </a:prstGeom>
          <a:noFill/>
        </p:spPr>
        <p:txBody>
          <a:bodyPr wrap="square" rtlCol="0">
            <a:spAutoFit/>
          </a:bodyPr>
          <a:lstStyle/>
          <a:p>
            <a:pPr marL="457200" lvl="0" indent="-457200">
              <a:buFont typeface="Arial" pitchFamily="34" charset="0"/>
              <a:buChar char="•"/>
            </a:pPr>
            <a:r>
              <a:rPr lang="en-US" sz="2400" dirty="0" smtClean="0">
                <a:solidFill>
                  <a:schemeClr val="tx2"/>
                </a:solidFill>
              </a:rPr>
              <a:t>Have </a:t>
            </a:r>
            <a:r>
              <a:rPr lang="en-US" sz="2400" dirty="0">
                <a:solidFill>
                  <a:schemeClr val="tx2"/>
                </a:solidFill>
              </a:rPr>
              <a:t>an employer pay for your advanced </a:t>
            </a:r>
            <a:r>
              <a:rPr lang="en-US" sz="2400" dirty="0" smtClean="0">
                <a:solidFill>
                  <a:schemeClr val="tx2"/>
                </a:solidFill>
              </a:rPr>
              <a:t>degree. Example</a:t>
            </a:r>
            <a:r>
              <a:rPr lang="en-US" sz="2400" dirty="0">
                <a:solidFill>
                  <a:schemeClr val="tx2"/>
                </a:solidFill>
              </a:rPr>
              <a:t>:  An engineer at Qualcomm in San Diego could not get a management position until he had a Master’s in Engineering.  His executive team offered to pay for his advanced degree and guaranteed him a management position when he completed his degree. </a:t>
            </a:r>
          </a:p>
          <a:p>
            <a:pPr marL="457200" lvl="0" indent="-457200">
              <a:buFont typeface="Arial" pitchFamily="34" charset="0"/>
              <a:buChar char="•"/>
            </a:pPr>
            <a:r>
              <a:rPr lang="en-US" sz="2400" dirty="0" smtClean="0">
                <a:solidFill>
                  <a:schemeClr val="tx2"/>
                </a:solidFill>
              </a:rPr>
              <a:t>Is an advanced degree a tool in advancing your career?</a:t>
            </a:r>
            <a:endParaRPr lang="en-US" sz="2400" dirty="0">
              <a:solidFill>
                <a:schemeClr val="tx2"/>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1163" r="4467"/>
          <a:stretch/>
        </p:blipFill>
        <p:spPr>
          <a:xfrm>
            <a:off x="619431" y="526516"/>
            <a:ext cx="2728453" cy="1951213"/>
          </a:xfrm>
          <a:prstGeom prst="rect">
            <a:avLst/>
          </a:prstGeom>
        </p:spPr>
      </p:pic>
    </p:spTree>
    <p:extLst>
      <p:ext uri="{BB962C8B-B14F-4D97-AF65-F5344CB8AC3E}">
        <p14:creationId xmlns:p14="http://schemas.microsoft.com/office/powerpoint/2010/main" val="256467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fontScale="90000"/>
          </a:bodyPr>
          <a:lstStyle/>
          <a:p>
            <a:pPr algn="ctr"/>
            <a:r>
              <a:rPr lang="en-US" b="1" i="1" dirty="0">
                <a:solidFill>
                  <a:schemeClr val="tx2"/>
                </a:solidFill>
              </a:rPr>
              <a:t>When should you </a:t>
            </a:r>
            <a:r>
              <a:rPr lang="en-US" b="1" i="1" dirty="0" smtClean="0">
                <a:solidFill>
                  <a:schemeClr val="tx2"/>
                </a:solidFill>
              </a:rPr>
              <a:t>attend graduate school?</a:t>
            </a:r>
          </a:p>
        </p:txBody>
      </p:sp>
      <p:sp>
        <p:nvSpPr>
          <p:cNvPr id="2" name="TextBox 1"/>
          <p:cNvSpPr txBox="1"/>
          <p:nvPr/>
        </p:nvSpPr>
        <p:spPr>
          <a:xfrm>
            <a:off x="501440" y="2787445"/>
            <a:ext cx="8111613" cy="3416320"/>
          </a:xfrm>
          <a:prstGeom prst="rect">
            <a:avLst/>
          </a:prstGeom>
          <a:noFill/>
        </p:spPr>
        <p:txBody>
          <a:bodyPr wrap="square" rtlCol="0">
            <a:spAutoFit/>
          </a:bodyPr>
          <a:lstStyle/>
          <a:p>
            <a:pPr marL="342900" indent="-342900">
              <a:buClrTx/>
              <a:buSzPct val="100000"/>
              <a:buFont typeface="Arial" pitchFamily="34" charset="0"/>
              <a:buChar char="•"/>
            </a:pPr>
            <a:r>
              <a:rPr lang="en-US" sz="2400" dirty="0">
                <a:solidFill>
                  <a:schemeClr val="tx2"/>
                </a:solidFill>
              </a:rPr>
              <a:t>One of the questions most often debated is when is the best time to consider a graduate degree. Is it better to attend graduate school right after you complete your bachelor's degree? </a:t>
            </a:r>
          </a:p>
          <a:p>
            <a:pPr marL="342900" indent="-342900">
              <a:buClrTx/>
              <a:buSzPct val="100000"/>
              <a:buFont typeface="Arial" pitchFamily="34" charset="0"/>
              <a:buChar char="•"/>
            </a:pPr>
            <a:r>
              <a:rPr lang="en-US" sz="2400" dirty="0">
                <a:solidFill>
                  <a:schemeClr val="tx2"/>
                </a:solidFill>
              </a:rPr>
              <a:t>Or is it better to wait a few years and gain some work/life experience first? </a:t>
            </a:r>
            <a:endParaRPr lang="en-US" sz="2400" dirty="0" smtClean="0">
              <a:solidFill>
                <a:schemeClr val="tx2"/>
              </a:solidFill>
            </a:endParaRPr>
          </a:p>
          <a:p>
            <a:pPr marL="342900" indent="-342900">
              <a:buClrTx/>
              <a:buSzPct val="100000"/>
              <a:buFont typeface="Arial" pitchFamily="34" charset="0"/>
              <a:buChar char="•"/>
            </a:pPr>
            <a:r>
              <a:rPr lang="en-US" sz="2400" dirty="0" smtClean="0">
                <a:solidFill>
                  <a:schemeClr val="tx2"/>
                </a:solidFill>
              </a:rPr>
              <a:t>As </a:t>
            </a:r>
            <a:r>
              <a:rPr lang="en-US" sz="2400" dirty="0">
                <a:solidFill>
                  <a:schemeClr val="tx2"/>
                </a:solidFill>
              </a:rPr>
              <a:t>mentioned above, certainly do not consider going immediately to graduate school as a default move -- or to avoid getting a job.</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1440" y="602411"/>
            <a:ext cx="2743206" cy="1757331"/>
          </a:xfrm>
          <a:prstGeom prst="rect">
            <a:avLst/>
          </a:prstGeom>
          <a:ln>
            <a:noFill/>
          </a:ln>
          <a:effectLst>
            <a:softEdge rad="112500"/>
          </a:effectLst>
        </p:spPr>
      </p:pic>
    </p:spTree>
    <p:extLst>
      <p:ext uri="{BB962C8B-B14F-4D97-AF65-F5344CB8AC3E}">
        <p14:creationId xmlns:p14="http://schemas.microsoft.com/office/powerpoint/2010/main" val="3859045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Immediately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0362273"/>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5776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After Work Experience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492173"/>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3235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During Entry-Level Career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1358398"/>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23585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16193" y="791690"/>
            <a:ext cx="8170606" cy="1143000"/>
          </a:xfrm>
        </p:spPr>
        <p:txBody>
          <a:bodyPr>
            <a:normAutofit fontScale="90000"/>
          </a:bodyPr>
          <a:lstStyle/>
          <a:p>
            <a:pPr algn="ctr" eaLnBrk="1" hangingPunct="1"/>
            <a:r>
              <a:rPr lang="en-US" b="1" dirty="0" smtClean="0">
                <a:solidFill>
                  <a:schemeClr val="tx2"/>
                </a:solidFill>
              </a:rPr>
              <a:t>Graduate School Resources</a:t>
            </a:r>
            <a:br>
              <a:rPr lang="en-US" b="1" dirty="0" smtClean="0">
                <a:solidFill>
                  <a:schemeClr val="tx2"/>
                </a:solidFill>
              </a:rPr>
            </a:br>
            <a:r>
              <a:rPr lang="en-US" sz="4000" dirty="0" smtClean="0">
                <a:solidFill>
                  <a:schemeClr val="tx2"/>
                </a:solidFill>
              </a:rPr>
              <a:t>How to get help…</a:t>
            </a:r>
          </a:p>
        </p:txBody>
      </p:sp>
      <p:sp>
        <p:nvSpPr>
          <p:cNvPr id="3" name="Text Placeholder 2"/>
          <p:cNvSpPr>
            <a:spLocks noGrp="1"/>
          </p:cNvSpPr>
          <p:nvPr>
            <p:ph type="body" idx="1"/>
          </p:nvPr>
        </p:nvSpPr>
        <p:spPr>
          <a:xfrm>
            <a:off x="516193" y="2974693"/>
            <a:ext cx="4055806" cy="639762"/>
          </a:xfrm>
        </p:spPr>
        <p:txBody>
          <a:bodyPr>
            <a:normAutofit fontScale="92500" lnSpcReduction="20000"/>
          </a:bodyPr>
          <a:lstStyle/>
          <a:p>
            <a:pPr algn="ctr"/>
            <a:r>
              <a:rPr lang="en-US" dirty="0" smtClean="0">
                <a:solidFill>
                  <a:schemeClr val="tx2"/>
                </a:solidFill>
              </a:rPr>
              <a:t>Career Development Services</a:t>
            </a:r>
            <a:endParaRPr lang="en-US" dirty="0">
              <a:solidFill>
                <a:schemeClr val="tx2"/>
              </a:solidFill>
            </a:endParaRPr>
          </a:p>
        </p:txBody>
      </p:sp>
      <p:sp>
        <p:nvSpPr>
          <p:cNvPr id="6" name="Content Placeholder 5"/>
          <p:cNvSpPr>
            <a:spLocks noGrp="1"/>
          </p:cNvSpPr>
          <p:nvPr>
            <p:ph sz="half" idx="2"/>
          </p:nvPr>
        </p:nvSpPr>
        <p:spPr>
          <a:xfrm>
            <a:off x="516193" y="3633378"/>
            <a:ext cx="3945383" cy="2835797"/>
          </a:xfrm>
        </p:spPr>
        <p:txBody>
          <a:bodyPr>
            <a:normAutofit fontScale="92500" lnSpcReduction="20000"/>
          </a:bodyPr>
          <a:lstStyle/>
          <a:p>
            <a:r>
              <a:rPr lang="en-US" dirty="0" smtClean="0"/>
              <a:t>Advise on Application process</a:t>
            </a:r>
          </a:p>
          <a:p>
            <a:r>
              <a:rPr lang="en-US" dirty="0" smtClean="0"/>
              <a:t>Graduate &amp; Professional School Fairs</a:t>
            </a:r>
          </a:p>
          <a:p>
            <a:r>
              <a:rPr lang="en-US" dirty="0" smtClean="0"/>
              <a:t>Provide external resources and referrals</a:t>
            </a:r>
          </a:p>
          <a:p>
            <a:r>
              <a:rPr lang="en-US" dirty="0" smtClean="0"/>
              <a:t>Conduct Mock-interview  &amp; preparation information</a:t>
            </a:r>
          </a:p>
          <a:p>
            <a:endParaRPr lang="en-US" dirty="0"/>
          </a:p>
        </p:txBody>
      </p:sp>
      <p:sp>
        <p:nvSpPr>
          <p:cNvPr id="7" name="Text Placeholder 6"/>
          <p:cNvSpPr>
            <a:spLocks noGrp="1"/>
          </p:cNvSpPr>
          <p:nvPr>
            <p:ph type="body" sz="quarter" idx="3"/>
          </p:nvPr>
        </p:nvSpPr>
        <p:spPr>
          <a:xfrm>
            <a:off x="4572000" y="2974694"/>
            <a:ext cx="4114800" cy="639762"/>
          </a:xfrm>
        </p:spPr>
        <p:txBody>
          <a:bodyPr/>
          <a:lstStyle/>
          <a:p>
            <a:pPr algn="ctr"/>
            <a:r>
              <a:rPr lang="en-US" dirty="0" smtClean="0">
                <a:solidFill>
                  <a:schemeClr val="tx2"/>
                </a:solidFill>
              </a:rPr>
              <a:t>Faculty</a:t>
            </a:r>
            <a:endParaRPr lang="en-US" dirty="0">
              <a:solidFill>
                <a:schemeClr val="tx2"/>
              </a:solidFill>
            </a:endParaRPr>
          </a:p>
        </p:txBody>
      </p:sp>
      <p:sp>
        <p:nvSpPr>
          <p:cNvPr id="8" name="Content Placeholder 7"/>
          <p:cNvSpPr>
            <a:spLocks noGrp="1"/>
          </p:cNvSpPr>
          <p:nvPr>
            <p:ph sz="quarter" idx="4"/>
          </p:nvPr>
        </p:nvSpPr>
        <p:spPr>
          <a:xfrm>
            <a:off x="4645150" y="3633378"/>
            <a:ext cx="4041649" cy="2835797"/>
          </a:xfrm>
        </p:spPr>
        <p:txBody>
          <a:bodyPr>
            <a:normAutofit fontScale="92500" lnSpcReduction="20000"/>
          </a:bodyPr>
          <a:lstStyle/>
          <a:p>
            <a:r>
              <a:rPr lang="en-US" dirty="0" smtClean="0"/>
              <a:t>Expert knowledge in career specific industry</a:t>
            </a:r>
          </a:p>
          <a:p>
            <a:r>
              <a:rPr lang="en-US" dirty="0" smtClean="0"/>
              <a:t>Share personal career-path</a:t>
            </a:r>
          </a:p>
          <a:p>
            <a:r>
              <a:rPr lang="en-US" dirty="0" smtClean="0"/>
              <a:t>Research information/opportunity*</a:t>
            </a:r>
          </a:p>
          <a:p>
            <a:r>
              <a:rPr lang="en-US" dirty="0" smtClean="0"/>
              <a:t>Student selection process*</a:t>
            </a:r>
          </a:p>
          <a:p>
            <a:r>
              <a:rPr lang="en-US" dirty="0" smtClean="0"/>
              <a:t>Review Essays*</a:t>
            </a:r>
            <a:endParaRPr lang="en-US"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4081" r="14099"/>
          <a:stretch/>
        </p:blipFill>
        <p:spPr>
          <a:xfrm>
            <a:off x="1021367" y="1934690"/>
            <a:ext cx="3288891" cy="947455"/>
          </a:xfrm>
          <a:prstGeom prst="rect">
            <a:avLst/>
          </a:prstGeom>
        </p:spPr>
      </p:pic>
      <p:pic>
        <p:nvPicPr>
          <p:cNvPr id="10" name="Picture 9"/>
          <p:cNvPicPr>
            <a:picLocks noChangeAspect="1"/>
          </p:cNvPicPr>
          <p:nvPr/>
        </p:nvPicPr>
        <p:blipFill rotWithShape="1">
          <a:blip r:embed="rId4" cstate="email">
            <a:extLst>
              <a:ext uri="{28A0092B-C50C-407E-A947-70E740481C1C}">
                <a14:useLocalDpi xmlns:a14="http://schemas.microsoft.com/office/drawing/2010/main" val="0"/>
              </a:ext>
            </a:extLst>
          </a:blip>
          <a:srcRect t="7684" b="22977"/>
          <a:stretch/>
        </p:blipFill>
        <p:spPr>
          <a:xfrm>
            <a:off x="5368413" y="1934690"/>
            <a:ext cx="2639962" cy="1215577"/>
          </a:xfrm>
          <a:prstGeom prst="rect">
            <a:avLst/>
          </a:prstGeom>
        </p:spPr>
      </p:pic>
    </p:spTree>
    <p:extLst>
      <p:ext uri="{BB962C8B-B14F-4D97-AF65-F5344CB8AC3E}">
        <p14:creationId xmlns:p14="http://schemas.microsoft.com/office/powerpoint/2010/main" val="187108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3089788"/>
            <a:ext cx="8111613" cy="2616101"/>
          </a:xfrm>
          <a:prstGeom prst="rect">
            <a:avLst/>
          </a:prstGeom>
          <a:noFill/>
        </p:spPr>
        <p:txBody>
          <a:bodyPr wrap="square" rtlCol="0">
            <a:spAutoFit/>
          </a:bodyPr>
          <a:lstStyle/>
          <a:p>
            <a:pPr lvl="0"/>
            <a:r>
              <a:rPr lang="en-US" sz="2400" b="1" dirty="0" smtClean="0">
                <a:solidFill>
                  <a:schemeClr val="tx2"/>
                </a:solidFill>
              </a:rPr>
              <a:t>Career Development Services Offers:</a:t>
            </a:r>
          </a:p>
          <a:p>
            <a:pPr marL="342900" lvl="0" indent="-342900">
              <a:buFont typeface="Arial" pitchFamily="34" charset="0"/>
              <a:buChar char="•"/>
            </a:pPr>
            <a:r>
              <a:rPr lang="en-US" sz="2400" dirty="0" smtClean="0">
                <a:solidFill>
                  <a:schemeClr val="tx2"/>
                </a:solidFill>
              </a:rPr>
              <a:t>Graduate </a:t>
            </a:r>
            <a:r>
              <a:rPr lang="en-US" sz="2400" dirty="0">
                <a:solidFill>
                  <a:schemeClr val="tx2"/>
                </a:solidFill>
              </a:rPr>
              <a:t>School Bound Program</a:t>
            </a:r>
          </a:p>
          <a:p>
            <a:pPr marL="342900" lvl="0" indent="-342900">
              <a:buFont typeface="Arial" pitchFamily="34" charset="0"/>
              <a:buChar char="•"/>
            </a:pPr>
            <a:r>
              <a:rPr lang="en-US" sz="2400" dirty="0">
                <a:solidFill>
                  <a:schemeClr val="tx2"/>
                </a:solidFill>
              </a:rPr>
              <a:t>Graduate School Application Advising</a:t>
            </a:r>
          </a:p>
          <a:p>
            <a:pPr marL="342900" lvl="0" indent="-342900">
              <a:buFont typeface="Arial" pitchFamily="34" charset="0"/>
              <a:buChar char="•"/>
            </a:pPr>
            <a:r>
              <a:rPr lang="en-US" sz="2400" dirty="0">
                <a:solidFill>
                  <a:schemeClr val="tx2"/>
                </a:solidFill>
              </a:rPr>
              <a:t>Graduate School Handbook</a:t>
            </a:r>
          </a:p>
          <a:p>
            <a:pPr marL="342900" lvl="0" indent="-342900">
              <a:buFont typeface="Arial" pitchFamily="34" charset="0"/>
              <a:buChar char="•"/>
            </a:pPr>
            <a:r>
              <a:rPr lang="en-US" sz="2400" dirty="0">
                <a:solidFill>
                  <a:schemeClr val="tx2"/>
                </a:solidFill>
              </a:rPr>
              <a:t>Eureka Career Cruising Resources</a:t>
            </a:r>
          </a:p>
          <a:p>
            <a:pPr marL="342900" lvl="0" indent="-342900">
              <a:buFont typeface="Arial" pitchFamily="34" charset="0"/>
              <a:buChar char="•"/>
            </a:pPr>
            <a:r>
              <a:rPr lang="en-US" sz="2400" dirty="0">
                <a:solidFill>
                  <a:schemeClr val="tx2"/>
                </a:solidFill>
              </a:rPr>
              <a:t>Weekly Resume Clinics and Drop-in Counseling</a:t>
            </a:r>
          </a:p>
          <a:p>
            <a:pPr lvl="0"/>
            <a:endParaRPr lang="en-US" sz="2000" dirty="0">
              <a:solidFill>
                <a:schemeClr val="tx2"/>
              </a:solidFill>
            </a:endParaRPr>
          </a:p>
        </p:txBody>
      </p:sp>
      <p:pic>
        <p:nvPicPr>
          <p:cNvPr id="5" name="Picture 4" descr="sales-job-interview-need-to-knows.jpg"/>
          <p:cNvPicPr>
            <a:picLocks noChangeAspect="1"/>
          </p:cNvPicPr>
          <p:nvPr/>
        </p:nvPicPr>
        <p:blipFill rotWithShape="1">
          <a:blip r:embed="rId3" cstate="print"/>
          <a:srcRect t="3775" b="14619"/>
          <a:stretch/>
        </p:blipFill>
        <p:spPr>
          <a:xfrm>
            <a:off x="737418" y="442451"/>
            <a:ext cx="1865313" cy="230074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204175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18553433"/>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4" name="Title 1"/>
          <p:cNvSpPr>
            <a:spLocks noGrp="1"/>
          </p:cNvSpPr>
          <p:nvPr>
            <p:ph type="title"/>
          </p:nvPr>
        </p:nvSpPr>
        <p:spPr/>
        <p:txBody>
          <a:bodyPr/>
          <a:lstStyle/>
          <a:p>
            <a:pPr eaLnBrk="1" hangingPunct="1"/>
            <a:r>
              <a:rPr lang="en-US" b="1" i="1" dirty="0" smtClean="0">
                <a:solidFill>
                  <a:schemeClr val="tx2"/>
                </a:solidFill>
              </a:rPr>
              <a:t>Learning Objectives…</a:t>
            </a:r>
          </a:p>
        </p:txBody>
      </p:sp>
    </p:spTree>
    <p:extLst>
      <p:ext uri="{BB962C8B-B14F-4D97-AF65-F5344CB8AC3E}">
        <p14:creationId xmlns:p14="http://schemas.microsoft.com/office/powerpoint/2010/main" val="14207522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3104537"/>
            <a:ext cx="8111613" cy="2800767"/>
          </a:xfrm>
          <a:prstGeom prst="rect">
            <a:avLst/>
          </a:prstGeom>
          <a:noFill/>
        </p:spPr>
        <p:txBody>
          <a:bodyPr wrap="square" rtlCol="0">
            <a:spAutoFit/>
          </a:bodyPr>
          <a:lstStyle/>
          <a:p>
            <a:pPr lvl="0"/>
            <a:r>
              <a:rPr lang="en-US" sz="2200" b="1" dirty="0">
                <a:solidFill>
                  <a:schemeClr val="tx2"/>
                </a:solidFill>
              </a:rPr>
              <a:t>Graduate School Bound Program</a:t>
            </a:r>
          </a:p>
          <a:p>
            <a:pPr marL="285750" indent="-285750">
              <a:buFont typeface="Arial" pitchFamily="34" charset="0"/>
              <a:buChar char="•"/>
            </a:pPr>
            <a:r>
              <a:rPr lang="en-US" sz="2200" dirty="0" smtClean="0">
                <a:solidFill>
                  <a:schemeClr val="tx2"/>
                </a:solidFill>
              </a:rPr>
              <a:t>Incorporates </a:t>
            </a:r>
            <a:r>
              <a:rPr lang="en-US" sz="2200" dirty="0">
                <a:solidFill>
                  <a:schemeClr val="tx2"/>
                </a:solidFill>
              </a:rPr>
              <a:t>6 detailed modules covering the topics of testing, application process, financial aid, and writing a personal statement or statement of purpose.</a:t>
            </a:r>
          </a:p>
          <a:p>
            <a:pPr marL="285750" indent="-285750">
              <a:buFont typeface="Arial" pitchFamily="34" charset="0"/>
              <a:buChar char="•"/>
            </a:pPr>
            <a:r>
              <a:rPr lang="en-US" sz="2200" dirty="0">
                <a:solidFill>
                  <a:schemeClr val="tx2"/>
                </a:solidFill>
              </a:rPr>
              <a:t>The Graduate School Program is a hands on approach, that is not replaceable with a workshop or single counseling session. </a:t>
            </a:r>
            <a:r>
              <a:rPr lang="en-US" sz="2200" dirty="0" smtClean="0">
                <a:solidFill>
                  <a:schemeClr val="tx2"/>
                </a:solidFill>
              </a:rPr>
              <a:t> Please visit our </a:t>
            </a:r>
            <a:r>
              <a:rPr lang="en-US" sz="2200" dirty="0" smtClean="0">
                <a:solidFill>
                  <a:schemeClr val="tx2"/>
                </a:solidFill>
                <a:hlinkClick r:id="rId3"/>
              </a:rPr>
              <a:t>website </a:t>
            </a:r>
            <a:r>
              <a:rPr lang="en-US" sz="2200" dirty="0" smtClean="0">
                <a:solidFill>
                  <a:schemeClr val="tx2"/>
                </a:solidFill>
              </a:rPr>
              <a:t>for more information.</a:t>
            </a:r>
            <a:endParaRPr lang="en-US" sz="2200" dirty="0">
              <a:solidFill>
                <a:schemeClr val="tx2"/>
              </a:solidFill>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l="3969" t="5467" r="5163" b="15747"/>
          <a:stretch/>
        </p:blipFill>
        <p:spPr>
          <a:xfrm>
            <a:off x="516192" y="457197"/>
            <a:ext cx="3143437" cy="1946789"/>
          </a:xfrm>
          <a:prstGeom prst="rect">
            <a:avLst/>
          </a:prstGeom>
          <a:ln>
            <a:noFill/>
          </a:ln>
          <a:effectLst>
            <a:softEdge rad="112500"/>
          </a:effectLst>
        </p:spPr>
      </p:pic>
    </p:spTree>
    <p:extLst>
      <p:ext uri="{BB962C8B-B14F-4D97-AF65-F5344CB8AC3E}">
        <p14:creationId xmlns:p14="http://schemas.microsoft.com/office/powerpoint/2010/main" val="3268544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4124206"/>
          </a:xfrm>
          <a:prstGeom prst="rect">
            <a:avLst/>
          </a:prstGeom>
          <a:noFill/>
        </p:spPr>
        <p:txBody>
          <a:bodyPr wrap="square" rtlCol="0">
            <a:spAutoFit/>
          </a:bodyPr>
          <a:lstStyle/>
          <a:p>
            <a:pPr lvl="0"/>
            <a:r>
              <a:rPr lang="en-US" sz="2200" b="1" dirty="0" smtClean="0">
                <a:solidFill>
                  <a:schemeClr val="tx2"/>
                </a:solidFill>
              </a:rPr>
              <a:t>Graduate </a:t>
            </a:r>
            <a:r>
              <a:rPr lang="en-US" sz="2200" b="1" dirty="0">
                <a:solidFill>
                  <a:schemeClr val="tx2"/>
                </a:solidFill>
              </a:rPr>
              <a:t>School Application Advising</a:t>
            </a:r>
          </a:p>
          <a:p>
            <a:pPr marL="342900" indent="-342900">
              <a:buFont typeface="Arial" pitchFamily="34" charset="0"/>
              <a:buChar char="•"/>
            </a:pPr>
            <a:r>
              <a:rPr lang="en-US" sz="2200" dirty="0" smtClean="0">
                <a:solidFill>
                  <a:schemeClr val="tx2"/>
                </a:solidFill>
              </a:rPr>
              <a:t>Visit us during </a:t>
            </a:r>
            <a:r>
              <a:rPr lang="en-US" sz="2200" dirty="0" smtClean="0">
                <a:solidFill>
                  <a:schemeClr val="tx2"/>
                </a:solidFill>
                <a:hlinkClick r:id="rId3"/>
              </a:rPr>
              <a:t>Drop-in Career Counseling.</a:t>
            </a:r>
            <a:endParaRPr lang="en-US" sz="2200" dirty="0" smtClean="0">
              <a:solidFill>
                <a:schemeClr val="tx2"/>
              </a:solidFill>
            </a:endParaRPr>
          </a:p>
          <a:p>
            <a:pPr marL="342900" indent="-342900">
              <a:buFont typeface="Arial" pitchFamily="34" charset="0"/>
              <a:buChar char="•"/>
            </a:pPr>
            <a:r>
              <a:rPr lang="en-US" sz="2200" dirty="0" smtClean="0">
                <a:solidFill>
                  <a:schemeClr val="tx2"/>
                </a:solidFill>
              </a:rPr>
              <a:t>One-on-one </a:t>
            </a:r>
            <a:r>
              <a:rPr lang="en-US" sz="2200" b="1" dirty="0" smtClean="0">
                <a:solidFill>
                  <a:schemeClr val="tx2"/>
                </a:solidFill>
              </a:rPr>
              <a:t>appointments </a:t>
            </a:r>
            <a:r>
              <a:rPr lang="en-US" sz="2200" dirty="0" smtClean="0">
                <a:solidFill>
                  <a:schemeClr val="tx2"/>
                </a:solidFill>
              </a:rPr>
              <a:t>are available to </a:t>
            </a:r>
            <a:r>
              <a:rPr lang="en-US" sz="2200" dirty="0">
                <a:solidFill>
                  <a:schemeClr val="tx2"/>
                </a:solidFill>
              </a:rPr>
              <a:t>all of our current </a:t>
            </a:r>
            <a:r>
              <a:rPr lang="en-US" sz="2200" dirty="0" smtClean="0">
                <a:solidFill>
                  <a:schemeClr val="tx2"/>
                </a:solidFill>
              </a:rPr>
              <a:t>students unable to attend Drop-In Career Counseling.</a:t>
            </a:r>
            <a:endParaRPr lang="en-US" sz="2200" dirty="0">
              <a:solidFill>
                <a:schemeClr val="tx2"/>
              </a:solidFill>
            </a:endParaRPr>
          </a:p>
          <a:p>
            <a:pPr marL="800100" lvl="1" indent="-342900">
              <a:buFont typeface="Century Gothic" pitchFamily="34" charset="0"/>
              <a:buChar char="―"/>
            </a:pPr>
            <a:r>
              <a:rPr lang="en-US" sz="2200" dirty="0" smtClean="0">
                <a:solidFill>
                  <a:schemeClr val="tx2"/>
                </a:solidFill>
              </a:rPr>
              <a:t>Please </a:t>
            </a:r>
            <a:r>
              <a:rPr lang="en-US" sz="2200" dirty="0">
                <a:solidFill>
                  <a:schemeClr val="tx2"/>
                </a:solidFill>
              </a:rPr>
              <a:t>keep in mind that </a:t>
            </a:r>
            <a:r>
              <a:rPr lang="en-US" sz="2200" dirty="0" smtClean="0">
                <a:solidFill>
                  <a:schemeClr val="tx2"/>
                </a:solidFill>
              </a:rPr>
              <a:t>appointment slots are limited. </a:t>
            </a:r>
            <a:r>
              <a:rPr lang="en-US" sz="2200" dirty="0">
                <a:solidFill>
                  <a:schemeClr val="tx2"/>
                </a:solidFill>
              </a:rPr>
              <a:t>Scheduling well in advance with the Career Center is highly </a:t>
            </a:r>
            <a:r>
              <a:rPr lang="en-US" sz="2200" dirty="0" smtClean="0">
                <a:solidFill>
                  <a:schemeClr val="tx2"/>
                </a:solidFill>
              </a:rPr>
              <a:t>recommended.</a:t>
            </a:r>
          </a:p>
          <a:p>
            <a:pPr marL="800100" lvl="1" indent="-342900">
              <a:buFont typeface="Century Gothic" pitchFamily="34" charset="0"/>
              <a:buChar char="―"/>
            </a:pPr>
            <a:r>
              <a:rPr lang="en-US" sz="2200" dirty="0" smtClean="0">
                <a:solidFill>
                  <a:schemeClr val="tx2"/>
                </a:solidFill>
              </a:rPr>
              <a:t>It </a:t>
            </a:r>
            <a:r>
              <a:rPr lang="en-US" sz="2200" dirty="0">
                <a:solidFill>
                  <a:schemeClr val="tx2"/>
                </a:solidFill>
              </a:rPr>
              <a:t>is important that you come to the appointment with questions </a:t>
            </a:r>
            <a:r>
              <a:rPr lang="en-US" sz="2200" dirty="0" smtClean="0">
                <a:solidFill>
                  <a:schemeClr val="tx2"/>
                </a:solidFill>
              </a:rPr>
              <a:t>and a </a:t>
            </a:r>
            <a:r>
              <a:rPr lang="en-US" sz="2200" dirty="0">
                <a:solidFill>
                  <a:schemeClr val="tx2"/>
                </a:solidFill>
              </a:rPr>
              <a:t>list of schools or programs you are interested in exploring. </a:t>
            </a:r>
          </a:p>
          <a:p>
            <a:pPr lvl="0"/>
            <a:endParaRPr lang="en-US" sz="2000" dirty="0">
              <a:solidFill>
                <a:schemeClr val="tx2"/>
              </a:solidFill>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16192" y="427703"/>
            <a:ext cx="3156155" cy="2097425"/>
          </a:xfrm>
          <a:prstGeom prst="rect">
            <a:avLst/>
          </a:prstGeom>
          <a:ln>
            <a:noFill/>
          </a:ln>
          <a:effectLst>
            <a:softEdge rad="112500"/>
          </a:effectLst>
        </p:spPr>
      </p:pic>
    </p:spTree>
    <p:extLst>
      <p:ext uri="{BB962C8B-B14F-4D97-AF65-F5344CB8AC3E}">
        <p14:creationId xmlns:p14="http://schemas.microsoft.com/office/powerpoint/2010/main" val="3114597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3139321"/>
          </a:xfrm>
          <a:prstGeom prst="rect">
            <a:avLst/>
          </a:prstGeom>
          <a:noFill/>
        </p:spPr>
        <p:txBody>
          <a:bodyPr wrap="square" rtlCol="0">
            <a:spAutoFit/>
          </a:bodyPr>
          <a:lstStyle/>
          <a:p>
            <a:pPr lvl="0"/>
            <a:r>
              <a:rPr lang="en-US" sz="2200" b="1" dirty="0" smtClean="0">
                <a:solidFill>
                  <a:schemeClr val="tx2"/>
                </a:solidFill>
              </a:rPr>
              <a:t>Graduate </a:t>
            </a:r>
            <a:r>
              <a:rPr lang="en-US" sz="2200" b="1" dirty="0">
                <a:solidFill>
                  <a:schemeClr val="tx2"/>
                </a:solidFill>
              </a:rPr>
              <a:t>School Handbook</a:t>
            </a:r>
          </a:p>
          <a:p>
            <a:pPr marL="342900" indent="-342900">
              <a:buFont typeface="Arial" pitchFamily="34" charset="0"/>
              <a:buChar char="•"/>
            </a:pPr>
            <a:r>
              <a:rPr lang="en-US" sz="2200" dirty="0" smtClean="0">
                <a:solidFill>
                  <a:schemeClr val="tx2"/>
                </a:solidFill>
              </a:rPr>
              <a:t>The </a:t>
            </a:r>
            <a:r>
              <a:rPr lang="en-US" sz="2200" dirty="0">
                <a:solidFill>
                  <a:schemeClr val="tx2"/>
                </a:solidFill>
              </a:rPr>
              <a:t>handbook provides a basic overview of the graduate school application process as well as graduate school </a:t>
            </a:r>
            <a:r>
              <a:rPr lang="en-US" sz="2200" dirty="0" smtClean="0">
                <a:solidFill>
                  <a:schemeClr val="tx2"/>
                </a:solidFill>
              </a:rPr>
              <a:t>resources.</a:t>
            </a:r>
            <a:endParaRPr lang="en-US" sz="2200" dirty="0">
              <a:solidFill>
                <a:schemeClr val="tx2"/>
              </a:solidFill>
            </a:endParaRPr>
          </a:p>
          <a:p>
            <a:r>
              <a:rPr lang="en-US" sz="2200" b="1" dirty="0">
                <a:solidFill>
                  <a:schemeClr val="tx2"/>
                </a:solidFill>
              </a:rPr>
              <a:t>Eureka &amp; Career Cruising Resources</a:t>
            </a:r>
          </a:p>
          <a:p>
            <a:pPr marL="342900" indent="-342900">
              <a:buFont typeface="Arial" pitchFamily="34" charset="0"/>
              <a:buChar char="•"/>
            </a:pPr>
            <a:r>
              <a:rPr lang="en-US" sz="2200" dirty="0" smtClean="0">
                <a:solidFill>
                  <a:schemeClr val="tx2"/>
                </a:solidFill>
              </a:rPr>
              <a:t>An excellent online </a:t>
            </a:r>
            <a:r>
              <a:rPr lang="en-US" sz="2200" dirty="0">
                <a:solidFill>
                  <a:schemeClr val="tx2"/>
                </a:solidFill>
              </a:rPr>
              <a:t>resource that can help you locate and research graduate school </a:t>
            </a:r>
            <a:r>
              <a:rPr lang="en-US" sz="2200" dirty="0" smtClean="0">
                <a:solidFill>
                  <a:schemeClr val="tx2"/>
                </a:solidFill>
              </a:rPr>
              <a:t>programs.</a:t>
            </a:r>
            <a:endParaRPr lang="en-US" sz="2200" dirty="0">
              <a:solidFill>
                <a:schemeClr val="tx2"/>
              </a:solidFill>
            </a:endParaRPr>
          </a:p>
          <a:p>
            <a:pPr marL="342900" indent="-342900">
              <a:buFont typeface="Arial" pitchFamily="34" charset="0"/>
              <a:buChar char="•"/>
            </a:pPr>
            <a:r>
              <a:rPr lang="en-US" sz="2200" dirty="0">
                <a:solidFill>
                  <a:schemeClr val="tx2"/>
                </a:solidFill>
              </a:rPr>
              <a:t>A</a:t>
            </a:r>
            <a:r>
              <a:rPr lang="en-US" sz="2200" dirty="0" smtClean="0">
                <a:solidFill>
                  <a:schemeClr val="tx2"/>
                </a:solidFill>
              </a:rPr>
              <a:t>lso </a:t>
            </a:r>
            <a:r>
              <a:rPr lang="en-US" sz="2200" dirty="0">
                <a:solidFill>
                  <a:schemeClr val="tx2"/>
                </a:solidFill>
              </a:rPr>
              <a:t>provides admission counselor's contact information for you to get your specific questions answered.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6192" y="491540"/>
            <a:ext cx="3052916" cy="2029864"/>
          </a:xfrm>
          <a:prstGeom prst="rect">
            <a:avLst/>
          </a:prstGeom>
          <a:ln>
            <a:noFill/>
          </a:ln>
          <a:effectLst>
            <a:softEdge rad="112500"/>
          </a:effectLst>
        </p:spPr>
      </p:pic>
    </p:spTree>
    <p:extLst>
      <p:ext uri="{BB962C8B-B14F-4D97-AF65-F5344CB8AC3E}">
        <p14:creationId xmlns:p14="http://schemas.microsoft.com/office/powerpoint/2010/main" val="2498068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2092881"/>
          </a:xfrm>
          <a:prstGeom prst="rect">
            <a:avLst/>
          </a:prstGeom>
          <a:noFill/>
        </p:spPr>
        <p:txBody>
          <a:bodyPr wrap="square" rtlCol="0">
            <a:spAutoFit/>
          </a:bodyPr>
          <a:lstStyle/>
          <a:p>
            <a:r>
              <a:rPr lang="en-US" sz="2200" b="1" dirty="0" smtClean="0">
                <a:solidFill>
                  <a:schemeClr val="tx2"/>
                </a:solidFill>
              </a:rPr>
              <a:t>Weekly </a:t>
            </a:r>
            <a:r>
              <a:rPr lang="en-US" sz="2200" b="1" dirty="0">
                <a:solidFill>
                  <a:schemeClr val="tx2"/>
                </a:solidFill>
              </a:rPr>
              <a:t>Resume Clinics and Drop-in Counseling</a:t>
            </a:r>
          </a:p>
          <a:p>
            <a:pPr marL="342900" indent="-342900">
              <a:buFont typeface="Arial" pitchFamily="34" charset="0"/>
              <a:buChar char="•"/>
            </a:pPr>
            <a:r>
              <a:rPr lang="en-US" sz="2200" dirty="0" smtClean="0">
                <a:solidFill>
                  <a:schemeClr val="tx2"/>
                </a:solidFill>
              </a:rPr>
              <a:t>Designed to help </a:t>
            </a:r>
            <a:r>
              <a:rPr lang="en-US" sz="2200" dirty="0">
                <a:solidFill>
                  <a:schemeClr val="tx2"/>
                </a:solidFill>
              </a:rPr>
              <a:t>you create a polished resume or CV </a:t>
            </a:r>
            <a:r>
              <a:rPr lang="en-US" sz="2200" dirty="0" smtClean="0">
                <a:solidFill>
                  <a:schemeClr val="tx2"/>
                </a:solidFill>
              </a:rPr>
              <a:t>for graduate school application.</a:t>
            </a:r>
          </a:p>
          <a:p>
            <a:pPr marL="342900" indent="-342900">
              <a:buFont typeface="Arial" pitchFamily="34" charset="0"/>
              <a:buChar char="•"/>
            </a:pPr>
            <a:r>
              <a:rPr lang="en-US" sz="2200" dirty="0" smtClean="0">
                <a:solidFill>
                  <a:schemeClr val="tx2"/>
                </a:solidFill>
              </a:rPr>
              <a:t>Opportunity to ask questions, and finalize your application process</a:t>
            </a:r>
            <a:endParaRPr lang="en-US" sz="2200" dirty="0">
              <a:solidFill>
                <a:schemeClr val="tx2"/>
              </a:solidFill>
            </a:endParaRPr>
          </a:p>
          <a:p>
            <a:pPr lvl="0"/>
            <a:endParaRPr lang="en-US" sz="20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6192" y="426135"/>
            <a:ext cx="3097163" cy="2059283"/>
          </a:xfrm>
          <a:prstGeom prst="rect">
            <a:avLst/>
          </a:prstGeom>
          <a:ln>
            <a:noFill/>
          </a:ln>
          <a:effectLst>
            <a:softEdge rad="112500"/>
          </a:effectLst>
        </p:spPr>
      </p:pic>
    </p:spTree>
    <p:extLst>
      <p:ext uri="{BB962C8B-B14F-4D97-AF65-F5344CB8AC3E}">
        <p14:creationId xmlns:p14="http://schemas.microsoft.com/office/powerpoint/2010/main" val="3690519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83858" y="1006770"/>
            <a:ext cx="5043948" cy="860130"/>
          </a:xfrm>
        </p:spPr>
        <p:txBody>
          <a:bodyPr anchor="ctr">
            <a:normAutofit fontScale="90000"/>
          </a:bodyPr>
          <a:lstStyle/>
          <a:p>
            <a:pPr algn="ctr"/>
            <a:r>
              <a:rPr lang="en-US" b="1" i="1" dirty="0" smtClean="0">
                <a:solidFill>
                  <a:schemeClr val="tx2"/>
                </a:solidFill>
              </a:rPr>
              <a:t>CDS Programs &amp; Events</a:t>
            </a:r>
          </a:p>
        </p:txBody>
      </p:sp>
      <p:sp>
        <p:nvSpPr>
          <p:cNvPr id="2" name="TextBox 1"/>
          <p:cNvSpPr txBox="1"/>
          <p:nvPr/>
        </p:nvSpPr>
        <p:spPr>
          <a:xfrm>
            <a:off x="516192" y="2632588"/>
            <a:ext cx="8111613" cy="2800767"/>
          </a:xfrm>
          <a:prstGeom prst="rect">
            <a:avLst/>
          </a:prstGeom>
          <a:noFill/>
        </p:spPr>
        <p:txBody>
          <a:bodyPr wrap="square" rtlCol="0">
            <a:spAutoFit/>
          </a:bodyPr>
          <a:lstStyle/>
          <a:p>
            <a:r>
              <a:rPr lang="en-US" sz="2200" b="1" dirty="0" smtClean="0">
                <a:solidFill>
                  <a:schemeClr val="tx2"/>
                </a:solidFill>
              </a:rPr>
              <a:t>Employer </a:t>
            </a:r>
            <a:r>
              <a:rPr lang="en-US" sz="2200" b="1" dirty="0">
                <a:solidFill>
                  <a:schemeClr val="tx2"/>
                </a:solidFill>
              </a:rPr>
              <a:t>Interviews</a:t>
            </a:r>
          </a:p>
          <a:p>
            <a:pPr marL="342900" indent="-342900">
              <a:buFont typeface="Arial" pitchFamily="34" charset="0"/>
              <a:buChar char="•"/>
            </a:pPr>
            <a:r>
              <a:rPr lang="en-US" sz="2200" dirty="0" smtClean="0">
                <a:solidFill>
                  <a:schemeClr val="tx2"/>
                </a:solidFill>
              </a:rPr>
              <a:t>An opportunity to help you prepare </a:t>
            </a:r>
            <a:r>
              <a:rPr lang="en-US" sz="2200" dirty="0">
                <a:solidFill>
                  <a:schemeClr val="tx2"/>
                </a:solidFill>
              </a:rPr>
              <a:t>for graduate school or job </a:t>
            </a:r>
            <a:r>
              <a:rPr lang="en-US" sz="2200" dirty="0" smtClean="0">
                <a:solidFill>
                  <a:schemeClr val="tx2"/>
                </a:solidFill>
              </a:rPr>
              <a:t>interviews with a local employer, staff or faculty.</a:t>
            </a:r>
            <a:endParaRPr lang="en-US" sz="2200" dirty="0">
              <a:solidFill>
                <a:schemeClr val="tx2"/>
              </a:solidFill>
            </a:endParaRPr>
          </a:p>
          <a:p>
            <a:r>
              <a:rPr lang="en-US" sz="2200" b="1" dirty="0">
                <a:solidFill>
                  <a:schemeClr val="tx2"/>
                </a:solidFill>
              </a:rPr>
              <a:t>Graduate School Panel</a:t>
            </a:r>
          </a:p>
          <a:p>
            <a:pPr marL="342900" indent="-342900">
              <a:buFont typeface="Arial" pitchFamily="34" charset="0"/>
              <a:buChar char="•"/>
            </a:pPr>
            <a:r>
              <a:rPr lang="en-US" sz="2200" dirty="0" smtClean="0">
                <a:solidFill>
                  <a:schemeClr val="tx2"/>
                </a:solidFill>
              </a:rPr>
              <a:t>Provides </a:t>
            </a:r>
            <a:r>
              <a:rPr lang="en-US" sz="2200" dirty="0">
                <a:solidFill>
                  <a:schemeClr val="tx2"/>
                </a:solidFill>
              </a:rPr>
              <a:t>advice and insight </a:t>
            </a:r>
            <a:r>
              <a:rPr lang="en-US" sz="2200" dirty="0" smtClean="0">
                <a:solidFill>
                  <a:schemeClr val="tx2"/>
                </a:solidFill>
              </a:rPr>
              <a:t>on the application process </a:t>
            </a:r>
            <a:r>
              <a:rPr lang="en-US" sz="2200" dirty="0">
                <a:solidFill>
                  <a:schemeClr val="tx2"/>
                </a:solidFill>
              </a:rPr>
              <a:t>and </a:t>
            </a:r>
            <a:r>
              <a:rPr lang="en-US" sz="2200" dirty="0" smtClean="0">
                <a:solidFill>
                  <a:schemeClr val="tx2"/>
                </a:solidFill>
              </a:rPr>
              <a:t>tips to successfully navigate graduate school from admission </a:t>
            </a:r>
            <a:r>
              <a:rPr lang="en-US" sz="2200" dirty="0">
                <a:solidFill>
                  <a:schemeClr val="tx2"/>
                </a:solidFill>
              </a:rPr>
              <a:t>counselors, current graduate students, &amp; other key staff and faculty </a:t>
            </a:r>
            <a:r>
              <a:rPr lang="en-US" sz="2200" dirty="0" smtClean="0">
                <a:solidFill>
                  <a:schemeClr val="tx2"/>
                </a:solidFill>
              </a:rPr>
              <a:t>members</a:t>
            </a:r>
            <a:endParaRPr lang="en-US" sz="22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3677" y="494777"/>
            <a:ext cx="3067666" cy="2039671"/>
          </a:xfrm>
          <a:prstGeom prst="rect">
            <a:avLst/>
          </a:prstGeom>
          <a:ln>
            <a:noFill/>
          </a:ln>
          <a:effectLst>
            <a:softEdge rad="112500"/>
          </a:effectLst>
        </p:spPr>
      </p:pic>
    </p:spTree>
    <p:extLst>
      <p:ext uri="{BB962C8B-B14F-4D97-AF65-F5344CB8AC3E}">
        <p14:creationId xmlns:p14="http://schemas.microsoft.com/office/powerpoint/2010/main" val="3611614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83858" y="1006770"/>
            <a:ext cx="5043948" cy="860130"/>
          </a:xfrm>
        </p:spPr>
        <p:txBody>
          <a:bodyPr anchor="ctr">
            <a:normAutofit fontScale="90000"/>
          </a:bodyPr>
          <a:lstStyle/>
          <a:p>
            <a:pPr algn="ctr"/>
            <a:r>
              <a:rPr lang="en-US" b="1" i="1" dirty="0" smtClean="0">
                <a:solidFill>
                  <a:schemeClr val="tx2"/>
                </a:solidFill>
              </a:rPr>
              <a:t>CDS Programs &amp; Events</a:t>
            </a:r>
          </a:p>
        </p:txBody>
      </p:sp>
      <p:sp>
        <p:nvSpPr>
          <p:cNvPr id="2" name="TextBox 1"/>
          <p:cNvSpPr txBox="1"/>
          <p:nvPr/>
        </p:nvSpPr>
        <p:spPr>
          <a:xfrm>
            <a:off x="516192" y="2632588"/>
            <a:ext cx="8111613" cy="2800767"/>
          </a:xfrm>
          <a:prstGeom prst="rect">
            <a:avLst/>
          </a:prstGeom>
          <a:noFill/>
        </p:spPr>
        <p:txBody>
          <a:bodyPr wrap="square" rtlCol="0">
            <a:spAutoFit/>
          </a:bodyPr>
          <a:lstStyle/>
          <a:p>
            <a:r>
              <a:rPr lang="en-US" sz="2200" b="1" dirty="0" smtClean="0">
                <a:solidFill>
                  <a:schemeClr val="tx2"/>
                </a:solidFill>
              </a:rPr>
              <a:t>Graduate </a:t>
            </a:r>
            <a:r>
              <a:rPr lang="en-US" sz="2200" b="1" dirty="0">
                <a:solidFill>
                  <a:schemeClr val="tx2"/>
                </a:solidFill>
              </a:rPr>
              <a:t>&amp; Professional School Fair</a:t>
            </a:r>
          </a:p>
          <a:p>
            <a:pPr marL="342900" indent="-342900">
              <a:buFont typeface="Arial" pitchFamily="34" charset="0"/>
              <a:buChar char="•"/>
            </a:pPr>
            <a:r>
              <a:rPr lang="en-US" sz="2200" dirty="0" smtClean="0">
                <a:solidFill>
                  <a:schemeClr val="tx2"/>
                </a:solidFill>
              </a:rPr>
              <a:t>50</a:t>
            </a:r>
            <a:r>
              <a:rPr lang="en-US" sz="2200" dirty="0">
                <a:solidFill>
                  <a:schemeClr val="tx2"/>
                </a:solidFill>
              </a:rPr>
              <a:t>+ graduate </a:t>
            </a:r>
            <a:r>
              <a:rPr lang="en-US" sz="2200" dirty="0" smtClean="0">
                <a:solidFill>
                  <a:schemeClr val="tx2"/>
                </a:solidFill>
              </a:rPr>
              <a:t>programs/schools attend this annual event </a:t>
            </a:r>
            <a:r>
              <a:rPr lang="en-US" sz="2200" dirty="0">
                <a:solidFill>
                  <a:schemeClr val="tx2"/>
                </a:solidFill>
              </a:rPr>
              <a:t>to provide </a:t>
            </a:r>
            <a:r>
              <a:rPr lang="en-US" sz="2200" dirty="0" smtClean="0">
                <a:solidFill>
                  <a:schemeClr val="tx2"/>
                </a:solidFill>
              </a:rPr>
              <a:t>students answers </a:t>
            </a:r>
            <a:r>
              <a:rPr lang="en-US" sz="2200" dirty="0">
                <a:solidFill>
                  <a:schemeClr val="tx2"/>
                </a:solidFill>
              </a:rPr>
              <a:t>and </a:t>
            </a:r>
            <a:r>
              <a:rPr lang="en-US" sz="2200" dirty="0" smtClean="0">
                <a:solidFill>
                  <a:schemeClr val="tx2"/>
                </a:solidFill>
              </a:rPr>
              <a:t>insights.</a:t>
            </a:r>
            <a:endParaRPr lang="en-US" sz="2200" dirty="0">
              <a:solidFill>
                <a:schemeClr val="tx2"/>
              </a:solidFill>
            </a:endParaRPr>
          </a:p>
          <a:p>
            <a:r>
              <a:rPr lang="en-US" sz="2200" b="1" dirty="0">
                <a:solidFill>
                  <a:schemeClr val="tx2"/>
                </a:solidFill>
              </a:rPr>
              <a:t>Graduate &amp; Professional School Week</a:t>
            </a:r>
          </a:p>
          <a:p>
            <a:pPr marL="342900" indent="-342900">
              <a:buFont typeface="Arial" pitchFamily="34" charset="0"/>
              <a:buChar char="•"/>
            </a:pPr>
            <a:r>
              <a:rPr lang="en-US" sz="2200" dirty="0" smtClean="0">
                <a:solidFill>
                  <a:schemeClr val="tx2"/>
                </a:solidFill>
              </a:rPr>
              <a:t>Programs and services that includes </a:t>
            </a:r>
            <a:r>
              <a:rPr lang="en-US" sz="2200" dirty="0">
                <a:solidFill>
                  <a:schemeClr val="tx2"/>
                </a:solidFill>
              </a:rPr>
              <a:t>the fair, panel, workshop, and </a:t>
            </a:r>
            <a:r>
              <a:rPr lang="en-US" sz="2200" dirty="0" smtClean="0">
                <a:solidFill>
                  <a:schemeClr val="tx2"/>
                </a:solidFill>
              </a:rPr>
              <a:t>Drop-In Career Counseling/Resume Clinic to help you prepare for the Fair.</a:t>
            </a:r>
            <a:endParaRPr lang="en-US" sz="2200" dirty="0">
              <a:solidFill>
                <a:schemeClr val="tx2"/>
              </a:solidFill>
            </a:endParaRPr>
          </a:p>
          <a:p>
            <a:pPr marL="342900" indent="-342900">
              <a:buFont typeface="Arial" pitchFamily="34" charset="0"/>
              <a:buChar char="•"/>
            </a:pPr>
            <a:endParaRPr lang="en-US" sz="22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78243" y="593815"/>
            <a:ext cx="2833405" cy="1883913"/>
          </a:xfrm>
          <a:prstGeom prst="rect">
            <a:avLst/>
          </a:prstGeom>
          <a:ln>
            <a:noFill/>
          </a:ln>
          <a:effectLst>
            <a:softEdge rad="112500"/>
          </a:effectLst>
        </p:spPr>
      </p:pic>
    </p:spTree>
    <p:extLst>
      <p:ext uri="{BB962C8B-B14F-4D97-AF65-F5344CB8AC3E}">
        <p14:creationId xmlns:p14="http://schemas.microsoft.com/office/powerpoint/2010/main" val="918919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5459" y="757208"/>
            <a:ext cx="7740203" cy="1143000"/>
          </a:xfrm>
        </p:spPr>
        <p:txBody>
          <a:bodyPr>
            <a:normAutofit fontScale="90000"/>
          </a:bodyPr>
          <a:lstStyle/>
          <a:p>
            <a:pPr eaLnBrk="1" hangingPunct="1"/>
            <a:r>
              <a:rPr lang="en-US" b="1" i="1" dirty="0" smtClean="0">
                <a:solidFill>
                  <a:schemeClr val="tx2"/>
                </a:solidFill>
              </a:rPr>
              <a:t>Researching Employment Opportunities for Full-Time Work</a:t>
            </a:r>
          </a:p>
        </p:txBody>
      </p:sp>
      <p:sp>
        <p:nvSpPr>
          <p:cNvPr id="2" name="Content Placeholder 1"/>
          <p:cNvSpPr>
            <a:spLocks noGrp="1"/>
          </p:cNvSpPr>
          <p:nvPr>
            <p:ph idx="1"/>
          </p:nvPr>
        </p:nvSpPr>
        <p:spPr>
          <a:xfrm>
            <a:off x="695460" y="1900208"/>
            <a:ext cx="7740202" cy="3932421"/>
          </a:xfrm>
        </p:spPr>
        <p:txBody>
          <a:bodyPr/>
          <a:lstStyle/>
          <a:p>
            <a:pPr marL="68580" lvl="0" indent="0">
              <a:buNone/>
            </a:pPr>
            <a:r>
              <a:rPr lang="en-US" dirty="0"/>
              <a:t>Employment </a:t>
            </a:r>
            <a:r>
              <a:rPr lang="en-US" dirty="0" smtClean="0"/>
              <a:t>Trends</a:t>
            </a:r>
          </a:p>
          <a:p>
            <a:r>
              <a:rPr lang="en-US" dirty="0" smtClean="0"/>
              <a:t>Fastest Growing Occupations</a:t>
            </a:r>
            <a:endParaRPr lang="en-US" dirty="0"/>
          </a:p>
          <a:p>
            <a:endParaRPr lang="en-US" dirty="0"/>
          </a:p>
        </p:txBody>
      </p:sp>
      <p:pic>
        <p:nvPicPr>
          <p:cNvPr id="5" name="Pictur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04930" y="2870965"/>
            <a:ext cx="5750417" cy="3494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txBox="1">
            <a:spLocks/>
          </p:cNvSpPr>
          <p:nvPr/>
        </p:nvSpPr>
        <p:spPr>
          <a:xfrm>
            <a:off x="6743151" y="3881932"/>
            <a:ext cx="1789113" cy="533400"/>
          </a:xfrm>
          <a:prstGeom prst="rect">
            <a:avLst/>
          </a:prstGeom>
        </p:spPr>
        <p:txBody>
          <a:bodyPr vert="horz" lIns="91440" tIns="45720" rIns="91440" bIns="45720" rtlCol="0">
            <a:normAutofit lnSpcReduction="10000"/>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endParaRPr lang="en-US" sz="1400" b="1" dirty="0" smtClean="0"/>
          </a:p>
          <a:p>
            <a:pPr>
              <a:buFont typeface="Wingdings 2" pitchFamily="18" charset="2"/>
              <a:buNone/>
            </a:pPr>
            <a:r>
              <a:rPr lang="en-US" sz="1400" b="1" dirty="0" smtClean="0">
                <a:hlinkClick r:id="rId4"/>
              </a:rPr>
              <a:t>www.bls.gov/oco</a:t>
            </a:r>
            <a:endParaRPr lang="en-US" sz="1400" dirty="0" smtClean="0"/>
          </a:p>
        </p:txBody>
      </p:sp>
    </p:spTree>
    <p:extLst>
      <p:ext uri="{BB962C8B-B14F-4D97-AF65-F5344CB8AC3E}">
        <p14:creationId xmlns:p14="http://schemas.microsoft.com/office/powerpoint/2010/main" val="326532801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par>
                                <p:cTn id="7" presetID="64" presetClass="path" presetSubtype="0" accel="50000" decel="50000" fill="hold" nodeType="withEffect">
                                  <p:stCondLst>
                                    <p:cond delay="0"/>
                                  </p:stCondLst>
                                  <p:childTnLst>
                                    <p:animMotion origin="layout" path="M -3.33333E-6 -2.22839E-6 L 0.00417 -0.14655 " pathEditMode="relative" rAng="0" ptsTypes="AA">
                                      <p:cBhvr>
                                        <p:cTn id="8" dur="2000" fill="hold"/>
                                        <p:tgtEl>
                                          <p:spTgt spid="5"/>
                                        </p:tgtEl>
                                        <p:attrNameLst>
                                          <p:attrName>ppt_x</p:attrName>
                                          <p:attrName>ppt_y</p:attrName>
                                        </p:attrNameLst>
                                      </p:cBhvr>
                                      <p:rCtr x="208" y="-73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p:txBody>
          <a:bodyPr/>
          <a:lstStyle/>
          <a:p>
            <a:pPr eaLnBrk="1" hangingPunct="1"/>
            <a:r>
              <a:rPr lang="en-US" dirty="0" smtClean="0">
                <a:hlinkClick r:id="rId3"/>
              </a:rPr>
              <a:t>www.bls.gov</a:t>
            </a:r>
            <a:endParaRPr lang="en-US" dirty="0" smtClean="0"/>
          </a:p>
          <a:p>
            <a:pPr eaLnBrk="1" hangingPunct="1"/>
            <a:r>
              <a:rPr lang="en-US" dirty="0" smtClean="0">
                <a:hlinkClick r:id="rId4"/>
              </a:rPr>
              <a:t>www.myplan.com</a:t>
            </a:r>
            <a:endParaRPr lang="en-US" dirty="0" smtClean="0"/>
          </a:p>
          <a:p>
            <a:pPr eaLnBrk="1" hangingPunct="1"/>
            <a:r>
              <a:rPr lang="en-US" dirty="0" smtClean="0">
                <a:hlinkClick r:id="rId5"/>
              </a:rPr>
              <a:t>http://mynextmove.org</a:t>
            </a:r>
            <a:endParaRPr lang="en-US" dirty="0" smtClean="0"/>
          </a:p>
          <a:p>
            <a:pPr eaLnBrk="1" hangingPunct="1"/>
            <a:r>
              <a:rPr lang="en-US" dirty="0" smtClean="0">
                <a:hlinkClick r:id="rId6"/>
              </a:rPr>
              <a:t>http://www.onetonline.org/</a:t>
            </a:r>
            <a:endParaRPr lang="en-US" dirty="0" smtClean="0"/>
          </a:p>
          <a:p>
            <a:pPr eaLnBrk="1" hangingPunct="1">
              <a:buFont typeface="Wingdings 2" pitchFamily="18" charset="2"/>
              <a:buNone/>
            </a:pPr>
            <a:endParaRPr lang="en-US" dirty="0" smtClean="0"/>
          </a:p>
          <a:p>
            <a:pPr eaLnBrk="1" hangingPunct="1"/>
            <a:endParaRPr lang="en-US" dirty="0" smtClean="0"/>
          </a:p>
        </p:txBody>
      </p:sp>
      <p:sp>
        <p:nvSpPr>
          <p:cNvPr id="19458" name="Title 1"/>
          <p:cNvSpPr>
            <a:spLocks noGrp="1"/>
          </p:cNvSpPr>
          <p:nvPr>
            <p:ph type="title"/>
          </p:nvPr>
        </p:nvSpPr>
        <p:spPr/>
        <p:txBody>
          <a:bodyPr/>
          <a:lstStyle/>
          <a:p>
            <a:pPr eaLnBrk="1" hangingPunct="1"/>
            <a:r>
              <a:rPr lang="en-US" b="1" i="1" dirty="0" smtClean="0">
                <a:solidFill>
                  <a:schemeClr val="tx2"/>
                </a:solidFill>
              </a:rPr>
              <a:t>Research Career Options</a:t>
            </a:r>
          </a:p>
        </p:txBody>
      </p:sp>
    </p:spTree>
    <p:extLst>
      <p:ext uri="{BB962C8B-B14F-4D97-AF65-F5344CB8AC3E}">
        <p14:creationId xmlns:p14="http://schemas.microsoft.com/office/powerpoint/2010/main" val="24895093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7"/>
            <a:ext cx="7772400" cy="1686509"/>
          </a:xfrm>
        </p:spPr>
        <p:txBody>
          <a:bodyPr>
            <a:normAutofit/>
          </a:bodyPr>
          <a:lstStyle/>
          <a:p>
            <a:r>
              <a:rPr lang="en-US" b="1" i="1" dirty="0" smtClean="0">
                <a:solidFill>
                  <a:schemeClr val="tx2"/>
                </a:solidFill>
              </a:rPr>
              <a:t>Basic Job Search:</a:t>
            </a:r>
            <a:br>
              <a:rPr lang="en-US" b="1" i="1" dirty="0" smtClean="0">
                <a:solidFill>
                  <a:schemeClr val="tx2"/>
                </a:solidFill>
              </a:rPr>
            </a:br>
            <a:r>
              <a:rPr lang="en-US" sz="3600" b="1" i="1" dirty="0" smtClean="0">
                <a:solidFill>
                  <a:schemeClr val="tx2"/>
                </a:solidFill>
              </a:rPr>
              <a:t>Advertised Listing</a:t>
            </a:r>
            <a:endParaRPr lang="en-US" sz="3600" b="1" i="1"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5800" y="4913087"/>
            <a:ext cx="3657600" cy="1744888"/>
          </a:xfrm>
          <a:prstGeom prst="rect">
            <a:avLst/>
          </a:prstGeom>
          <a:ln>
            <a:noFill/>
          </a:ln>
          <a:effectLst>
            <a:softEdge rad="112500"/>
          </a:effec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219200" y="5072224"/>
            <a:ext cx="2619375" cy="1743075"/>
          </a:xfrm>
          <a:prstGeom prst="ellipse">
            <a:avLst/>
          </a:prstGeom>
          <a:ln>
            <a:noFill/>
          </a:ln>
          <a:effectLst>
            <a:softEdge rad="112500"/>
          </a:effectLst>
        </p:spPr>
      </p:pic>
      <p:sp>
        <p:nvSpPr>
          <p:cNvPr id="6" name="Content Placeholder 2"/>
          <p:cNvSpPr txBox="1">
            <a:spLocks/>
          </p:cNvSpPr>
          <p:nvPr/>
        </p:nvSpPr>
        <p:spPr>
          <a:xfrm>
            <a:off x="685800" y="2636512"/>
            <a:ext cx="7772400" cy="3149019"/>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457200" indent="-457200">
              <a:buClr>
                <a:srgbClr val="AD0101"/>
              </a:buClr>
              <a:buFont typeface="+mj-lt"/>
              <a:buAutoNum type="arabicPeriod"/>
            </a:pPr>
            <a:r>
              <a:rPr lang="en-US" b="1" dirty="0" smtClean="0">
                <a:solidFill>
                  <a:srgbClr val="303030"/>
                </a:solidFill>
              </a:rPr>
              <a:t>Create a </a:t>
            </a:r>
            <a:r>
              <a:rPr lang="en-US" b="1" dirty="0" smtClean="0">
                <a:solidFill>
                  <a:srgbClr val="303030"/>
                </a:solidFill>
                <a:hlinkClick r:id="rId5"/>
              </a:rPr>
              <a:t>Dolphin </a:t>
            </a:r>
            <a:r>
              <a:rPr lang="en-US" b="1" dirty="0" err="1" smtClean="0">
                <a:solidFill>
                  <a:srgbClr val="303030"/>
                </a:solidFill>
                <a:hlinkClick r:id="rId5"/>
              </a:rPr>
              <a:t>CareerLink</a:t>
            </a:r>
            <a:r>
              <a:rPr lang="en-US" b="1" dirty="0" smtClean="0">
                <a:solidFill>
                  <a:srgbClr val="303030"/>
                </a:solidFill>
                <a:hlinkClick r:id="rId5"/>
              </a:rPr>
              <a:t> Profile</a:t>
            </a:r>
            <a:endParaRPr lang="en-US" b="1" dirty="0" smtClean="0">
              <a:solidFill>
                <a:srgbClr val="303030"/>
              </a:solidFill>
            </a:endParaRPr>
          </a:p>
          <a:p>
            <a:pPr marL="457200" indent="-457200">
              <a:buClr>
                <a:srgbClr val="AD0101"/>
              </a:buClr>
              <a:buFont typeface="+mj-lt"/>
              <a:buAutoNum type="arabicPeriod"/>
            </a:pPr>
            <a:r>
              <a:rPr lang="en-US" b="1" dirty="0" smtClean="0">
                <a:solidFill>
                  <a:srgbClr val="303030"/>
                </a:solidFill>
              </a:rPr>
              <a:t>Review Resources (</a:t>
            </a:r>
            <a:r>
              <a:rPr lang="en-US" b="1" dirty="0" smtClean="0">
                <a:solidFill>
                  <a:srgbClr val="303030"/>
                </a:solidFill>
                <a:hlinkClick r:id="rId6"/>
              </a:rPr>
              <a:t>CDS website</a:t>
            </a:r>
            <a:r>
              <a:rPr lang="en-US" b="1" dirty="0" smtClean="0">
                <a:solidFill>
                  <a:srgbClr val="303030"/>
                </a:solidFill>
              </a:rPr>
              <a:t>, Dolphin </a:t>
            </a:r>
            <a:r>
              <a:rPr lang="en-US" b="1" dirty="0" err="1" smtClean="0">
                <a:solidFill>
                  <a:srgbClr val="303030"/>
                </a:solidFill>
              </a:rPr>
              <a:t>CareerLink</a:t>
            </a:r>
            <a:r>
              <a:rPr lang="en-US" b="1" dirty="0" smtClean="0">
                <a:solidFill>
                  <a:srgbClr val="303030"/>
                </a:solidFill>
              </a:rPr>
              <a:t>)</a:t>
            </a:r>
          </a:p>
          <a:p>
            <a:pPr marL="457200" indent="-457200">
              <a:buClr>
                <a:srgbClr val="AD0101"/>
              </a:buClr>
              <a:buFont typeface="+mj-lt"/>
              <a:buAutoNum type="arabicPeriod"/>
            </a:pPr>
            <a:r>
              <a:rPr lang="en-US" b="1" dirty="0" smtClean="0">
                <a:solidFill>
                  <a:srgbClr val="303030"/>
                </a:solidFill>
              </a:rPr>
              <a:t>Create a </a:t>
            </a:r>
            <a:r>
              <a:rPr lang="en-US" b="1" dirty="0" smtClean="0">
                <a:solidFill>
                  <a:srgbClr val="303030"/>
                </a:solidFill>
                <a:hlinkClick r:id="rId7"/>
              </a:rPr>
              <a:t>Resume, Cover Letter &amp; References </a:t>
            </a:r>
            <a:endParaRPr lang="en-US" b="1" dirty="0" smtClean="0">
              <a:solidFill>
                <a:srgbClr val="303030"/>
              </a:solidFill>
            </a:endParaRPr>
          </a:p>
          <a:p>
            <a:pPr marL="457200" indent="-457200">
              <a:buClr>
                <a:srgbClr val="AD0101"/>
              </a:buClr>
              <a:buFont typeface="+mj-lt"/>
              <a:buAutoNum type="arabicPeriod"/>
            </a:pPr>
            <a:r>
              <a:rPr lang="en-US" b="1" dirty="0" smtClean="0">
                <a:solidFill>
                  <a:srgbClr val="303030"/>
                </a:solidFill>
              </a:rPr>
              <a:t>Have Career Development Services, Faculty, Staff Friends, and Family </a:t>
            </a:r>
            <a:r>
              <a:rPr lang="en-US" b="1" dirty="0" smtClean="0">
                <a:solidFill>
                  <a:srgbClr val="303030"/>
                </a:solidFill>
                <a:hlinkClick r:id="rId8"/>
              </a:rPr>
              <a:t>review your documents</a:t>
            </a:r>
            <a:endParaRPr lang="en-US" b="1" dirty="0" smtClean="0">
              <a:solidFill>
                <a:srgbClr val="303030"/>
              </a:solidFill>
            </a:endParaRPr>
          </a:p>
        </p:txBody>
      </p:sp>
    </p:spTree>
    <p:extLst>
      <p:ext uri="{BB962C8B-B14F-4D97-AF65-F5344CB8AC3E}">
        <p14:creationId xmlns:p14="http://schemas.microsoft.com/office/powerpoint/2010/main" val="37418310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268913" y="1831568"/>
            <a:ext cx="5955093" cy="2748641"/>
          </a:xfrm>
        </p:spPr>
        <p:txBody>
          <a:bodyPr>
            <a:normAutofit lnSpcReduction="10000"/>
          </a:bodyPr>
          <a:lstStyle/>
          <a:p>
            <a:pPr marL="0" indent="0">
              <a:buNone/>
            </a:pPr>
            <a:r>
              <a:rPr lang="en-US" b="1" u="sng" dirty="0"/>
              <a:t>Candidates with Experience</a:t>
            </a:r>
          </a:p>
          <a:p>
            <a:r>
              <a:rPr lang="en-US" sz="2000" dirty="0" smtClean="0"/>
              <a:t>What </a:t>
            </a:r>
            <a:r>
              <a:rPr lang="en-US" sz="2000" dirty="0"/>
              <a:t>types of employers interest you? Make a target list of employers to call or </a:t>
            </a:r>
            <a:r>
              <a:rPr lang="en-US" sz="2000" dirty="0" smtClean="0"/>
              <a:t>email</a:t>
            </a:r>
          </a:p>
          <a:p>
            <a:r>
              <a:rPr lang="en-US" sz="2000" dirty="0" smtClean="0"/>
              <a:t>Know </a:t>
            </a:r>
            <a:r>
              <a:rPr lang="en-US" sz="2000" dirty="0"/>
              <a:t>department’s needs and challenges and include that in email or phone script </a:t>
            </a:r>
            <a:endParaRPr lang="en-US" sz="2000" dirty="0" smtClean="0"/>
          </a:p>
          <a:p>
            <a:r>
              <a:rPr lang="en-US" sz="2000" dirty="0" smtClean="0"/>
              <a:t>Know </a:t>
            </a:r>
            <a:r>
              <a:rPr lang="en-US" sz="2000" dirty="0"/>
              <a:t>your skills – in your industry’s </a:t>
            </a:r>
            <a:r>
              <a:rPr lang="en-US" sz="2000" dirty="0" smtClean="0"/>
              <a:t>terms</a:t>
            </a:r>
          </a:p>
          <a:p>
            <a:r>
              <a:rPr lang="en-US" sz="2000" dirty="0" smtClean="0"/>
              <a:t>Bookmark </a:t>
            </a:r>
            <a:r>
              <a:rPr lang="en-US" sz="2000" dirty="0"/>
              <a:t>20 employers – BE PICKY</a:t>
            </a:r>
            <a:endParaRPr lang="en-US" sz="2000" b="1" u="sng" dirty="0"/>
          </a:p>
          <a:p>
            <a:endParaRPr lang="en-US" sz="2000" dirty="0"/>
          </a:p>
        </p:txBody>
      </p:sp>
      <p:sp>
        <p:nvSpPr>
          <p:cNvPr id="2" name="Title 1"/>
          <p:cNvSpPr>
            <a:spLocks noGrp="1"/>
          </p:cNvSpPr>
          <p:nvPr>
            <p:ph type="title"/>
          </p:nvPr>
        </p:nvSpPr>
        <p:spPr>
          <a:xfrm>
            <a:off x="609600" y="1115606"/>
            <a:ext cx="7772400" cy="715962"/>
          </a:xfrm>
        </p:spPr>
        <p:txBody>
          <a:bodyPr>
            <a:noAutofit/>
          </a:bodyPr>
          <a:lstStyle/>
          <a:p>
            <a:pPr algn="ctr"/>
            <a:r>
              <a:rPr lang="en-US" sz="3600" b="1" i="1" dirty="0" smtClean="0">
                <a:solidFill>
                  <a:schemeClr val="tx2"/>
                </a:solidFill>
              </a:rPr>
              <a:t>Research Companies:</a:t>
            </a:r>
            <a:br>
              <a:rPr lang="en-US" sz="3600" b="1" i="1" dirty="0" smtClean="0">
                <a:solidFill>
                  <a:schemeClr val="tx2"/>
                </a:solidFill>
              </a:rPr>
            </a:br>
            <a:r>
              <a:rPr lang="en-US" sz="3600" b="1" i="1" dirty="0" smtClean="0">
                <a:solidFill>
                  <a:schemeClr val="tx2"/>
                </a:solidFill>
              </a:rPr>
              <a:t>Access the Job Market</a:t>
            </a:r>
            <a:endParaRPr lang="en-US" sz="3600" b="1" i="1" dirty="0">
              <a:solidFill>
                <a:schemeClr val="tx2"/>
              </a:solidFill>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28600" y="4476818"/>
            <a:ext cx="2535069" cy="2268887"/>
          </a:xfrm>
          <a:prstGeom prst="rect">
            <a:avLst/>
          </a:prstGeom>
          <a:ln>
            <a:noFill/>
          </a:ln>
          <a:effectLst>
            <a:softEdge rad="112500"/>
          </a:effec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4006" y="2570745"/>
            <a:ext cx="2619048" cy="1742857"/>
          </a:xfrm>
          <a:prstGeom prst="rect">
            <a:avLst/>
          </a:prstGeom>
          <a:ln>
            <a:noFill/>
          </a:ln>
          <a:effectLst>
            <a:softEdge rad="112500"/>
          </a:effectLst>
        </p:spPr>
      </p:pic>
      <p:sp>
        <p:nvSpPr>
          <p:cNvPr id="11" name="Content Placeholder 2"/>
          <p:cNvSpPr txBox="1">
            <a:spLocks/>
          </p:cNvSpPr>
          <p:nvPr/>
        </p:nvSpPr>
        <p:spPr>
          <a:xfrm>
            <a:off x="2763669" y="4580209"/>
            <a:ext cx="5955093" cy="1899472"/>
          </a:xfrm>
          <a:prstGeom prst="rect">
            <a:avLst/>
          </a:prstGeom>
        </p:spPr>
        <p:txBody>
          <a:bodyPr vert="horz" lIns="91440" tIns="45720" rIns="91440" bIns="45720" rtlCol="0">
            <a:normAutofit fontScale="92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Clr>
                <a:srgbClr val="AD0101"/>
              </a:buClr>
              <a:buFont typeface="Symbol" pitchFamily="18" charset="2"/>
              <a:buNone/>
            </a:pPr>
            <a:r>
              <a:rPr lang="en-US" b="1" u="sng" dirty="0" smtClean="0">
                <a:solidFill>
                  <a:srgbClr val="303030"/>
                </a:solidFill>
              </a:rPr>
              <a:t>Candidates with little or experience</a:t>
            </a:r>
          </a:p>
          <a:p>
            <a:pPr>
              <a:buClr>
                <a:srgbClr val="AD0101"/>
              </a:buClr>
            </a:pPr>
            <a:r>
              <a:rPr lang="en-US" sz="2000" dirty="0" smtClean="0">
                <a:solidFill>
                  <a:srgbClr val="303030"/>
                </a:solidFill>
              </a:rPr>
              <a:t>Informational Interviews</a:t>
            </a:r>
          </a:p>
          <a:p>
            <a:pPr>
              <a:buClr>
                <a:srgbClr val="AD0101"/>
              </a:buClr>
            </a:pPr>
            <a:r>
              <a:rPr lang="en-US" sz="2000" dirty="0" smtClean="0">
                <a:solidFill>
                  <a:srgbClr val="303030"/>
                </a:solidFill>
              </a:rPr>
              <a:t>Volunteer/Internships </a:t>
            </a:r>
            <a:r>
              <a:rPr lang="en-US" sz="2000" dirty="0">
                <a:solidFill>
                  <a:srgbClr val="303030"/>
                </a:solidFill>
              </a:rPr>
              <a:t>that lead to </a:t>
            </a:r>
            <a:r>
              <a:rPr lang="en-US" sz="2000" dirty="0" smtClean="0">
                <a:solidFill>
                  <a:srgbClr val="303030"/>
                </a:solidFill>
              </a:rPr>
              <a:t>jobs</a:t>
            </a:r>
          </a:p>
          <a:p>
            <a:pPr>
              <a:buClr>
                <a:srgbClr val="AD0101"/>
              </a:buClr>
            </a:pPr>
            <a:r>
              <a:rPr lang="en-US" sz="2000" dirty="0" smtClean="0">
                <a:solidFill>
                  <a:srgbClr val="303030"/>
                </a:solidFill>
              </a:rPr>
              <a:t>Supplemental Income?</a:t>
            </a:r>
          </a:p>
          <a:p>
            <a:pPr>
              <a:buClr>
                <a:srgbClr val="AD0101"/>
              </a:buClr>
            </a:pPr>
            <a:r>
              <a:rPr lang="en-US" sz="2000" dirty="0" smtClean="0">
                <a:solidFill>
                  <a:srgbClr val="303030"/>
                </a:solidFill>
              </a:rPr>
              <a:t>What are jobs you can do right now? Foot in the door?</a:t>
            </a:r>
            <a:endParaRPr lang="en-US" sz="2000" dirty="0">
              <a:solidFill>
                <a:srgbClr val="303030"/>
              </a:solidFill>
            </a:endParaRPr>
          </a:p>
        </p:txBody>
      </p:sp>
    </p:spTree>
    <p:extLst>
      <p:ext uri="{BB962C8B-B14F-4D97-AF65-F5344CB8AC3E}">
        <p14:creationId xmlns:p14="http://schemas.microsoft.com/office/powerpoint/2010/main" val="11344863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67431617"/>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4" name="Title 1"/>
          <p:cNvSpPr>
            <a:spLocks noGrp="1"/>
          </p:cNvSpPr>
          <p:nvPr>
            <p:ph type="title"/>
          </p:nvPr>
        </p:nvSpPr>
        <p:spPr/>
        <p:txBody>
          <a:bodyPr/>
          <a:lstStyle/>
          <a:p>
            <a:pPr eaLnBrk="1" hangingPunct="1"/>
            <a:r>
              <a:rPr lang="en-US" b="1" i="1" dirty="0" smtClean="0">
                <a:solidFill>
                  <a:schemeClr val="tx2"/>
                </a:solidFill>
              </a:rPr>
              <a:t>Agenda</a:t>
            </a:r>
          </a:p>
        </p:txBody>
      </p:sp>
    </p:spTree>
    <p:extLst>
      <p:ext uri="{BB962C8B-B14F-4D97-AF65-F5344CB8AC3E}">
        <p14:creationId xmlns:p14="http://schemas.microsoft.com/office/powerpoint/2010/main" val="33564569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562" y="1442434"/>
            <a:ext cx="7772400" cy="3221209"/>
          </a:xfrm>
        </p:spPr>
        <p:txBody>
          <a:bodyPr>
            <a:normAutofit/>
          </a:bodyPr>
          <a:lstStyle/>
          <a:p>
            <a:r>
              <a:rPr lang="en-US" dirty="0" smtClean="0"/>
              <a:t>Apply for __ positions  a day for __ weeks to get job search off to a great start</a:t>
            </a:r>
          </a:p>
          <a:p>
            <a:r>
              <a:rPr lang="en-US" dirty="0" smtClean="0"/>
              <a:t>For each position BE SURE to change Objective, Highlights, and Cover letter for each individual opportunity</a:t>
            </a:r>
          </a:p>
          <a:p>
            <a:r>
              <a:rPr lang="en-US" dirty="0" smtClean="0"/>
              <a:t>Follow-up after 1 week of waiting to ask when they are starting to interview</a:t>
            </a:r>
          </a:p>
          <a:p>
            <a:endParaRPr lang="en-US" dirty="0"/>
          </a:p>
        </p:txBody>
      </p:sp>
      <p:sp>
        <p:nvSpPr>
          <p:cNvPr id="2" name="Title 1"/>
          <p:cNvSpPr>
            <a:spLocks noGrp="1"/>
          </p:cNvSpPr>
          <p:nvPr>
            <p:ph type="title"/>
          </p:nvPr>
        </p:nvSpPr>
        <p:spPr>
          <a:xfrm>
            <a:off x="914400" y="274637"/>
            <a:ext cx="7772400" cy="1167797"/>
          </a:xfrm>
        </p:spPr>
        <p:txBody>
          <a:bodyPr>
            <a:normAutofit/>
          </a:bodyPr>
          <a:lstStyle/>
          <a:p>
            <a:r>
              <a:rPr lang="en-US" b="1" i="1" dirty="0" smtClean="0">
                <a:solidFill>
                  <a:schemeClr val="tx2"/>
                </a:solidFill>
              </a:rPr>
              <a:t>Search Plan</a:t>
            </a:r>
            <a:endParaRPr lang="en-US" b="1" i="1"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5800" y="4565358"/>
            <a:ext cx="3657600" cy="1744888"/>
          </a:xfrm>
          <a:prstGeom prst="rect">
            <a:avLst/>
          </a:prstGeom>
          <a:ln>
            <a:noFill/>
          </a:ln>
          <a:effectLst>
            <a:softEdge rad="112500"/>
          </a:effec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90411" y="4663643"/>
            <a:ext cx="2619375" cy="1743075"/>
          </a:xfrm>
          <a:prstGeom prst="ellipse">
            <a:avLst/>
          </a:prstGeom>
          <a:ln>
            <a:noFill/>
          </a:ln>
          <a:effectLst>
            <a:softEdge rad="112500"/>
          </a:effectLst>
        </p:spPr>
      </p:pic>
    </p:spTree>
    <p:extLst>
      <p:ext uri="{BB962C8B-B14F-4D97-AF65-F5344CB8AC3E}">
        <p14:creationId xmlns:p14="http://schemas.microsoft.com/office/powerpoint/2010/main" val="33163248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dirty="0" smtClean="0">
                <a:latin typeface="Britannic Bold" pitchFamily="34" charset="0"/>
              </a:rPr>
              <a:t>Research, research, research</a:t>
            </a:r>
          </a:p>
          <a:p>
            <a:r>
              <a:rPr lang="en-US" sz="3200" dirty="0" smtClean="0">
                <a:latin typeface="Britannic Bold" pitchFamily="34" charset="0"/>
                <a:hlinkClick r:id="rId3"/>
              </a:rPr>
              <a:t>Be prepared for your interview</a:t>
            </a:r>
            <a:endParaRPr lang="en-US" sz="3200" dirty="0" smtClean="0">
              <a:latin typeface="Britannic Bold" pitchFamily="34" charset="0"/>
            </a:endParaRPr>
          </a:p>
          <a:p>
            <a:r>
              <a:rPr lang="en-US" sz="3200" dirty="0" smtClean="0">
                <a:latin typeface="Britannic Bold" pitchFamily="34" charset="0"/>
              </a:rPr>
              <a:t>Gain relevant work experience</a:t>
            </a:r>
          </a:p>
          <a:p>
            <a:r>
              <a:rPr lang="en-US" sz="3200" dirty="0" smtClean="0">
                <a:latin typeface="Britannic Bold" pitchFamily="34" charset="0"/>
                <a:hlinkClick r:id="rId4"/>
              </a:rPr>
              <a:t>Stand out - demonstrate</a:t>
            </a:r>
            <a:endParaRPr lang="en-US" sz="3200" dirty="0" smtClean="0">
              <a:latin typeface="Britannic Bold" pitchFamily="34" charset="0"/>
            </a:endParaRPr>
          </a:p>
          <a:p>
            <a:pPr lvl="1"/>
            <a:r>
              <a:rPr lang="en-US" dirty="0" smtClean="0">
                <a:latin typeface="Britannic Bold" pitchFamily="34" charset="0"/>
              </a:rPr>
              <a:t>Communication skills</a:t>
            </a:r>
          </a:p>
          <a:p>
            <a:pPr lvl="1"/>
            <a:r>
              <a:rPr lang="en-US" dirty="0" smtClean="0">
                <a:latin typeface="Britannic Bold" pitchFamily="34" charset="0"/>
              </a:rPr>
              <a:t>Maturity/business etiquette</a:t>
            </a:r>
          </a:p>
          <a:p>
            <a:pPr lvl="1"/>
            <a:r>
              <a:rPr lang="en-US" dirty="0" smtClean="0">
                <a:latin typeface="Britannic Bold" pitchFamily="34" charset="0"/>
              </a:rPr>
              <a:t>Work ethic</a:t>
            </a:r>
          </a:p>
          <a:p>
            <a:endParaRPr lang="en-US" dirty="0"/>
          </a:p>
        </p:txBody>
      </p:sp>
      <p:sp>
        <p:nvSpPr>
          <p:cNvPr id="2" name="Title 1"/>
          <p:cNvSpPr>
            <a:spLocks noGrp="1"/>
          </p:cNvSpPr>
          <p:nvPr>
            <p:ph type="title"/>
          </p:nvPr>
        </p:nvSpPr>
        <p:spPr/>
        <p:txBody>
          <a:bodyPr/>
          <a:lstStyle/>
          <a:p>
            <a:pPr algn="ctr"/>
            <a:r>
              <a:rPr lang="en-US" b="1" i="1" dirty="0" smtClean="0">
                <a:solidFill>
                  <a:schemeClr val="tx2"/>
                </a:solidFill>
              </a:rPr>
              <a:t>Employer Advice</a:t>
            </a:r>
            <a:endParaRPr lang="en-US" b="1" i="1" dirty="0">
              <a:solidFill>
                <a:schemeClr val="tx2"/>
              </a:solidFill>
            </a:endParaRPr>
          </a:p>
        </p:txBody>
      </p:sp>
    </p:spTree>
    <p:extLst>
      <p:ext uri="{BB962C8B-B14F-4D97-AF65-F5344CB8AC3E}">
        <p14:creationId xmlns:p14="http://schemas.microsoft.com/office/powerpoint/2010/main" val="21246767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79435434"/>
              </p:ext>
            </p:extLst>
          </p:nvPr>
        </p:nvGraphicFramePr>
        <p:xfrm>
          <a:off x="457200" y="2551470"/>
          <a:ext cx="8229600" cy="3865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a:bodyPr>
          <a:lstStyle/>
          <a:p>
            <a:pPr algn="ctr"/>
            <a:r>
              <a:rPr lang="en-US" b="1" i="1" dirty="0" smtClean="0">
                <a:solidFill>
                  <a:schemeClr val="tx2"/>
                </a:solidFill>
              </a:rPr>
              <a:t>Proactive Job Search</a:t>
            </a:r>
            <a:endParaRPr lang="en-US" b="1" i="1" dirty="0">
              <a:solidFill>
                <a:schemeClr val="tx2"/>
              </a:solidFill>
            </a:endParaRPr>
          </a:p>
        </p:txBody>
      </p:sp>
    </p:spTree>
    <p:extLst>
      <p:ext uri="{BB962C8B-B14F-4D97-AF65-F5344CB8AC3E}">
        <p14:creationId xmlns:p14="http://schemas.microsoft.com/office/powerpoint/2010/main" val="2274321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67005256"/>
              </p:ext>
            </p:extLst>
          </p:nvPr>
        </p:nvGraphicFramePr>
        <p:xfrm>
          <a:off x="457200" y="2433484"/>
          <a:ext cx="8229600" cy="3983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a:bodyPr>
          <a:lstStyle/>
          <a:p>
            <a:pPr algn="ctr"/>
            <a:r>
              <a:rPr lang="en-US" b="1" i="1" dirty="0" smtClean="0">
                <a:solidFill>
                  <a:schemeClr val="tx2"/>
                </a:solidFill>
              </a:rPr>
              <a:t>Proactive Job Search</a:t>
            </a:r>
            <a:endParaRPr lang="en-US" b="1" i="1" dirty="0">
              <a:solidFill>
                <a:schemeClr val="tx2"/>
              </a:solidFill>
            </a:endParaRPr>
          </a:p>
        </p:txBody>
      </p:sp>
    </p:spTree>
    <p:extLst>
      <p:ext uri="{BB962C8B-B14F-4D97-AF65-F5344CB8AC3E}">
        <p14:creationId xmlns:p14="http://schemas.microsoft.com/office/powerpoint/2010/main" val="33593219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7746671"/>
              </p:ext>
            </p:extLst>
          </p:nvPr>
        </p:nvGraphicFramePr>
        <p:xfrm>
          <a:off x="4218895" y="3496025"/>
          <a:ext cx="4631191" cy="2402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pPr algn="ctr"/>
            <a:r>
              <a:rPr lang="en-US" b="1" i="1" dirty="0" smtClean="0">
                <a:solidFill>
                  <a:schemeClr val="tx2"/>
                </a:solidFill>
              </a:rPr>
              <a:t>1. Active Engagement</a:t>
            </a:r>
            <a:endParaRPr lang="en-US" b="1" i="1" dirty="0">
              <a:solidFill>
                <a:schemeClr val="tx2"/>
              </a:solidFill>
            </a:endParaRPr>
          </a:p>
        </p:txBody>
      </p:sp>
      <p:sp>
        <p:nvSpPr>
          <p:cNvPr id="3" name="TextBox 2"/>
          <p:cNvSpPr txBox="1"/>
          <p:nvPr/>
        </p:nvSpPr>
        <p:spPr>
          <a:xfrm>
            <a:off x="457200" y="2481227"/>
            <a:ext cx="3761695" cy="3785652"/>
          </a:xfrm>
          <a:prstGeom prst="rect">
            <a:avLst/>
          </a:prstGeom>
          <a:noFill/>
        </p:spPr>
        <p:txBody>
          <a:bodyPr wrap="square" rtlCol="0">
            <a:spAutoFit/>
          </a:bodyPr>
          <a:lstStyle/>
          <a:p>
            <a:r>
              <a:rPr lang="en-US" sz="2000" dirty="0">
                <a:solidFill>
                  <a:srgbClr val="303030"/>
                </a:solidFill>
              </a:rPr>
              <a:t>Designing a plan to conduct a proactive job search requires that you are actively engaged in the search process entirely. This type of strategic job hunting is critical to implement in today’s current career trends. </a:t>
            </a:r>
          </a:p>
          <a:p>
            <a:endParaRPr lang="en-US" sz="2000" dirty="0">
              <a:solidFill>
                <a:srgbClr val="303030"/>
              </a:solidFill>
            </a:endParaRPr>
          </a:p>
          <a:p>
            <a:r>
              <a:rPr lang="en-US" sz="2000" dirty="0">
                <a:solidFill>
                  <a:srgbClr val="303030"/>
                </a:solidFill>
              </a:rPr>
              <a:t>First, By utilizing the following components, you will engage in a more targeted approach to your job search.</a:t>
            </a:r>
          </a:p>
        </p:txBody>
      </p:sp>
    </p:spTree>
    <p:extLst>
      <p:ext uri="{BB962C8B-B14F-4D97-AF65-F5344CB8AC3E}">
        <p14:creationId xmlns:p14="http://schemas.microsoft.com/office/powerpoint/2010/main" val="30659961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2394381"/>
              </p:ext>
            </p:extLst>
          </p:nvPr>
        </p:nvGraphicFramePr>
        <p:xfrm>
          <a:off x="326571" y="2223977"/>
          <a:ext cx="8539843" cy="45012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558390" y="65314"/>
            <a:ext cx="7024744" cy="1143000"/>
          </a:xfrm>
        </p:spPr>
        <p:txBody>
          <a:bodyPr/>
          <a:lstStyle/>
          <a:p>
            <a:r>
              <a:rPr lang="en-US" b="1" i="1" dirty="0" smtClean="0">
                <a:solidFill>
                  <a:schemeClr val="tx2"/>
                </a:solidFill>
              </a:rPr>
              <a:t>2. Market Yourself</a:t>
            </a:r>
            <a:endParaRPr lang="en-US" b="1" i="1" dirty="0">
              <a:solidFill>
                <a:schemeClr val="tx2"/>
              </a:solidFill>
            </a:endParaRPr>
          </a:p>
        </p:txBody>
      </p:sp>
      <p:sp>
        <p:nvSpPr>
          <p:cNvPr id="3" name="TextBox 2"/>
          <p:cNvSpPr txBox="1"/>
          <p:nvPr/>
        </p:nvSpPr>
        <p:spPr>
          <a:xfrm>
            <a:off x="871538" y="1208314"/>
            <a:ext cx="7815262" cy="1015663"/>
          </a:xfrm>
          <a:prstGeom prst="rect">
            <a:avLst/>
          </a:prstGeom>
          <a:noFill/>
        </p:spPr>
        <p:txBody>
          <a:bodyPr wrap="square" rtlCol="0">
            <a:spAutoFit/>
          </a:bodyPr>
          <a:lstStyle/>
          <a:p>
            <a:pPr algn="ctr"/>
            <a:r>
              <a:rPr lang="en-US" sz="2000" b="1" dirty="0">
                <a:solidFill>
                  <a:srgbClr val="303030"/>
                </a:solidFill>
              </a:rPr>
              <a:t>Looking for a job or internship is similar to selling a new product. Although in this case, you are the product. You will need to appeal to your potential customers or employers. </a:t>
            </a:r>
          </a:p>
        </p:txBody>
      </p:sp>
    </p:spTree>
    <p:extLst>
      <p:ext uri="{BB962C8B-B14F-4D97-AF65-F5344CB8AC3E}">
        <p14:creationId xmlns:p14="http://schemas.microsoft.com/office/powerpoint/2010/main" val="30293415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250713" y="278035"/>
            <a:ext cx="8700104" cy="7391792"/>
            <a:chOff x="250723" y="1878663"/>
            <a:chExt cx="8436087" cy="5933001"/>
          </a:xfrm>
        </p:grpSpPr>
        <p:sp>
          <p:nvSpPr>
            <p:cNvPr id="5" name="Freeform 4"/>
            <p:cNvSpPr/>
            <p:nvPr/>
          </p:nvSpPr>
          <p:spPr>
            <a:xfrm>
              <a:off x="1866779" y="1878663"/>
              <a:ext cx="5205241" cy="1718187"/>
            </a:xfrm>
            <a:custGeom>
              <a:avLst/>
              <a:gdLst>
                <a:gd name="connsiteX0" fmla="*/ 0 w 5247711"/>
                <a:gd name="connsiteY0" fmla="*/ 409273 h 2455591"/>
                <a:gd name="connsiteX1" fmla="*/ 409273 w 5247711"/>
                <a:gd name="connsiteY1" fmla="*/ 0 h 2455591"/>
                <a:gd name="connsiteX2" fmla="*/ 4838438 w 5247711"/>
                <a:gd name="connsiteY2" fmla="*/ 0 h 2455591"/>
                <a:gd name="connsiteX3" fmla="*/ 5247711 w 5247711"/>
                <a:gd name="connsiteY3" fmla="*/ 409273 h 2455591"/>
                <a:gd name="connsiteX4" fmla="*/ 5247711 w 5247711"/>
                <a:gd name="connsiteY4" fmla="*/ 2046318 h 2455591"/>
                <a:gd name="connsiteX5" fmla="*/ 4838438 w 5247711"/>
                <a:gd name="connsiteY5" fmla="*/ 2455591 h 2455591"/>
                <a:gd name="connsiteX6" fmla="*/ 409273 w 5247711"/>
                <a:gd name="connsiteY6" fmla="*/ 2455591 h 2455591"/>
                <a:gd name="connsiteX7" fmla="*/ 0 w 5247711"/>
                <a:gd name="connsiteY7" fmla="*/ 2046318 h 2455591"/>
                <a:gd name="connsiteX8" fmla="*/ 0 w 5247711"/>
                <a:gd name="connsiteY8" fmla="*/ 409273 h 2455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711" h="2455591">
                  <a:moveTo>
                    <a:pt x="0" y="409273"/>
                  </a:moveTo>
                  <a:cubicBezTo>
                    <a:pt x="0" y="183238"/>
                    <a:pt x="183238" y="0"/>
                    <a:pt x="409273" y="0"/>
                  </a:cubicBezTo>
                  <a:lnTo>
                    <a:pt x="4838438" y="0"/>
                  </a:lnTo>
                  <a:cubicBezTo>
                    <a:pt x="5064473" y="0"/>
                    <a:pt x="5247711" y="183238"/>
                    <a:pt x="5247711" y="409273"/>
                  </a:cubicBezTo>
                  <a:lnTo>
                    <a:pt x="5247711" y="2046318"/>
                  </a:lnTo>
                  <a:cubicBezTo>
                    <a:pt x="5247711" y="2272353"/>
                    <a:pt x="5064473" y="2455591"/>
                    <a:pt x="4838438" y="2455591"/>
                  </a:cubicBezTo>
                  <a:lnTo>
                    <a:pt x="409273" y="2455591"/>
                  </a:lnTo>
                  <a:cubicBezTo>
                    <a:pt x="183238" y="2455591"/>
                    <a:pt x="0" y="2272353"/>
                    <a:pt x="0" y="2046318"/>
                  </a:cubicBezTo>
                  <a:lnTo>
                    <a:pt x="0" y="409273"/>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3212" tIns="173212" rIns="173212" bIns="173212" numCol="1" spcCol="1270" anchor="t" anchorCtr="0">
              <a:noAutofit/>
            </a:bodyPr>
            <a:lstStyle/>
            <a:p>
              <a:pPr defTabSz="622300">
                <a:lnSpc>
                  <a:spcPct val="90000"/>
                </a:lnSpc>
                <a:spcBef>
                  <a:spcPct val="0"/>
                </a:spcBef>
                <a:spcAft>
                  <a:spcPct val="35000"/>
                </a:spcAft>
              </a:pPr>
              <a:r>
                <a:rPr lang="en-US" sz="1400" dirty="0">
                  <a:solidFill>
                    <a:prstClr val="white"/>
                  </a:solidFill>
                </a:rPr>
                <a:t>Professional Organizations</a:t>
              </a:r>
            </a:p>
            <a:p>
              <a:pPr marL="114300" lvl="1" indent="-114300" defTabSz="622300">
                <a:lnSpc>
                  <a:spcPct val="90000"/>
                </a:lnSpc>
                <a:spcBef>
                  <a:spcPct val="0"/>
                </a:spcBef>
                <a:spcAft>
                  <a:spcPct val="15000"/>
                </a:spcAft>
                <a:buFontTx/>
                <a:buChar char="••"/>
              </a:pPr>
              <a:r>
                <a:rPr lang="en-US" sz="1400" dirty="0">
                  <a:solidFill>
                    <a:prstClr val="white"/>
                  </a:solidFill>
                </a:rPr>
                <a:t>Connect with skilled and experienced mentors and professionals in your career</a:t>
              </a:r>
            </a:p>
            <a:p>
              <a:pPr marL="114300" lvl="1" indent="-114300" defTabSz="622300">
                <a:lnSpc>
                  <a:spcPct val="90000"/>
                </a:lnSpc>
                <a:spcBef>
                  <a:spcPct val="0"/>
                </a:spcBef>
                <a:spcAft>
                  <a:spcPct val="15000"/>
                </a:spcAft>
                <a:buFontTx/>
                <a:buChar char="••"/>
              </a:pPr>
              <a:r>
                <a:rPr lang="en-US" sz="1400" dirty="0">
                  <a:solidFill>
                    <a:prstClr val="white"/>
                  </a:solidFill>
                </a:rPr>
                <a:t>Engage in opportunities to build networks and gain professional development at conferences</a:t>
              </a:r>
            </a:p>
            <a:p>
              <a:pPr marL="114300" lvl="1" indent="-114300" defTabSz="622300">
                <a:lnSpc>
                  <a:spcPct val="90000"/>
                </a:lnSpc>
                <a:spcBef>
                  <a:spcPct val="0"/>
                </a:spcBef>
                <a:spcAft>
                  <a:spcPct val="15000"/>
                </a:spcAft>
                <a:buFontTx/>
                <a:buChar char="••"/>
              </a:pPr>
              <a:r>
                <a:rPr lang="en-US" sz="1400" dirty="0">
                  <a:solidFill>
                    <a:prstClr val="white"/>
                  </a:solidFill>
                </a:rPr>
                <a:t>Student membership rates typically much lower compared to professional rates after graduation. </a:t>
              </a:r>
            </a:p>
          </p:txBody>
        </p:sp>
        <p:sp>
          <p:nvSpPr>
            <p:cNvPr id="6" name="Freeform 5"/>
            <p:cNvSpPr/>
            <p:nvPr/>
          </p:nvSpPr>
          <p:spPr>
            <a:xfrm>
              <a:off x="3824531" y="3611681"/>
              <a:ext cx="4199983" cy="4199983"/>
            </a:xfrm>
            <a:custGeom>
              <a:avLst/>
              <a:gdLst/>
              <a:ahLst/>
              <a:cxnLst/>
              <a:rect l="0" t="0" r="0" b="0"/>
              <a:pathLst>
                <a:path>
                  <a:moveTo>
                    <a:pt x="2959232" y="183831"/>
                  </a:moveTo>
                  <a:arcTo wR="2099991" hR="2099991" stAng="17649139" swAng="532773"/>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Freeform 6"/>
            <p:cNvSpPr/>
            <p:nvPr/>
          </p:nvSpPr>
          <p:spPr>
            <a:xfrm>
              <a:off x="6497190" y="3672268"/>
              <a:ext cx="2189620" cy="1441423"/>
            </a:xfrm>
            <a:custGeom>
              <a:avLst/>
              <a:gdLst>
                <a:gd name="connsiteX0" fmla="*/ 0 w 1614789"/>
                <a:gd name="connsiteY0" fmla="*/ 240242 h 1441423"/>
                <a:gd name="connsiteX1" fmla="*/ 240242 w 1614789"/>
                <a:gd name="connsiteY1" fmla="*/ 0 h 1441423"/>
                <a:gd name="connsiteX2" fmla="*/ 1374547 w 1614789"/>
                <a:gd name="connsiteY2" fmla="*/ 0 h 1441423"/>
                <a:gd name="connsiteX3" fmla="*/ 1614789 w 1614789"/>
                <a:gd name="connsiteY3" fmla="*/ 240242 h 1441423"/>
                <a:gd name="connsiteX4" fmla="*/ 1614789 w 1614789"/>
                <a:gd name="connsiteY4" fmla="*/ 1201181 h 1441423"/>
                <a:gd name="connsiteX5" fmla="*/ 1374547 w 1614789"/>
                <a:gd name="connsiteY5" fmla="*/ 1441423 h 1441423"/>
                <a:gd name="connsiteX6" fmla="*/ 240242 w 1614789"/>
                <a:gd name="connsiteY6" fmla="*/ 1441423 h 1441423"/>
                <a:gd name="connsiteX7" fmla="*/ 0 w 1614789"/>
                <a:gd name="connsiteY7" fmla="*/ 1201181 h 1441423"/>
                <a:gd name="connsiteX8" fmla="*/ 0 w 1614789"/>
                <a:gd name="connsiteY8" fmla="*/ 240242 h 1441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4789" h="1441423">
                  <a:moveTo>
                    <a:pt x="0" y="240242"/>
                  </a:moveTo>
                  <a:cubicBezTo>
                    <a:pt x="0" y="107560"/>
                    <a:pt x="107560" y="0"/>
                    <a:pt x="240242" y="0"/>
                  </a:cubicBezTo>
                  <a:lnTo>
                    <a:pt x="1374547" y="0"/>
                  </a:lnTo>
                  <a:cubicBezTo>
                    <a:pt x="1507229" y="0"/>
                    <a:pt x="1614789" y="107560"/>
                    <a:pt x="1614789" y="240242"/>
                  </a:cubicBezTo>
                  <a:lnTo>
                    <a:pt x="1614789" y="1201181"/>
                  </a:lnTo>
                  <a:cubicBezTo>
                    <a:pt x="1614789" y="1333863"/>
                    <a:pt x="1507229" y="1441423"/>
                    <a:pt x="1374547" y="1441423"/>
                  </a:cubicBezTo>
                  <a:lnTo>
                    <a:pt x="240242" y="1441423"/>
                  </a:lnTo>
                  <a:cubicBezTo>
                    <a:pt x="107560" y="1441423"/>
                    <a:pt x="0" y="1333863"/>
                    <a:pt x="0" y="1201181"/>
                  </a:cubicBezTo>
                  <a:lnTo>
                    <a:pt x="0" y="24024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23704" tIns="123704" rIns="123704" bIns="123704" numCol="1" spcCol="1270" anchor="t" anchorCtr="0">
              <a:noAutofit/>
            </a:bodyPr>
            <a:lstStyle/>
            <a:p>
              <a:pPr defTabSz="622300">
                <a:lnSpc>
                  <a:spcPct val="90000"/>
                </a:lnSpc>
                <a:spcBef>
                  <a:spcPct val="0"/>
                </a:spcBef>
                <a:spcAft>
                  <a:spcPct val="35000"/>
                </a:spcAft>
              </a:pPr>
              <a:r>
                <a:rPr lang="en-US" sz="1400" dirty="0">
                  <a:solidFill>
                    <a:prstClr val="white"/>
                  </a:solidFill>
                  <a:hlinkClick r:id="rId3"/>
                </a:rPr>
                <a:t>Social Media</a:t>
              </a:r>
              <a:endParaRPr lang="en-US" sz="1400" dirty="0">
                <a:solidFill>
                  <a:prstClr val="white"/>
                </a:solidFill>
              </a:endParaRPr>
            </a:p>
            <a:p>
              <a:pPr marL="114300" lvl="1" indent="-114300" defTabSz="622300">
                <a:lnSpc>
                  <a:spcPct val="90000"/>
                </a:lnSpc>
                <a:spcBef>
                  <a:spcPct val="0"/>
                </a:spcBef>
                <a:spcAft>
                  <a:spcPct val="15000"/>
                </a:spcAft>
                <a:buFontTx/>
                <a:buChar char="••"/>
              </a:pPr>
              <a:r>
                <a:rPr lang="en-US" sz="1400" dirty="0">
                  <a:solidFill>
                    <a:prstClr val="white"/>
                  </a:solidFill>
                </a:rPr>
                <a:t>Job search tool</a:t>
              </a:r>
            </a:p>
            <a:p>
              <a:pPr marL="114300" lvl="1" indent="-114300" defTabSz="622300">
                <a:lnSpc>
                  <a:spcPct val="90000"/>
                </a:lnSpc>
                <a:spcBef>
                  <a:spcPct val="0"/>
                </a:spcBef>
                <a:spcAft>
                  <a:spcPct val="15000"/>
                </a:spcAft>
                <a:buFontTx/>
                <a:buChar char="••"/>
              </a:pPr>
              <a:r>
                <a:rPr lang="en-US" sz="1400" dirty="0">
                  <a:solidFill>
                    <a:prstClr val="white"/>
                  </a:solidFill>
                </a:rPr>
                <a:t>Support groups to improve your job search and interview skills</a:t>
              </a:r>
            </a:p>
            <a:p>
              <a:pPr marL="114300" lvl="1" indent="-114300" defTabSz="622300">
                <a:lnSpc>
                  <a:spcPct val="90000"/>
                </a:lnSpc>
                <a:spcBef>
                  <a:spcPct val="0"/>
                </a:spcBef>
                <a:spcAft>
                  <a:spcPct val="15000"/>
                </a:spcAft>
                <a:buFontTx/>
                <a:buChar char="••"/>
              </a:pPr>
              <a:r>
                <a:rPr lang="en-US" sz="1400" dirty="0">
                  <a:solidFill>
                    <a:prstClr val="white"/>
                  </a:solidFill>
                </a:rPr>
                <a:t>LinkedIn</a:t>
              </a:r>
            </a:p>
          </p:txBody>
        </p:sp>
        <p:sp>
          <p:nvSpPr>
            <p:cNvPr id="8" name="Freeform 7"/>
            <p:cNvSpPr/>
            <p:nvPr/>
          </p:nvSpPr>
          <p:spPr>
            <a:xfrm rot="19376373">
              <a:off x="3794350" y="2261763"/>
              <a:ext cx="3846611" cy="3385086"/>
            </a:xfrm>
            <a:custGeom>
              <a:avLst/>
              <a:gdLst/>
              <a:ahLst/>
              <a:cxnLst/>
              <a:rect l="0" t="0" r="0" b="0"/>
              <a:pathLst>
                <a:path>
                  <a:moveTo>
                    <a:pt x="2978879" y="4007220"/>
                  </a:moveTo>
                  <a:arcTo wR="2099991" hR="2099991" stAng="3915531" swAng="1699811"/>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 name="Freeform 8"/>
            <p:cNvSpPr/>
            <p:nvPr/>
          </p:nvSpPr>
          <p:spPr>
            <a:xfrm>
              <a:off x="5689795" y="5306064"/>
              <a:ext cx="1614789" cy="1360204"/>
            </a:xfrm>
            <a:custGeom>
              <a:avLst/>
              <a:gdLst>
                <a:gd name="connsiteX0" fmla="*/ 0 w 1614789"/>
                <a:gd name="connsiteY0" fmla="*/ 226705 h 1360204"/>
                <a:gd name="connsiteX1" fmla="*/ 226705 w 1614789"/>
                <a:gd name="connsiteY1" fmla="*/ 0 h 1360204"/>
                <a:gd name="connsiteX2" fmla="*/ 1388084 w 1614789"/>
                <a:gd name="connsiteY2" fmla="*/ 0 h 1360204"/>
                <a:gd name="connsiteX3" fmla="*/ 1614789 w 1614789"/>
                <a:gd name="connsiteY3" fmla="*/ 226705 h 1360204"/>
                <a:gd name="connsiteX4" fmla="*/ 1614789 w 1614789"/>
                <a:gd name="connsiteY4" fmla="*/ 1133499 h 1360204"/>
                <a:gd name="connsiteX5" fmla="*/ 1388084 w 1614789"/>
                <a:gd name="connsiteY5" fmla="*/ 1360204 h 1360204"/>
                <a:gd name="connsiteX6" fmla="*/ 226705 w 1614789"/>
                <a:gd name="connsiteY6" fmla="*/ 1360204 h 1360204"/>
                <a:gd name="connsiteX7" fmla="*/ 0 w 1614789"/>
                <a:gd name="connsiteY7" fmla="*/ 1133499 h 1360204"/>
                <a:gd name="connsiteX8" fmla="*/ 0 w 1614789"/>
                <a:gd name="connsiteY8" fmla="*/ 226705 h 1360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4789" h="1360204">
                  <a:moveTo>
                    <a:pt x="0" y="226705"/>
                  </a:moveTo>
                  <a:cubicBezTo>
                    <a:pt x="0" y="101499"/>
                    <a:pt x="101499" y="0"/>
                    <a:pt x="226705" y="0"/>
                  </a:cubicBezTo>
                  <a:lnTo>
                    <a:pt x="1388084" y="0"/>
                  </a:lnTo>
                  <a:cubicBezTo>
                    <a:pt x="1513290" y="0"/>
                    <a:pt x="1614789" y="101499"/>
                    <a:pt x="1614789" y="226705"/>
                  </a:cubicBezTo>
                  <a:lnTo>
                    <a:pt x="1614789" y="1133499"/>
                  </a:lnTo>
                  <a:cubicBezTo>
                    <a:pt x="1614789" y="1258705"/>
                    <a:pt x="1513290" y="1360204"/>
                    <a:pt x="1388084" y="1360204"/>
                  </a:cubicBezTo>
                  <a:lnTo>
                    <a:pt x="226705" y="1360204"/>
                  </a:lnTo>
                  <a:cubicBezTo>
                    <a:pt x="101499" y="1360204"/>
                    <a:pt x="0" y="1258705"/>
                    <a:pt x="0" y="1133499"/>
                  </a:cubicBezTo>
                  <a:lnTo>
                    <a:pt x="0" y="226705"/>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9740" tIns="119740" rIns="119740" bIns="119740" numCol="1" spcCol="1270" anchor="t" anchorCtr="0">
              <a:noAutofit/>
            </a:bodyPr>
            <a:lstStyle/>
            <a:p>
              <a:pPr defTabSz="622300">
                <a:lnSpc>
                  <a:spcPct val="90000"/>
                </a:lnSpc>
                <a:spcBef>
                  <a:spcPct val="0"/>
                </a:spcBef>
                <a:spcAft>
                  <a:spcPct val="35000"/>
                </a:spcAft>
              </a:pPr>
              <a:r>
                <a:rPr lang="en-US" sz="1400" dirty="0">
                  <a:solidFill>
                    <a:prstClr val="white"/>
                  </a:solidFill>
                </a:rPr>
                <a:t>Alumni </a:t>
              </a:r>
            </a:p>
            <a:p>
              <a:pPr marL="114300" lvl="1" indent="-114300" defTabSz="622300">
                <a:lnSpc>
                  <a:spcPct val="90000"/>
                </a:lnSpc>
                <a:spcBef>
                  <a:spcPct val="0"/>
                </a:spcBef>
                <a:spcAft>
                  <a:spcPct val="15000"/>
                </a:spcAft>
                <a:buFontTx/>
                <a:buChar char="••"/>
              </a:pPr>
              <a:r>
                <a:rPr lang="en-US" sz="1400" dirty="0">
                  <a:solidFill>
                    <a:prstClr val="white"/>
                  </a:solidFill>
                </a:rPr>
                <a:t>Gain opportunities for  networking</a:t>
              </a:r>
            </a:p>
          </p:txBody>
        </p:sp>
        <p:sp>
          <p:nvSpPr>
            <p:cNvPr id="10" name="Freeform 9"/>
            <p:cNvSpPr/>
            <p:nvPr/>
          </p:nvSpPr>
          <p:spPr>
            <a:xfrm rot="20962604">
              <a:off x="2939356" y="2602891"/>
              <a:ext cx="4199983" cy="4199983"/>
            </a:xfrm>
            <a:custGeom>
              <a:avLst/>
              <a:gdLst/>
              <a:ahLst/>
              <a:cxnLst/>
              <a:rect l="0" t="0" r="0" b="0"/>
              <a:pathLst>
                <a:path>
                  <a:moveTo>
                    <a:pt x="2419005" y="4175611"/>
                  </a:moveTo>
                  <a:arcTo wR="2099991" hR="2099991" stAng="4875736" swAng="2132241"/>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10"/>
            <p:cNvSpPr/>
            <p:nvPr/>
          </p:nvSpPr>
          <p:spPr>
            <a:xfrm>
              <a:off x="2812908" y="5438833"/>
              <a:ext cx="1614789" cy="1419161"/>
            </a:xfrm>
            <a:custGeom>
              <a:avLst/>
              <a:gdLst>
                <a:gd name="connsiteX0" fmla="*/ 0 w 1614789"/>
                <a:gd name="connsiteY0" fmla="*/ 236532 h 1419161"/>
                <a:gd name="connsiteX1" fmla="*/ 236532 w 1614789"/>
                <a:gd name="connsiteY1" fmla="*/ 0 h 1419161"/>
                <a:gd name="connsiteX2" fmla="*/ 1378257 w 1614789"/>
                <a:gd name="connsiteY2" fmla="*/ 0 h 1419161"/>
                <a:gd name="connsiteX3" fmla="*/ 1614789 w 1614789"/>
                <a:gd name="connsiteY3" fmla="*/ 236532 h 1419161"/>
                <a:gd name="connsiteX4" fmla="*/ 1614789 w 1614789"/>
                <a:gd name="connsiteY4" fmla="*/ 1182629 h 1419161"/>
                <a:gd name="connsiteX5" fmla="*/ 1378257 w 1614789"/>
                <a:gd name="connsiteY5" fmla="*/ 1419161 h 1419161"/>
                <a:gd name="connsiteX6" fmla="*/ 236532 w 1614789"/>
                <a:gd name="connsiteY6" fmla="*/ 1419161 h 1419161"/>
                <a:gd name="connsiteX7" fmla="*/ 0 w 1614789"/>
                <a:gd name="connsiteY7" fmla="*/ 1182629 h 1419161"/>
                <a:gd name="connsiteX8" fmla="*/ 0 w 1614789"/>
                <a:gd name="connsiteY8" fmla="*/ 236532 h 141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4789" h="1419161">
                  <a:moveTo>
                    <a:pt x="0" y="236532"/>
                  </a:moveTo>
                  <a:cubicBezTo>
                    <a:pt x="0" y="105899"/>
                    <a:pt x="105899" y="0"/>
                    <a:pt x="236532" y="0"/>
                  </a:cubicBezTo>
                  <a:lnTo>
                    <a:pt x="1378257" y="0"/>
                  </a:lnTo>
                  <a:cubicBezTo>
                    <a:pt x="1508890" y="0"/>
                    <a:pt x="1614789" y="105899"/>
                    <a:pt x="1614789" y="236532"/>
                  </a:cubicBezTo>
                  <a:lnTo>
                    <a:pt x="1614789" y="1182629"/>
                  </a:lnTo>
                  <a:cubicBezTo>
                    <a:pt x="1614789" y="1313262"/>
                    <a:pt x="1508890" y="1419161"/>
                    <a:pt x="1378257" y="1419161"/>
                  </a:cubicBezTo>
                  <a:lnTo>
                    <a:pt x="236532" y="1419161"/>
                  </a:lnTo>
                  <a:cubicBezTo>
                    <a:pt x="105899" y="1419161"/>
                    <a:pt x="0" y="1313262"/>
                    <a:pt x="0" y="1182629"/>
                  </a:cubicBezTo>
                  <a:lnTo>
                    <a:pt x="0" y="23653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22618" tIns="122618" rIns="122618" bIns="122618" numCol="1" spcCol="1270" anchor="t" anchorCtr="0">
              <a:noAutofit/>
            </a:bodyPr>
            <a:lstStyle/>
            <a:p>
              <a:pPr defTabSz="622300">
                <a:lnSpc>
                  <a:spcPct val="90000"/>
                </a:lnSpc>
                <a:spcBef>
                  <a:spcPct val="0"/>
                </a:spcBef>
                <a:spcAft>
                  <a:spcPct val="35000"/>
                </a:spcAft>
              </a:pPr>
              <a:r>
                <a:rPr lang="en-US" sz="1400" dirty="0">
                  <a:solidFill>
                    <a:prstClr val="white"/>
                  </a:solidFill>
                </a:rPr>
                <a:t>Mentors</a:t>
              </a:r>
            </a:p>
            <a:p>
              <a:pPr marL="114300" lvl="1" indent="-114300" defTabSz="622300">
                <a:lnSpc>
                  <a:spcPct val="90000"/>
                </a:lnSpc>
                <a:spcBef>
                  <a:spcPct val="0"/>
                </a:spcBef>
                <a:spcAft>
                  <a:spcPct val="15000"/>
                </a:spcAft>
                <a:buFontTx/>
                <a:buChar char="••"/>
              </a:pPr>
              <a:r>
                <a:rPr lang="en-US" sz="1400" dirty="0">
                  <a:solidFill>
                    <a:prstClr val="white"/>
                  </a:solidFill>
                </a:rPr>
                <a:t>Get involved in a mentorship program</a:t>
              </a:r>
            </a:p>
            <a:p>
              <a:pPr marL="114300" lvl="1" indent="-114300" defTabSz="622300">
                <a:lnSpc>
                  <a:spcPct val="90000"/>
                </a:lnSpc>
                <a:spcBef>
                  <a:spcPct val="0"/>
                </a:spcBef>
                <a:spcAft>
                  <a:spcPct val="15000"/>
                </a:spcAft>
                <a:buFontTx/>
                <a:buChar char="••"/>
              </a:pPr>
              <a:r>
                <a:rPr lang="en-US" sz="1400" dirty="0">
                  <a:solidFill>
                    <a:prstClr val="white"/>
                  </a:solidFill>
                </a:rPr>
                <a:t>Talk to faculty members</a:t>
              </a:r>
            </a:p>
          </p:txBody>
        </p:sp>
        <p:sp>
          <p:nvSpPr>
            <p:cNvPr id="12" name="Freeform 11"/>
            <p:cNvSpPr/>
            <p:nvPr/>
          </p:nvSpPr>
          <p:spPr>
            <a:xfrm rot="2893894">
              <a:off x="848928" y="2467112"/>
              <a:ext cx="4199983" cy="4199983"/>
            </a:xfrm>
            <a:custGeom>
              <a:avLst/>
              <a:gdLst/>
              <a:ahLst/>
              <a:cxnLst/>
              <a:rect l="0" t="0" r="0" b="0"/>
              <a:pathLst>
                <a:path>
                  <a:moveTo>
                    <a:pt x="3612143" y="3557168"/>
                  </a:moveTo>
                  <a:arcTo wR="2099991" hR="2099991" stAng="2636360" swAng="2722306"/>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250723" y="3933359"/>
              <a:ext cx="1932047" cy="2160198"/>
            </a:xfrm>
            <a:custGeom>
              <a:avLst/>
              <a:gdLst>
                <a:gd name="connsiteX0" fmla="*/ 0 w 1932047"/>
                <a:gd name="connsiteY0" fmla="*/ 322014 h 2160198"/>
                <a:gd name="connsiteX1" fmla="*/ 322014 w 1932047"/>
                <a:gd name="connsiteY1" fmla="*/ 0 h 2160198"/>
                <a:gd name="connsiteX2" fmla="*/ 1610033 w 1932047"/>
                <a:gd name="connsiteY2" fmla="*/ 0 h 2160198"/>
                <a:gd name="connsiteX3" fmla="*/ 1932047 w 1932047"/>
                <a:gd name="connsiteY3" fmla="*/ 322014 h 2160198"/>
                <a:gd name="connsiteX4" fmla="*/ 1932047 w 1932047"/>
                <a:gd name="connsiteY4" fmla="*/ 1838184 h 2160198"/>
                <a:gd name="connsiteX5" fmla="*/ 1610033 w 1932047"/>
                <a:gd name="connsiteY5" fmla="*/ 2160198 h 2160198"/>
                <a:gd name="connsiteX6" fmla="*/ 322014 w 1932047"/>
                <a:gd name="connsiteY6" fmla="*/ 2160198 h 2160198"/>
                <a:gd name="connsiteX7" fmla="*/ 0 w 1932047"/>
                <a:gd name="connsiteY7" fmla="*/ 1838184 h 2160198"/>
                <a:gd name="connsiteX8" fmla="*/ 0 w 1932047"/>
                <a:gd name="connsiteY8" fmla="*/ 322014 h 216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2047" h="2160198">
                  <a:moveTo>
                    <a:pt x="0" y="322014"/>
                  </a:moveTo>
                  <a:cubicBezTo>
                    <a:pt x="0" y="144171"/>
                    <a:pt x="144171" y="0"/>
                    <a:pt x="322014" y="0"/>
                  </a:cubicBezTo>
                  <a:lnTo>
                    <a:pt x="1610033" y="0"/>
                  </a:lnTo>
                  <a:cubicBezTo>
                    <a:pt x="1787876" y="0"/>
                    <a:pt x="1932047" y="144171"/>
                    <a:pt x="1932047" y="322014"/>
                  </a:cubicBezTo>
                  <a:lnTo>
                    <a:pt x="1932047" y="1838184"/>
                  </a:lnTo>
                  <a:cubicBezTo>
                    <a:pt x="1932047" y="2016027"/>
                    <a:pt x="1787876" y="2160198"/>
                    <a:pt x="1610033" y="2160198"/>
                  </a:cubicBezTo>
                  <a:lnTo>
                    <a:pt x="322014" y="2160198"/>
                  </a:lnTo>
                  <a:cubicBezTo>
                    <a:pt x="144171" y="2160198"/>
                    <a:pt x="0" y="2016027"/>
                    <a:pt x="0" y="1838184"/>
                  </a:cubicBezTo>
                  <a:lnTo>
                    <a:pt x="0" y="322014"/>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7655" tIns="147655" rIns="147655" bIns="147655" numCol="1" spcCol="1270" anchor="t" anchorCtr="0">
              <a:noAutofit/>
            </a:bodyPr>
            <a:lstStyle/>
            <a:p>
              <a:pPr defTabSz="622300">
                <a:lnSpc>
                  <a:spcPct val="90000"/>
                </a:lnSpc>
                <a:spcBef>
                  <a:spcPct val="0"/>
                </a:spcBef>
                <a:spcAft>
                  <a:spcPct val="35000"/>
                </a:spcAft>
              </a:pPr>
              <a:r>
                <a:rPr lang="en-US" sz="1400" dirty="0">
                  <a:solidFill>
                    <a:prstClr val="white"/>
                  </a:solidFill>
                  <a:hlinkClick r:id="rId4"/>
                </a:rPr>
                <a:t>Informational Interviews</a:t>
              </a:r>
              <a:endParaRPr lang="en-US" sz="1400" dirty="0">
                <a:solidFill>
                  <a:prstClr val="white"/>
                </a:solidFill>
              </a:endParaRPr>
            </a:p>
            <a:p>
              <a:pPr marL="114300" lvl="1" indent="-114300" defTabSz="622300">
                <a:lnSpc>
                  <a:spcPct val="90000"/>
                </a:lnSpc>
                <a:spcBef>
                  <a:spcPct val="0"/>
                </a:spcBef>
                <a:spcAft>
                  <a:spcPct val="15000"/>
                </a:spcAft>
                <a:buFontTx/>
                <a:buChar char="••"/>
              </a:pPr>
              <a:r>
                <a:rPr lang="en-US" sz="1400" dirty="0">
                  <a:solidFill>
                    <a:prstClr val="white"/>
                  </a:solidFill>
                </a:rPr>
                <a:t>Brief meeting with someone who works in an industry that you may be considering for future employment</a:t>
              </a:r>
            </a:p>
            <a:p>
              <a:pPr marL="114300" lvl="1" indent="-114300" defTabSz="622300">
                <a:lnSpc>
                  <a:spcPct val="90000"/>
                </a:lnSpc>
                <a:spcBef>
                  <a:spcPct val="0"/>
                </a:spcBef>
                <a:spcAft>
                  <a:spcPct val="15000"/>
                </a:spcAft>
                <a:buFontTx/>
                <a:buChar char="••"/>
              </a:pPr>
              <a:r>
                <a:rPr lang="en-US" sz="1400" dirty="0">
                  <a:solidFill>
                    <a:prstClr val="white"/>
                  </a:solidFill>
                </a:rPr>
                <a:t>Job shadow</a:t>
              </a:r>
            </a:p>
          </p:txBody>
        </p:sp>
        <p:sp>
          <p:nvSpPr>
            <p:cNvPr id="14" name="Freeform 13"/>
            <p:cNvSpPr/>
            <p:nvPr/>
          </p:nvSpPr>
          <p:spPr>
            <a:xfrm>
              <a:off x="866952" y="3280474"/>
              <a:ext cx="4199983" cy="4199983"/>
            </a:xfrm>
            <a:custGeom>
              <a:avLst/>
              <a:gdLst/>
              <a:ahLst/>
              <a:cxnLst/>
              <a:rect l="0" t="0" r="0" b="0"/>
              <a:pathLst>
                <a:path>
                  <a:moveTo>
                    <a:pt x="541499" y="692487"/>
                  </a:moveTo>
                  <a:arcTo wR="2099991" hR="2099991" stAng="13325148" swAng="1373928"/>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sp>
        <p:nvSpPr>
          <p:cNvPr id="2" name="Title 1"/>
          <p:cNvSpPr>
            <a:spLocks noGrp="1"/>
          </p:cNvSpPr>
          <p:nvPr>
            <p:ph type="title"/>
          </p:nvPr>
        </p:nvSpPr>
        <p:spPr>
          <a:xfrm>
            <a:off x="2568765" y="2864032"/>
            <a:ext cx="3979291" cy="1143000"/>
          </a:xfrm>
        </p:spPr>
        <p:txBody>
          <a:bodyPr anchor="ctr"/>
          <a:lstStyle/>
          <a:p>
            <a:pPr algn="ctr"/>
            <a:r>
              <a:rPr lang="en-US" b="1" i="1" dirty="0" smtClean="0">
                <a:solidFill>
                  <a:schemeClr val="tx2"/>
                </a:solidFill>
              </a:rPr>
              <a:t>Networking</a:t>
            </a:r>
            <a:endParaRPr lang="en-US" b="1" i="1" dirty="0">
              <a:solidFill>
                <a:schemeClr val="tx2"/>
              </a:solidFill>
            </a:endParaRPr>
          </a:p>
        </p:txBody>
      </p:sp>
    </p:spTree>
    <p:extLst>
      <p:ext uri="{BB962C8B-B14F-4D97-AF65-F5344CB8AC3E}">
        <p14:creationId xmlns:p14="http://schemas.microsoft.com/office/powerpoint/2010/main" val="31531598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200" dirty="0" smtClean="0">
                <a:latin typeface="Britannic Bold" pitchFamily="34" charset="0"/>
              </a:rPr>
              <a:t>Be focused, yet flexible</a:t>
            </a:r>
          </a:p>
          <a:p>
            <a:r>
              <a:rPr lang="en-US" sz="3200" dirty="0" smtClean="0">
                <a:latin typeface="Britannic Bold" pitchFamily="34" charset="0"/>
              </a:rPr>
              <a:t>Revise, update, and tailor your resume, cover letter, and applications</a:t>
            </a:r>
          </a:p>
          <a:p>
            <a:r>
              <a:rPr lang="en-US" sz="3200" dirty="0" smtClean="0">
                <a:latin typeface="Britannic Bold" pitchFamily="34" charset="0"/>
              </a:rPr>
              <a:t>Perfect your interviewing skills</a:t>
            </a:r>
          </a:p>
          <a:p>
            <a:r>
              <a:rPr lang="en-US" sz="3200" dirty="0" smtClean="0">
                <a:latin typeface="Britannic Bold" pitchFamily="34" charset="0"/>
              </a:rPr>
              <a:t>Set short-term and long-term goals</a:t>
            </a:r>
          </a:p>
          <a:p>
            <a:r>
              <a:rPr lang="en-US" sz="3200" dirty="0" smtClean="0">
                <a:latin typeface="Britannic Bold" pitchFamily="34" charset="0"/>
              </a:rPr>
              <a:t>Be realistic about investment in time</a:t>
            </a:r>
          </a:p>
          <a:p>
            <a:r>
              <a:rPr lang="en-US" sz="3200" dirty="0" smtClean="0">
                <a:latin typeface="Britannic Bold" pitchFamily="34" charset="0"/>
              </a:rPr>
              <a:t>Be persistent and patient – follow-up</a:t>
            </a:r>
          </a:p>
          <a:p>
            <a:r>
              <a:rPr lang="en-US" sz="3200" dirty="0" smtClean="0">
                <a:latin typeface="Britannic Bold" pitchFamily="34" charset="0"/>
              </a:rPr>
              <a:t>Maintain a positive attitude</a:t>
            </a:r>
            <a:endParaRPr lang="en-US" dirty="0" smtClean="0">
              <a:latin typeface="Britannic Bold" pitchFamily="34" charset="0"/>
            </a:endParaRPr>
          </a:p>
          <a:p>
            <a:endParaRPr lang="en-US" dirty="0"/>
          </a:p>
        </p:txBody>
      </p:sp>
      <p:sp>
        <p:nvSpPr>
          <p:cNvPr id="2" name="Title 1"/>
          <p:cNvSpPr>
            <a:spLocks noGrp="1"/>
          </p:cNvSpPr>
          <p:nvPr>
            <p:ph type="title"/>
          </p:nvPr>
        </p:nvSpPr>
        <p:spPr/>
        <p:txBody>
          <a:bodyPr anchor="ctr"/>
          <a:lstStyle/>
          <a:p>
            <a:pPr algn="ctr"/>
            <a:r>
              <a:rPr lang="en-US" b="1" i="1" dirty="0" smtClean="0">
                <a:solidFill>
                  <a:schemeClr val="tx2"/>
                </a:solidFill>
              </a:rPr>
              <a:t>Tips for Success</a:t>
            </a:r>
            <a:endParaRPr lang="en-US" b="1" i="1" dirty="0">
              <a:solidFill>
                <a:schemeClr val="tx2"/>
              </a:solidFill>
            </a:endParaRPr>
          </a:p>
        </p:txBody>
      </p:sp>
    </p:spTree>
    <p:extLst>
      <p:ext uri="{BB962C8B-B14F-4D97-AF65-F5344CB8AC3E}">
        <p14:creationId xmlns:p14="http://schemas.microsoft.com/office/powerpoint/2010/main" val="19663482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4684" b="19110"/>
          <a:stretch/>
        </p:blipFill>
        <p:spPr>
          <a:xfrm>
            <a:off x="2156973" y="4160276"/>
            <a:ext cx="4982453" cy="143059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452653463"/>
              </p:ext>
            </p:extLst>
          </p:nvPr>
        </p:nvGraphicFramePr>
        <p:xfrm>
          <a:off x="648928" y="800212"/>
          <a:ext cx="7964129" cy="8958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648928" y="2598003"/>
            <a:ext cx="7964129" cy="830997"/>
          </a:xfrm>
          <a:prstGeom prst="rect">
            <a:avLst/>
          </a:prstGeom>
          <a:noFill/>
        </p:spPr>
        <p:txBody>
          <a:bodyPr wrap="square" rtlCol="0">
            <a:spAutoFit/>
          </a:bodyPr>
          <a:lstStyle/>
          <a:p>
            <a:pPr algn="ctr"/>
            <a:r>
              <a:rPr lang="en-US" sz="2400" i="1" dirty="0" smtClean="0">
                <a:solidFill>
                  <a:schemeClr val="tx2"/>
                </a:solidFill>
              </a:rPr>
              <a:t>Career </a:t>
            </a:r>
            <a:r>
              <a:rPr lang="en-US" sz="2400" i="1" dirty="0">
                <a:solidFill>
                  <a:schemeClr val="tx2"/>
                </a:solidFill>
              </a:rPr>
              <a:t>Development Services </a:t>
            </a:r>
            <a:r>
              <a:rPr lang="en-US" sz="2400" i="1" dirty="0" smtClean="0">
                <a:solidFill>
                  <a:schemeClr val="tx2"/>
                </a:solidFill>
              </a:rPr>
              <a:t>can support you in career </a:t>
            </a:r>
            <a:r>
              <a:rPr lang="en-US" sz="2400" i="1" dirty="0">
                <a:solidFill>
                  <a:schemeClr val="tx2"/>
                </a:solidFill>
              </a:rPr>
              <a:t>exploration, planning and </a:t>
            </a:r>
            <a:r>
              <a:rPr lang="en-US" sz="2400" i="1" dirty="0" smtClean="0">
                <a:solidFill>
                  <a:schemeClr val="tx2"/>
                </a:solidFill>
              </a:rPr>
              <a:t>preparation! </a:t>
            </a:r>
            <a:endParaRPr lang="en-US" sz="2400" i="1" dirty="0">
              <a:solidFill>
                <a:schemeClr val="tx2"/>
              </a:solidFill>
            </a:endParaRPr>
          </a:p>
        </p:txBody>
      </p:sp>
      <p:sp>
        <p:nvSpPr>
          <p:cNvPr id="5" name="Rectangle 4"/>
          <p:cNvSpPr/>
          <p:nvPr/>
        </p:nvSpPr>
        <p:spPr>
          <a:xfrm>
            <a:off x="457201" y="5593778"/>
            <a:ext cx="8155856" cy="646331"/>
          </a:xfrm>
          <a:prstGeom prst="rect">
            <a:avLst/>
          </a:prstGeom>
        </p:spPr>
        <p:txBody>
          <a:bodyPr wrap="square">
            <a:spAutoFit/>
          </a:bodyPr>
          <a:lstStyle/>
          <a:p>
            <a:pPr algn="ctr"/>
            <a:r>
              <a:rPr lang="en-US" dirty="0" smtClean="0">
                <a:solidFill>
                  <a:schemeClr val="tx2"/>
                </a:solidFill>
              </a:rPr>
              <a:t>Career Development Services</a:t>
            </a:r>
            <a:r>
              <a:rPr lang="en-US" dirty="0" smtClean="0">
                <a:solidFill>
                  <a:schemeClr val="tx2"/>
                </a:solidFill>
                <a:hlinkClick r:id="rId9"/>
              </a:rPr>
              <a:t> Website </a:t>
            </a:r>
            <a:r>
              <a:rPr lang="en-US" dirty="0" smtClean="0">
                <a:solidFill>
                  <a:schemeClr val="tx2"/>
                </a:solidFill>
              </a:rPr>
              <a:t>  Facebook</a:t>
            </a:r>
            <a:r>
              <a:rPr lang="en-US" dirty="0">
                <a:solidFill>
                  <a:schemeClr val="tx2"/>
                </a:solidFill>
              </a:rPr>
              <a:t>: </a:t>
            </a:r>
            <a:r>
              <a:rPr lang="en-US" dirty="0" smtClean="0">
                <a:solidFill>
                  <a:schemeClr val="tx2"/>
                </a:solidFill>
                <a:hlinkClick r:id="rId10"/>
              </a:rPr>
              <a:t>go.csuci.edu/</a:t>
            </a:r>
            <a:r>
              <a:rPr lang="en-US" dirty="0" err="1" smtClean="0">
                <a:solidFill>
                  <a:schemeClr val="tx2"/>
                </a:solidFill>
                <a:hlinkClick r:id="rId10"/>
              </a:rPr>
              <a:t>cdsFB</a:t>
            </a:r>
            <a:r>
              <a:rPr lang="en-US" dirty="0" smtClean="0">
                <a:solidFill>
                  <a:schemeClr val="tx2"/>
                </a:solidFill>
              </a:rPr>
              <a:t> </a:t>
            </a:r>
          </a:p>
          <a:p>
            <a:pPr algn="ctr"/>
            <a:r>
              <a:rPr lang="en-US" dirty="0" smtClean="0">
                <a:solidFill>
                  <a:schemeClr val="tx2"/>
                </a:solidFill>
              </a:rPr>
              <a:t>Twitter</a:t>
            </a:r>
            <a:r>
              <a:rPr lang="en-US" dirty="0">
                <a:solidFill>
                  <a:schemeClr val="tx2"/>
                </a:solidFill>
              </a:rPr>
              <a:t>: </a:t>
            </a:r>
            <a:r>
              <a:rPr lang="en-US" dirty="0" smtClean="0">
                <a:solidFill>
                  <a:schemeClr val="tx2"/>
                </a:solidFill>
                <a:hlinkClick r:id="rId10"/>
              </a:rPr>
              <a:t>go.csuci.edu/</a:t>
            </a:r>
            <a:r>
              <a:rPr lang="en-US" dirty="0" err="1" smtClean="0">
                <a:solidFill>
                  <a:schemeClr val="tx2"/>
                </a:solidFill>
                <a:hlinkClick r:id="rId10"/>
              </a:rPr>
              <a:t>cdstweet</a:t>
            </a:r>
            <a:r>
              <a:rPr lang="en-US" dirty="0" smtClean="0">
                <a:solidFill>
                  <a:schemeClr val="tx2"/>
                </a:solidFill>
              </a:rPr>
              <a:t>    </a:t>
            </a:r>
            <a:r>
              <a:rPr lang="en-US" dirty="0" err="1" smtClean="0">
                <a:solidFill>
                  <a:schemeClr val="tx2"/>
                </a:solidFill>
              </a:rPr>
              <a:t>Linkedin</a:t>
            </a:r>
            <a:r>
              <a:rPr lang="en-US" dirty="0">
                <a:solidFill>
                  <a:schemeClr val="tx2"/>
                </a:solidFill>
              </a:rPr>
              <a:t>: </a:t>
            </a:r>
            <a:r>
              <a:rPr lang="en-US" dirty="0">
                <a:solidFill>
                  <a:schemeClr val="tx2"/>
                </a:solidFill>
                <a:hlinkClick r:id="rId11"/>
              </a:rPr>
              <a:t>go.csuci.edu/</a:t>
            </a:r>
            <a:r>
              <a:rPr lang="en-US" dirty="0" err="1">
                <a:solidFill>
                  <a:schemeClr val="tx2"/>
                </a:solidFill>
                <a:hlinkClick r:id="rId11"/>
              </a:rPr>
              <a:t>linkedingroup</a:t>
            </a:r>
            <a:r>
              <a:rPr lang="en-US" dirty="0">
                <a:solidFill>
                  <a:schemeClr val="tx2"/>
                </a:solidFill>
                <a:hlinkClick r:id="rId11"/>
              </a:rPr>
              <a:t> </a:t>
            </a:r>
            <a:endParaRPr lang="en-US" dirty="0">
              <a:solidFill>
                <a:schemeClr val="tx2"/>
              </a:solidFill>
            </a:endParaRPr>
          </a:p>
        </p:txBody>
      </p:sp>
    </p:spTree>
    <p:extLst>
      <p:ext uri="{BB962C8B-B14F-4D97-AF65-F5344CB8AC3E}">
        <p14:creationId xmlns:p14="http://schemas.microsoft.com/office/powerpoint/2010/main" val="2846269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09035"/>
          </a:xfrm>
        </p:spPr>
        <p:txBody>
          <a:bodyPr>
            <a:normAutofit/>
          </a:bodyPr>
          <a:lstStyle/>
          <a:p>
            <a:pPr eaLnBrk="1" hangingPunct="1"/>
            <a:r>
              <a:rPr lang="en-US" b="1" i="1" dirty="0" smtClean="0">
                <a:solidFill>
                  <a:schemeClr val="tx2"/>
                </a:solidFill>
              </a:rPr>
              <a:t>Questions?</a:t>
            </a:r>
          </a:p>
        </p:txBody>
      </p:sp>
      <p:sp>
        <p:nvSpPr>
          <p:cNvPr id="6" name="TextBox 5"/>
          <p:cNvSpPr txBox="1"/>
          <p:nvPr/>
        </p:nvSpPr>
        <p:spPr>
          <a:xfrm>
            <a:off x="457201" y="1094956"/>
            <a:ext cx="4114800" cy="707886"/>
          </a:xfrm>
          <a:prstGeom prst="rect">
            <a:avLst/>
          </a:prstGeom>
          <a:noFill/>
        </p:spPr>
        <p:txBody>
          <a:bodyPr wrap="square" rtlCol="0">
            <a:spAutoFit/>
          </a:bodyPr>
          <a:lstStyle/>
          <a:p>
            <a:r>
              <a:rPr lang="en-US" sz="2000" b="1" i="1" dirty="0" smtClean="0">
                <a:solidFill>
                  <a:schemeClr val="tx2"/>
                </a:solidFill>
              </a:rPr>
              <a:t>Visit us during Drop-in Career Counseling  </a:t>
            </a:r>
          </a:p>
        </p:txBody>
      </p:sp>
      <p:sp>
        <p:nvSpPr>
          <p:cNvPr id="2" name="TextBox 1"/>
          <p:cNvSpPr txBox="1"/>
          <p:nvPr/>
        </p:nvSpPr>
        <p:spPr>
          <a:xfrm>
            <a:off x="457200" y="2600671"/>
            <a:ext cx="4308763" cy="3570208"/>
          </a:xfrm>
          <a:prstGeom prst="rect">
            <a:avLst/>
          </a:prstGeom>
          <a:noFill/>
        </p:spPr>
        <p:txBody>
          <a:bodyPr wrap="square" rtlCol="0">
            <a:spAutoFit/>
          </a:bodyPr>
          <a:lstStyle/>
          <a:p>
            <a:r>
              <a:rPr lang="en-US" sz="1500" i="1" dirty="0">
                <a:solidFill>
                  <a:schemeClr val="tx2"/>
                </a:solidFill>
              </a:rPr>
              <a:t>Amanda Carpenter, </a:t>
            </a:r>
            <a:r>
              <a:rPr lang="en-US" sz="1500" i="1" dirty="0" err="1" smtClean="0">
                <a:solidFill>
                  <a:schemeClr val="tx2"/>
                </a:solidFill>
              </a:rPr>
              <a:t>Ed.D</a:t>
            </a:r>
            <a:r>
              <a:rPr lang="en-US" sz="1500" i="1" dirty="0" smtClean="0">
                <a:solidFill>
                  <a:schemeClr val="tx2"/>
                </a:solidFill>
              </a:rPr>
              <a:t>.</a:t>
            </a:r>
            <a:r>
              <a:rPr lang="en-US" sz="1500" dirty="0">
                <a:solidFill>
                  <a:schemeClr val="tx2"/>
                </a:solidFill>
              </a:rPr>
              <a:t/>
            </a:r>
            <a:br>
              <a:rPr lang="en-US" sz="1500" dirty="0">
                <a:solidFill>
                  <a:schemeClr val="tx2"/>
                </a:solidFill>
              </a:rPr>
            </a:br>
            <a:r>
              <a:rPr lang="en-US" sz="1500" dirty="0" smtClean="0">
                <a:solidFill>
                  <a:schemeClr val="tx2"/>
                </a:solidFill>
              </a:rPr>
              <a:t>Assistant Director </a:t>
            </a:r>
            <a:r>
              <a:rPr lang="en-US" sz="1500" dirty="0">
                <a:solidFill>
                  <a:schemeClr val="tx2"/>
                </a:solidFill>
              </a:rPr>
              <a:t>of Career Development </a:t>
            </a:r>
            <a:r>
              <a:rPr lang="en-US" sz="1500" dirty="0" smtClean="0">
                <a:solidFill>
                  <a:schemeClr val="tx2"/>
                </a:solidFill>
              </a:rPr>
              <a:t>Services &amp; Henry </a:t>
            </a:r>
            <a:r>
              <a:rPr lang="en-US" sz="1500" dirty="0">
                <a:solidFill>
                  <a:schemeClr val="tx2"/>
                </a:solidFill>
              </a:rPr>
              <a:t>L. "Hank" </a:t>
            </a:r>
            <a:r>
              <a:rPr lang="en-US" sz="1500" dirty="0" err="1">
                <a:solidFill>
                  <a:schemeClr val="tx2"/>
                </a:solidFill>
              </a:rPr>
              <a:t>Lacayo</a:t>
            </a:r>
            <a:r>
              <a:rPr lang="en-US" sz="1500" dirty="0">
                <a:solidFill>
                  <a:schemeClr val="tx2"/>
                </a:solidFill>
              </a:rPr>
              <a:t> Institute Internship Program</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1527</a:t>
            </a:r>
            <a:br>
              <a:rPr lang="en-US" sz="1500" dirty="0">
                <a:solidFill>
                  <a:schemeClr val="tx2"/>
                </a:solidFill>
              </a:rPr>
            </a:br>
            <a:r>
              <a:rPr lang="en-US" sz="1500" dirty="0">
                <a:solidFill>
                  <a:schemeClr val="tx2"/>
                </a:solidFill>
              </a:rPr>
              <a:t>(805) 437-3565 (office)</a:t>
            </a:r>
            <a:br>
              <a:rPr lang="en-US" sz="1500" dirty="0">
                <a:solidFill>
                  <a:schemeClr val="tx2"/>
                </a:solidFill>
              </a:rPr>
            </a:br>
            <a:r>
              <a:rPr lang="en-US" sz="1500" u="sng" dirty="0">
                <a:solidFill>
                  <a:schemeClr val="tx2"/>
                </a:solidFill>
                <a:hlinkClick r:id="rId3"/>
              </a:rPr>
              <a:t>amanda.carpenter@csuci.edu</a:t>
            </a:r>
            <a:r>
              <a:rPr lang="en-US" sz="1500" dirty="0">
                <a:solidFill>
                  <a:schemeClr val="tx2"/>
                </a:solidFill>
              </a:rPr>
              <a:t> </a:t>
            </a:r>
            <a:br>
              <a:rPr lang="en-US" sz="1500" dirty="0">
                <a:solidFill>
                  <a:schemeClr val="tx2"/>
                </a:solidFill>
              </a:rPr>
            </a:br>
            <a:r>
              <a:rPr lang="en-US" sz="1600" dirty="0">
                <a:solidFill>
                  <a:schemeClr val="tx2"/>
                </a:solidFill>
              </a:rPr>
              <a:t> </a:t>
            </a:r>
            <a:br>
              <a:rPr lang="en-US" sz="1600" dirty="0">
                <a:solidFill>
                  <a:schemeClr val="tx2"/>
                </a:solidFill>
              </a:rPr>
            </a:br>
            <a:r>
              <a:rPr lang="en-US" sz="1500" i="1" dirty="0">
                <a:solidFill>
                  <a:schemeClr val="tx2"/>
                </a:solidFill>
              </a:rPr>
              <a:t>Career Development Center</a:t>
            </a:r>
            <a:r>
              <a:rPr lang="en-US" sz="1500" dirty="0">
                <a:solidFill>
                  <a:schemeClr val="tx2"/>
                </a:solidFill>
              </a:rPr>
              <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1548</a:t>
            </a:r>
            <a:br>
              <a:rPr lang="en-US" sz="1500" dirty="0">
                <a:solidFill>
                  <a:schemeClr val="tx2"/>
                </a:solidFill>
              </a:rPr>
            </a:br>
            <a:r>
              <a:rPr lang="en-US" sz="1500" dirty="0">
                <a:solidFill>
                  <a:schemeClr val="tx2"/>
                </a:solidFill>
              </a:rPr>
              <a:t>(805) 437-3270 (office)</a:t>
            </a:r>
            <a:br>
              <a:rPr lang="en-US" sz="1500" dirty="0">
                <a:solidFill>
                  <a:schemeClr val="tx2"/>
                </a:solidFill>
              </a:rPr>
            </a:br>
            <a:r>
              <a:rPr lang="en-US" sz="1500" dirty="0">
                <a:solidFill>
                  <a:schemeClr val="tx2"/>
                </a:solidFill>
              </a:rPr>
              <a:t>(805) 437-8899 (fax)</a:t>
            </a:r>
            <a:br>
              <a:rPr lang="en-US" sz="1500" dirty="0">
                <a:solidFill>
                  <a:schemeClr val="tx2"/>
                </a:solidFill>
              </a:rPr>
            </a:br>
            <a:r>
              <a:rPr lang="en-US" sz="1500" u="sng" dirty="0" smtClean="0">
                <a:solidFill>
                  <a:schemeClr val="tx2"/>
                </a:solidFill>
                <a:hlinkClick r:id="rId4"/>
              </a:rPr>
              <a:t>career.services@csuci.edu</a:t>
            </a:r>
            <a:endParaRPr lang="en-US" sz="1500" dirty="0">
              <a:solidFill>
                <a:schemeClr val="tx2"/>
              </a:solidFill>
            </a:endParaRPr>
          </a:p>
        </p:txBody>
      </p:sp>
      <p:sp>
        <p:nvSpPr>
          <p:cNvPr id="4" name="TextBox 3"/>
          <p:cNvSpPr txBox="1"/>
          <p:nvPr/>
        </p:nvSpPr>
        <p:spPr>
          <a:xfrm>
            <a:off x="4572001" y="2600671"/>
            <a:ext cx="4114799" cy="1477328"/>
          </a:xfrm>
          <a:prstGeom prst="rect">
            <a:avLst/>
          </a:prstGeom>
          <a:noFill/>
        </p:spPr>
        <p:txBody>
          <a:bodyPr wrap="square" rtlCol="0">
            <a:spAutoFit/>
          </a:bodyPr>
          <a:lstStyle/>
          <a:p>
            <a:r>
              <a:rPr lang="en-US" sz="1500" i="1" dirty="0" smtClean="0">
                <a:solidFill>
                  <a:schemeClr val="tx2"/>
                </a:solidFill>
              </a:rPr>
              <a:t>Patty Dang, M.S</a:t>
            </a:r>
          </a:p>
          <a:p>
            <a:r>
              <a:rPr lang="en-US" sz="1500" i="1" dirty="0" smtClean="0">
                <a:solidFill>
                  <a:schemeClr val="tx2"/>
                </a:solidFill>
              </a:rPr>
              <a:t>Career Development Services Counselor</a:t>
            </a:r>
            <a:r>
              <a:rPr lang="en-US" sz="1500" dirty="0">
                <a:solidFill>
                  <a:schemeClr val="tx2"/>
                </a:solidFill>
              </a:rPr>
              <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a:t>
            </a:r>
            <a:r>
              <a:rPr lang="en-US" sz="1500" dirty="0" smtClean="0">
                <a:solidFill>
                  <a:schemeClr val="tx2"/>
                </a:solidFill>
              </a:rPr>
              <a:t>1521</a:t>
            </a:r>
            <a:r>
              <a:rPr lang="en-US" sz="1500" dirty="0">
                <a:solidFill>
                  <a:schemeClr val="tx2"/>
                </a:solidFill>
              </a:rPr>
              <a:t/>
            </a:r>
            <a:br>
              <a:rPr lang="en-US" sz="1500" dirty="0">
                <a:solidFill>
                  <a:schemeClr val="tx2"/>
                </a:solidFill>
              </a:rPr>
            </a:br>
            <a:r>
              <a:rPr lang="en-US" sz="1500" dirty="0">
                <a:solidFill>
                  <a:schemeClr val="tx2"/>
                </a:solidFill>
              </a:rPr>
              <a:t>(805) </a:t>
            </a:r>
            <a:r>
              <a:rPr lang="en-US" sz="1500" dirty="0" smtClean="0">
                <a:solidFill>
                  <a:schemeClr val="tx2"/>
                </a:solidFill>
              </a:rPr>
              <a:t>437-3544 </a:t>
            </a:r>
            <a:r>
              <a:rPr lang="en-US" sz="1500" dirty="0">
                <a:solidFill>
                  <a:schemeClr val="tx2"/>
                </a:solidFill>
              </a:rPr>
              <a:t>(office</a:t>
            </a:r>
            <a:r>
              <a:rPr lang="en-US" sz="1500" dirty="0" smtClean="0">
                <a:solidFill>
                  <a:schemeClr val="tx2"/>
                </a:solidFill>
              </a:rPr>
              <a:t>)</a:t>
            </a:r>
            <a:r>
              <a:rPr lang="en-US" sz="1500" dirty="0">
                <a:solidFill>
                  <a:schemeClr val="tx2"/>
                </a:solidFill>
              </a:rPr>
              <a:t/>
            </a:r>
            <a:br>
              <a:rPr lang="en-US" sz="1500" dirty="0">
                <a:solidFill>
                  <a:schemeClr val="tx2"/>
                </a:solidFill>
              </a:rPr>
            </a:br>
            <a:r>
              <a:rPr lang="en-US" sz="1500" u="sng" dirty="0" smtClean="0">
                <a:solidFill>
                  <a:schemeClr val="tx2"/>
                </a:solidFill>
                <a:hlinkClick r:id="rId5"/>
              </a:rPr>
              <a:t>patty.dang@csuci.edu</a:t>
            </a:r>
            <a:r>
              <a:rPr lang="en-US" sz="1500" u="sng" dirty="0" smtClean="0">
                <a:solidFill>
                  <a:schemeClr val="tx2"/>
                </a:solidFill>
              </a:rPr>
              <a:t> </a:t>
            </a:r>
            <a:endParaRPr lang="en-US" sz="1500" dirty="0">
              <a:solidFill>
                <a:schemeClr val="tx2"/>
              </a:solidFill>
            </a:endParaRPr>
          </a:p>
        </p:txBody>
      </p:sp>
      <p:sp>
        <p:nvSpPr>
          <p:cNvPr id="3" name="Rectangle 2"/>
          <p:cNvSpPr/>
          <p:nvPr/>
        </p:nvSpPr>
        <p:spPr>
          <a:xfrm>
            <a:off x="4572000" y="1156511"/>
            <a:ext cx="4114800" cy="646331"/>
          </a:xfrm>
          <a:prstGeom prst="rect">
            <a:avLst/>
          </a:prstGeom>
        </p:spPr>
        <p:txBody>
          <a:bodyPr wrap="square">
            <a:spAutoFit/>
          </a:bodyPr>
          <a:lstStyle/>
          <a:p>
            <a:pPr algn="ctr"/>
            <a:r>
              <a:rPr lang="en-US" b="1" i="1" dirty="0" smtClean="0">
                <a:solidFill>
                  <a:schemeClr val="tx2"/>
                </a:solidFill>
              </a:rPr>
              <a:t>Schedule &amp; Availability can be found on our </a:t>
            </a:r>
            <a:r>
              <a:rPr lang="en-US" b="1" i="1" dirty="0" smtClean="0">
                <a:solidFill>
                  <a:schemeClr val="tx2"/>
                </a:solidFill>
                <a:hlinkClick r:id="rId6"/>
              </a:rPr>
              <a:t>CDS Website</a:t>
            </a:r>
            <a:endParaRPr lang="en-US" b="1" i="1" dirty="0">
              <a:solidFill>
                <a:schemeClr val="tx2"/>
              </a:solidFill>
            </a:endParaRPr>
          </a:p>
        </p:txBody>
      </p:sp>
    </p:spTree>
    <p:extLst>
      <p:ext uri="{BB962C8B-B14F-4D97-AF65-F5344CB8AC3E}">
        <p14:creationId xmlns:p14="http://schemas.microsoft.com/office/powerpoint/2010/main" val="7876836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670" y="2434108"/>
            <a:ext cx="8087933" cy="3920656"/>
          </a:xfrm>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pPr marL="0" indent="0">
              <a:buNone/>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How </a:t>
            </a: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many of you</a:t>
            </a: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marL="514350" indent="-514350">
              <a:buFont typeface="+mj-lt"/>
              <a:buAutoNum type="alphaLcParenR"/>
            </a:pP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Want </a:t>
            </a: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to go to graduate school </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full-time?</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514350" indent="-514350">
              <a:buFont typeface="+mj-lt"/>
              <a:buAutoNum type="alphaLcParenR"/>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W</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ant </a:t>
            </a: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to begin work </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job </a:t>
            </a: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right after graduation?</a:t>
            </a:r>
          </a:p>
          <a:p>
            <a:pPr marL="514350" indent="-514350">
              <a:buFont typeface="+mj-lt"/>
              <a:buAutoNum type="alphaLcParenR"/>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W</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ant </a:t>
            </a: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to work full-time and go to graduate </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part-time</a:t>
            </a: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marL="514350" indent="-514350">
              <a:buFont typeface="+mj-lt"/>
              <a:buAutoNum type="alphaLcParenR"/>
            </a:pP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Want to work part-time and go to graduate school full-time?</a:t>
            </a:r>
          </a:p>
          <a:p>
            <a:pPr marL="514350" indent="-514350">
              <a:buFont typeface="+mj-lt"/>
              <a:buAutoNum type="alphaLcParenR"/>
            </a:pP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Not sure?</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a:p>
        </p:txBody>
      </p:sp>
      <p:sp>
        <p:nvSpPr>
          <p:cNvPr id="3" name="Title 2"/>
          <p:cNvSpPr>
            <a:spLocks noGrp="1"/>
          </p:cNvSpPr>
          <p:nvPr>
            <p:ph type="title"/>
          </p:nvPr>
        </p:nvSpPr>
        <p:spPr/>
        <p:txBody>
          <a:bodyPr/>
          <a:lstStyle/>
          <a:p>
            <a:r>
              <a:rPr lang="en-US" b="1" i="1" dirty="0" smtClean="0">
                <a:solidFill>
                  <a:schemeClr val="tx2"/>
                </a:solidFill>
              </a:rPr>
              <a:t>Audience Poll</a:t>
            </a:r>
            <a:endParaRPr lang="en-US" b="1" i="1" dirty="0">
              <a:solidFill>
                <a:schemeClr val="tx2"/>
              </a:solidFill>
            </a:endParaRPr>
          </a:p>
        </p:txBody>
      </p:sp>
    </p:spTree>
    <p:extLst>
      <p:ext uri="{BB962C8B-B14F-4D97-AF65-F5344CB8AC3E}">
        <p14:creationId xmlns:p14="http://schemas.microsoft.com/office/powerpoint/2010/main" val="4299955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799" y="958644"/>
            <a:ext cx="8562109" cy="296442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700" b="1" i="1" dirty="0" smtClean="0">
                <a:solidFill>
                  <a:schemeClr val="tx2"/>
                </a:solidFill>
                <a:latin typeface="Calibri" pitchFamily="34" charset="0"/>
              </a:rPr>
              <a:t>Please help us provide better Career Development content and services by completing a 3-7 minute survey</a:t>
            </a:r>
          </a:p>
          <a:p>
            <a:endParaRPr lang="en-US" sz="3700" b="1" i="1" dirty="0">
              <a:solidFill>
                <a:schemeClr val="tx2"/>
              </a:solidFill>
              <a:latin typeface="Calibri" pitchFamily="34" charset="0"/>
            </a:endParaRPr>
          </a:p>
          <a:p>
            <a:r>
              <a:rPr lang="en-US" sz="3700" b="1" i="1" dirty="0" smtClean="0">
                <a:solidFill>
                  <a:schemeClr val="tx2"/>
                </a:solidFill>
                <a:latin typeface="Calibri" pitchFamily="34" charset="0"/>
                <a:hlinkClick r:id="rId3"/>
              </a:rPr>
              <a:t>Complete CDS Survey</a:t>
            </a:r>
            <a:endParaRPr lang="en-US" sz="3700" b="1" i="1" dirty="0" smtClean="0">
              <a:solidFill>
                <a:schemeClr val="tx2"/>
              </a:solidFill>
              <a:latin typeface="Calibri" pitchFamily="34" charset="0"/>
            </a:endParaRPr>
          </a:p>
        </p:txBody>
      </p:sp>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b="31088"/>
          <a:stretch/>
        </p:blipFill>
        <p:spPr>
          <a:xfrm>
            <a:off x="3157281" y="4092678"/>
            <a:ext cx="2857143" cy="1968910"/>
          </a:xfrm>
          <a:prstGeom prst="rect">
            <a:avLst/>
          </a:prstGeom>
        </p:spPr>
      </p:pic>
    </p:spTree>
    <p:extLst>
      <p:ext uri="{BB962C8B-B14F-4D97-AF65-F5344CB8AC3E}">
        <p14:creationId xmlns:p14="http://schemas.microsoft.com/office/powerpoint/2010/main" val="3122095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78959" y="531723"/>
            <a:ext cx="8386082" cy="860130"/>
          </a:xfrm>
        </p:spPr>
        <p:txBody>
          <a:bodyPr anchor="ctr"/>
          <a:lstStyle/>
          <a:p>
            <a:pPr algn="ctr" eaLnBrk="1" hangingPunct="1"/>
            <a:r>
              <a:rPr lang="en-US" b="1" i="1" dirty="0" smtClean="0">
                <a:solidFill>
                  <a:schemeClr val="tx2"/>
                </a:solidFill>
              </a:rPr>
              <a:t>Why Graduate School?</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57524" y="1309470"/>
            <a:ext cx="2423687" cy="161205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344821" y="1249269"/>
            <a:ext cx="2605206" cy="1732462"/>
          </a:xfrm>
          <a:prstGeom prst="rect">
            <a:avLst/>
          </a:prstGeom>
        </p:spPr>
      </p:pic>
      <p:sp>
        <p:nvSpPr>
          <p:cNvPr id="2" name="TextBox 1"/>
          <p:cNvSpPr txBox="1"/>
          <p:nvPr/>
        </p:nvSpPr>
        <p:spPr>
          <a:xfrm>
            <a:off x="378959" y="2981730"/>
            <a:ext cx="8386082" cy="3508653"/>
          </a:xfrm>
          <a:prstGeom prst="rect">
            <a:avLst/>
          </a:prstGeom>
          <a:noFill/>
        </p:spPr>
        <p:txBody>
          <a:bodyPr wrap="square" rtlCol="0">
            <a:spAutoFit/>
          </a:bodyPr>
          <a:lstStyle/>
          <a:p>
            <a:pPr marL="342900" indent="-342900">
              <a:buFont typeface="Arial" panose="020B0604020202020204" pitchFamily="34" charset="0"/>
              <a:buChar char="•"/>
              <a:defRPr/>
            </a:pPr>
            <a:r>
              <a:rPr lang="en-US" sz="2200" dirty="0">
                <a:solidFill>
                  <a:schemeClr val="tx2"/>
                </a:solidFill>
              </a:rPr>
              <a:t>Going to graduate school is a major commitment of time and money; this decision should not be taken </a:t>
            </a:r>
            <a:r>
              <a:rPr lang="en-US" sz="2200" dirty="0" smtClean="0">
                <a:solidFill>
                  <a:schemeClr val="tx2"/>
                </a:solidFill>
              </a:rPr>
              <a:t>lightly.</a:t>
            </a:r>
          </a:p>
          <a:p>
            <a:pPr marL="342900" indent="-342900">
              <a:buFont typeface="Arial" panose="020B0604020202020204" pitchFamily="34" charset="0"/>
              <a:buChar char="•"/>
              <a:defRPr/>
            </a:pPr>
            <a:r>
              <a:rPr lang="en-US" sz="2200" dirty="0" smtClean="0">
                <a:solidFill>
                  <a:schemeClr val="tx2"/>
                </a:solidFill>
              </a:rPr>
              <a:t>It </a:t>
            </a:r>
            <a:r>
              <a:rPr lang="en-US" sz="2200" dirty="0">
                <a:solidFill>
                  <a:schemeClr val="tx2"/>
                </a:solidFill>
              </a:rPr>
              <a:t>is generally not advised to attend graduate school because you “thought you were supposed to” or don’t know what else to </a:t>
            </a:r>
            <a:r>
              <a:rPr lang="en-US" sz="2200" dirty="0" smtClean="0">
                <a:solidFill>
                  <a:schemeClr val="tx2"/>
                </a:solidFill>
              </a:rPr>
              <a:t>do.</a:t>
            </a:r>
          </a:p>
          <a:p>
            <a:pPr marL="342900" indent="-342900">
              <a:buFont typeface="Arial" panose="020B0604020202020204" pitchFamily="34" charset="0"/>
              <a:buChar char="•"/>
              <a:defRPr/>
            </a:pPr>
            <a:r>
              <a:rPr lang="en-US" sz="2200" dirty="0" smtClean="0">
                <a:solidFill>
                  <a:schemeClr val="tx2"/>
                </a:solidFill>
              </a:rPr>
              <a:t>You </a:t>
            </a:r>
            <a:r>
              <a:rPr lang="en-US" sz="2200" dirty="0">
                <a:solidFill>
                  <a:schemeClr val="tx2"/>
                </a:solidFill>
              </a:rPr>
              <a:t>will face several years of intense work, research and a more demanding course load than in your undergraduate program. </a:t>
            </a:r>
            <a:endParaRPr lang="en-US" sz="2200" dirty="0" smtClean="0">
              <a:solidFill>
                <a:schemeClr val="tx2"/>
              </a:solidFill>
            </a:endParaRPr>
          </a:p>
          <a:p>
            <a:pPr marL="342900" indent="-342900">
              <a:buFont typeface="Arial" panose="020B0604020202020204" pitchFamily="34" charset="0"/>
              <a:buChar char="•"/>
              <a:defRPr/>
            </a:pPr>
            <a:r>
              <a:rPr lang="en-US" sz="2200" dirty="0" smtClean="0">
                <a:solidFill>
                  <a:schemeClr val="tx2"/>
                </a:solidFill>
              </a:rPr>
              <a:t>It </a:t>
            </a:r>
            <a:r>
              <a:rPr lang="en-US" sz="2200" dirty="0">
                <a:solidFill>
                  <a:schemeClr val="tx2"/>
                </a:solidFill>
              </a:rPr>
              <a:t>is extremely important to be sure and committed before deciding if graduate school is your next step</a:t>
            </a:r>
            <a:r>
              <a:rPr lang="en-US" sz="2400" dirty="0"/>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78959" y="531723"/>
            <a:ext cx="8386082" cy="860130"/>
          </a:xfrm>
        </p:spPr>
        <p:txBody>
          <a:bodyPr anchor="ctr"/>
          <a:lstStyle/>
          <a:p>
            <a:pPr algn="ctr" eaLnBrk="1" hangingPunct="1"/>
            <a:r>
              <a:rPr lang="en-US" b="1" i="1" dirty="0" smtClean="0">
                <a:solidFill>
                  <a:schemeClr val="tx2"/>
                </a:solidFill>
              </a:rPr>
              <a:t>Why Graduate School?</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57524" y="1309470"/>
            <a:ext cx="2423687" cy="161205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344821" y="1249269"/>
            <a:ext cx="2605206" cy="1732462"/>
          </a:xfrm>
          <a:prstGeom prst="rect">
            <a:avLst/>
          </a:prstGeom>
        </p:spPr>
      </p:pic>
      <p:sp>
        <p:nvSpPr>
          <p:cNvPr id="2" name="TextBox 1"/>
          <p:cNvSpPr txBox="1"/>
          <p:nvPr/>
        </p:nvSpPr>
        <p:spPr>
          <a:xfrm>
            <a:off x="378959" y="2981730"/>
            <a:ext cx="8386082" cy="3139321"/>
          </a:xfrm>
          <a:prstGeom prst="rect">
            <a:avLst/>
          </a:prstGeom>
          <a:noFill/>
        </p:spPr>
        <p:txBody>
          <a:bodyPr wrap="square" rtlCol="0">
            <a:spAutoFit/>
          </a:bodyPr>
          <a:lstStyle/>
          <a:p>
            <a:pPr algn="ctr">
              <a:defRPr/>
            </a:pPr>
            <a:r>
              <a:rPr lang="en-US" sz="2200" b="1" dirty="0">
                <a:solidFill>
                  <a:schemeClr val="tx2"/>
                </a:solidFill>
              </a:rPr>
              <a:t>The following is a list of reasons why graduate school </a:t>
            </a:r>
            <a:r>
              <a:rPr lang="en-US" sz="2200" b="1" dirty="0" smtClean="0">
                <a:solidFill>
                  <a:schemeClr val="tx2"/>
                </a:solidFill>
              </a:rPr>
              <a:t>might be </a:t>
            </a:r>
            <a:r>
              <a:rPr lang="en-US" sz="2200" b="1" dirty="0">
                <a:solidFill>
                  <a:schemeClr val="tx2"/>
                </a:solidFill>
              </a:rPr>
              <a:t>ideal or potentially </a:t>
            </a:r>
            <a:r>
              <a:rPr lang="en-US" sz="2200" b="1" dirty="0" smtClean="0">
                <a:solidFill>
                  <a:schemeClr val="tx2"/>
                </a:solidFill>
              </a:rPr>
              <a:t>beneficial:</a:t>
            </a:r>
            <a:endParaRPr lang="en-US" sz="2200" b="1" dirty="0">
              <a:solidFill>
                <a:schemeClr val="tx2"/>
              </a:solidFill>
            </a:endParaRPr>
          </a:p>
          <a:p>
            <a:pPr marL="342900" indent="-342900">
              <a:buFont typeface="Arial" panose="020B0604020202020204" pitchFamily="34" charset="0"/>
              <a:buChar char="•"/>
              <a:defRPr/>
            </a:pPr>
            <a:r>
              <a:rPr lang="en-US" sz="2200" dirty="0">
                <a:solidFill>
                  <a:schemeClr val="tx2"/>
                </a:solidFill>
              </a:rPr>
              <a:t>Career Goal</a:t>
            </a:r>
          </a:p>
          <a:p>
            <a:pPr marL="342900" indent="-342900">
              <a:buFont typeface="Arial" panose="020B0604020202020204" pitchFamily="34" charset="0"/>
              <a:buChar char="•"/>
              <a:defRPr/>
            </a:pPr>
            <a:r>
              <a:rPr lang="en-US" sz="2200" dirty="0">
                <a:solidFill>
                  <a:schemeClr val="tx2"/>
                </a:solidFill>
              </a:rPr>
              <a:t>Compensation</a:t>
            </a:r>
          </a:p>
          <a:p>
            <a:pPr marL="342900" indent="-342900">
              <a:buFont typeface="Arial" panose="020B0604020202020204" pitchFamily="34" charset="0"/>
              <a:buChar char="•"/>
              <a:defRPr/>
            </a:pPr>
            <a:r>
              <a:rPr lang="en-US" sz="2200" dirty="0">
                <a:solidFill>
                  <a:schemeClr val="tx2"/>
                </a:solidFill>
              </a:rPr>
              <a:t>Staying Marketable </a:t>
            </a:r>
          </a:p>
          <a:p>
            <a:pPr marL="342900" indent="-342900">
              <a:buFont typeface="Arial" panose="020B0604020202020204" pitchFamily="34" charset="0"/>
              <a:buChar char="•"/>
              <a:defRPr/>
            </a:pPr>
            <a:endParaRPr lang="en-US" sz="2200" dirty="0">
              <a:solidFill>
                <a:schemeClr val="tx2"/>
              </a:solidFill>
            </a:endParaRPr>
          </a:p>
          <a:p>
            <a:pPr algn="ctr">
              <a:defRPr/>
            </a:pPr>
            <a:r>
              <a:rPr lang="en-US" sz="2200" b="1" u="sng" dirty="0">
                <a:solidFill>
                  <a:schemeClr val="tx2"/>
                </a:solidFill>
              </a:rPr>
              <a:t>What is your reason for attending graduate school</a:t>
            </a:r>
            <a:r>
              <a:rPr lang="en-US" sz="2200" b="1" u="sng" dirty="0" smtClean="0">
                <a:solidFill>
                  <a:schemeClr val="tx2"/>
                </a:solidFill>
              </a:rPr>
              <a:t>?</a:t>
            </a:r>
          </a:p>
          <a:p>
            <a:pPr>
              <a:defRPr/>
            </a:pPr>
            <a:r>
              <a:rPr lang="en-US" sz="2200" dirty="0" smtClean="0">
                <a:solidFill>
                  <a:schemeClr val="tx2"/>
                </a:solidFill>
              </a:rPr>
              <a:t>It is important to complete your answer in the guide before moving to the next slides</a:t>
            </a:r>
            <a:endParaRPr lang="en-US" sz="2200" dirty="0">
              <a:solidFill>
                <a:schemeClr val="tx2"/>
              </a:solidFill>
            </a:endParaRPr>
          </a:p>
        </p:txBody>
      </p:sp>
    </p:spTree>
    <p:extLst>
      <p:ext uri="{BB962C8B-B14F-4D97-AF65-F5344CB8AC3E}">
        <p14:creationId xmlns:p14="http://schemas.microsoft.com/office/powerpoint/2010/main" val="2124940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3" y="2765322"/>
            <a:ext cx="8111613" cy="3785652"/>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Earning a graduate degree that </a:t>
            </a:r>
            <a:r>
              <a:rPr lang="en-US" sz="2400" dirty="0" smtClean="0">
                <a:solidFill>
                  <a:schemeClr val="tx2"/>
                </a:solidFill>
              </a:rPr>
              <a:t>is part of your plan to reach a specific and carefully thought out career </a:t>
            </a:r>
            <a:r>
              <a:rPr lang="en-US" sz="2400" dirty="0">
                <a:solidFill>
                  <a:schemeClr val="tx2"/>
                </a:solidFill>
              </a:rPr>
              <a:t>goal is a very legitimate reason for attending graduate school.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There </a:t>
            </a:r>
            <a:r>
              <a:rPr lang="en-US" sz="2400" dirty="0">
                <a:solidFill>
                  <a:schemeClr val="tx2"/>
                </a:solidFill>
              </a:rPr>
              <a:t>are several professions that require a graduate degree or credential program.  Attorneys, K-12 teachers, doctors, psychiatrists or Marriage &amp; Family Therapists are just a few professions that require a graduate or professional degree.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1443" y="410852"/>
            <a:ext cx="2711150" cy="1952028"/>
          </a:xfrm>
          <a:prstGeom prst="rect">
            <a:avLst/>
          </a:prstGeom>
        </p:spPr>
      </p:pic>
    </p:spTree>
    <p:extLst>
      <p:ext uri="{BB962C8B-B14F-4D97-AF65-F5344CB8AC3E}">
        <p14:creationId xmlns:p14="http://schemas.microsoft.com/office/powerpoint/2010/main" val="991113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3" y="2381864"/>
            <a:ext cx="8111613" cy="4154984"/>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If you are unsure or have doubts about your professional goals,  going to graduate school is not going to help you </a:t>
            </a:r>
            <a:r>
              <a:rPr lang="en-US" sz="2400" dirty="0" smtClean="0">
                <a:solidFill>
                  <a:schemeClr val="tx2"/>
                </a:solidFill>
              </a:rPr>
              <a:t>find your career</a:t>
            </a:r>
            <a:r>
              <a:rPr lang="en-US" sz="2400" dirty="0">
                <a:solidFill>
                  <a:schemeClr val="tx2"/>
                </a:solidFill>
              </a:rPr>
              <a:t>.   </a:t>
            </a:r>
            <a:endParaRPr lang="en-US" sz="2400" dirty="0" smtClean="0">
              <a:solidFill>
                <a:schemeClr val="tx2"/>
              </a:solidFill>
            </a:endParaRPr>
          </a:p>
          <a:p>
            <a:pPr marL="342900" lvl="0" indent="-342900">
              <a:buFont typeface="Arial" pitchFamily="34" charset="0"/>
              <a:buChar char="•"/>
            </a:pPr>
            <a:r>
              <a:rPr lang="en-US" sz="2400" dirty="0">
                <a:solidFill>
                  <a:schemeClr val="tx2"/>
                </a:solidFill>
              </a:rPr>
              <a:t>Q</a:t>
            </a:r>
            <a:r>
              <a:rPr lang="en-US" sz="2400" dirty="0" smtClean="0">
                <a:solidFill>
                  <a:schemeClr val="tx2"/>
                </a:solidFill>
              </a:rPr>
              <a:t>uestions </a:t>
            </a:r>
            <a:r>
              <a:rPr lang="en-US" sz="2400" dirty="0">
                <a:solidFill>
                  <a:schemeClr val="tx2"/>
                </a:solidFill>
              </a:rPr>
              <a:t>or concerns </a:t>
            </a:r>
            <a:r>
              <a:rPr lang="en-US" sz="2400" dirty="0" smtClean="0">
                <a:solidFill>
                  <a:schemeClr val="tx2"/>
                </a:solidFill>
              </a:rPr>
              <a:t>regarding graduate </a:t>
            </a:r>
            <a:r>
              <a:rPr lang="en-US" sz="2400" dirty="0">
                <a:solidFill>
                  <a:schemeClr val="tx2"/>
                </a:solidFill>
              </a:rPr>
              <a:t>school, </a:t>
            </a:r>
            <a:r>
              <a:rPr lang="en-US" sz="2400" dirty="0" smtClean="0">
                <a:solidFill>
                  <a:schemeClr val="tx2"/>
                </a:solidFill>
              </a:rPr>
              <a:t>should be addressed with faculty </a:t>
            </a:r>
            <a:r>
              <a:rPr lang="en-US" sz="2400" dirty="0">
                <a:solidFill>
                  <a:schemeClr val="tx2"/>
                </a:solidFill>
              </a:rPr>
              <a:t>in professions you are considering or </a:t>
            </a:r>
            <a:r>
              <a:rPr lang="en-US" sz="2400" dirty="0" smtClean="0">
                <a:solidFill>
                  <a:schemeClr val="tx2"/>
                </a:solidFill>
              </a:rPr>
              <a:t>working </a:t>
            </a:r>
            <a:r>
              <a:rPr lang="en-US" sz="2400" dirty="0">
                <a:solidFill>
                  <a:schemeClr val="tx2"/>
                </a:solidFill>
              </a:rPr>
              <a:t>with a Career Counselor to help you figure out your career interests and goals.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Attending graduate </a:t>
            </a:r>
            <a:r>
              <a:rPr lang="en-US" sz="2400" dirty="0">
                <a:solidFill>
                  <a:schemeClr val="tx2"/>
                </a:solidFill>
              </a:rPr>
              <a:t>school without a </a:t>
            </a:r>
            <a:r>
              <a:rPr lang="en-US" sz="2400" dirty="0" smtClean="0">
                <a:solidFill>
                  <a:schemeClr val="tx2"/>
                </a:solidFill>
              </a:rPr>
              <a:t>clear specific career </a:t>
            </a:r>
            <a:r>
              <a:rPr lang="en-US" sz="2400" dirty="0">
                <a:solidFill>
                  <a:schemeClr val="tx2"/>
                </a:solidFill>
              </a:rPr>
              <a:t>goal, </a:t>
            </a:r>
            <a:r>
              <a:rPr lang="en-US" sz="2400" dirty="0" smtClean="0">
                <a:solidFill>
                  <a:schemeClr val="tx2"/>
                </a:solidFill>
              </a:rPr>
              <a:t>can potentially lead to lower motivation and program drop-out.</a:t>
            </a:r>
            <a:endParaRPr lang="en-US" sz="2400" dirty="0">
              <a:solidFill>
                <a:schemeClr val="tx2"/>
              </a:solidFill>
            </a:endParaRP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val="0"/>
              </a:ext>
            </a:extLst>
          </a:blip>
          <a:srcRect t="11473" b="12079"/>
          <a:stretch/>
        </p:blipFill>
        <p:spPr>
          <a:xfrm>
            <a:off x="501443" y="427704"/>
            <a:ext cx="2462983" cy="1755058"/>
          </a:xfrm>
          <a:prstGeom prst="rect">
            <a:avLst/>
          </a:prstGeom>
        </p:spPr>
      </p:pic>
    </p:spTree>
    <p:extLst>
      <p:ext uri="{BB962C8B-B14F-4D97-AF65-F5344CB8AC3E}">
        <p14:creationId xmlns:p14="http://schemas.microsoft.com/office/powerpoint/2010/main" val="2965883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2" y="2476531"/>
            <a:ext cx="8111613" cy="4154984"/>
          </a:xfrm>
          <a:prstGeom prst="rect">
            <a:avLst/>
          </a:prstGeom>
          <a:noFill/>
        </p:spPr>
        <p:txBody>
          <a:bodyPr wrap="square" rtlCol="0">
            <a:spAutoFit/>
          </a:bodyPr>
          <a:lstStyle/>
          <a:p>
            <a:pPr marL="342900" lvl="0" indent="-342900">
              <a:buFont typeface="Arial" pitchFamily="34" charset="0"/>
              <a:buChar char="•"/>
            </a:pPr>
            <a:r>
              <a:rPr lang="en-US" sz="2400" dirty="0" smtClean="0">
                <a:solidFill>
                  <a:schemeClr val="tx2"/>
                </a:solidFill>
              </a:rPr>
              <a:t>There </a:t>
            </a:r>
            <a:r>
              <a:rPr lang="en-US" sz="2400" dirty="0">
                <a:solidFill>
                  <a:schemeClr val="tx2"/>
                </a:solidFill>
              </a:rPr>
              <a:t>are many </a:t>
            </a:r>
            <a:r>
              <a:rPr lang="en-US" sz="2400" dirty="0" smtClean="0">
                <a:solidFill>
                  <a:schemeClr val="tx2"/>
                </a:solidFill>
              </a:rPr>
              <a:t>careers </a:t>
            </a:r>
            <a:r>
              <a:rPr lang="en-US" sz="2400" dirty="0">
                <a:solidFill>
                  <a:schemeClr val="tx2"/>
                </a:solidFill>
              </a:rPr>
              <a:t>that offer job opportunities that don’t require an advanced degree.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In </a:t>
            </a:r>
            <a:r>
              <a:rPr lang="en-US" sz="2400" dirty="0">
                <a:solidFill>
                  <a:schemeClr val="tx2"/>
                </a:solidFill>
              </a:rPr>
              <a:t>some situations, having an advanced degree can actually hurt you in a job search if you have little or no job experience related to your graduate or professional degree.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You </a:t>
            </a:r>
            <a:r>
              <a:rPr lang="en-US" sz="2400" dirty="0">
                <a:solidFill>
                  <a:schemeClr val="tx2"/>
                </a:solidFill>
              </a:rPr>
              <a:t>don’t want to be classified as overeducated and under experienced.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Employers </a:t>
            </a:r>
            <a:r>
              <a:rPr lang="en-US" sz="2400" dirty="0">
                <a:solidFill>
                  <a:schemeClr val="tx2"/>
                </a:solidFill>
              </a:rPr>
              <a:t>prefer education but require direct and related skills and experience for their competitive position.</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8001" y="457201"/>
            <a:ext cx="2751393" cy="2011956"/>
          </a:xfrm>
          <a:prstGeom prst="rect">
            <a:avLst/>
          </a:prstGeom>
        </p:spPr>
      </p:pic>
    </p:spTree>
    <p:extLst>
      <p:ext uri="{BB962C8B-B14F-4D97-AF65-F5344CB8AC3E}">
        <p14:creationId xmlns:p14="http://schemas.microsoft.com/office/powerpoint/2010/main" val="12899466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stom 5">
      <a:dk1>
        <a:srgbClr val="FFFFFF"/>
      </a:dk1>
      <a:lt1>
        <a:sysClr val="window" lastClr="FFFFFF"/>
      </a:lt1>
      <a:dk2>
        <a:srgbClr val="303030"/>
      </a:dk2>
      <a:lt2>
        <a:srgbClr val="DEDEE0"/>
      </a:lt2>
      <a:accent1>
        <a:srgbClr val="636363"/>
      </a:accent1>
      <a:accent2>
        <a:srgbClr val="AD0101"/>
      </a:accent2>
      <a:accent3>
        <a:srgbClr val="FFA54B"/>
      </a:accent3>
      <a:accent4>
        <a:srgbClr val="FFC387"/>
      </a:accent4>
      <a:accent5>
        <a:srgbClr val="FFE1C3"/>
      </a:accent5>
      <a:accent6>
        <a:srgbClr val="730E00"/>
      </a:accent6>
      <a:hlink>
        <a:srgbClr val="D26900"/>
      </a:hlink>
      <a:folHlink>
        <a:srgbClr val="D89243"/>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20066</TotalTime>
  <Words>2482</Words>
  <Application>Microsoft Office PowerPoint</Application>
  <PresentationFormat>On-screen Show (4:3)</PresentationFormat>
  <Paragraphs>291</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Austin</vt:lpstr>
      <vt:lpstr>Graduate School or Full-Time Work? Presented by: Patty Dang, M.S. Career Development Counselor </vt:lpstr>
      <vt:lpstr>Learning Objectives…</vt:lpstr>
      <vt:lpstr>Agenda</vt:lpstr>
      <vt:lpstr>Audience Poll</vt:lpstr>
      <vt:lpstr>Why Graduate School?</vt:lpstr>
      <vt:lpstr>Why Graduate School?</vt:lpstr>
      <vt:lpstr>Career Goal</vt:lpstr>
      <vt:lpstr>Career Goal</vt:lpstr>
      <vt:lpstr>Career Goal</vt:lpstr>
      <vt:lpstr>Compensation</vt:lpstr>
      <vt:lpstr>Compensation</vt:lpstr>
      <vt:lpstr>Staying Marketable</vt:lpstr>
      <vt:lpstr>Staying Marketable</vt:lpstr>
      <vt:lpstr>When should you attend graduate school?</vt:lpstr>
      <vt:lpstr>Immediately</vt:lpstr>
      <vt:lpstr>After Work Experience</vt:lpstr>
      <vt:lpstr>During Entry-Level Career</vt:lpstr>
      <vt:lpstr>Graduate School Resources How to get help…</vt:lpstr>
      <vt:lpstr>Graduate School Resources</vt:lpstr>
      <vt:lpstr>Graduate School Resources</vt:lpstr>
      <vt:lpstr>Graduate School Resources</vt:lpstr>
      <vt:lpstr>Graduate School Resources</vt:lpstr>
      <vt:lpstr>Graduate School Resources</vt:lpstr>
      <vt:lpstr>CDS Programs &amp; Events</vt:lpstr>
      <vt:lpstr>CDS Programs &amp; Events</vt:lpstr>
      <vt:lpstr>Researching Employment Opportunities for Full-Time Work</vt:lpstr>
      <vt:lpstr>Research Career Options</vt:lpstr>
      <vt:lpstr>Basic Job Search: Advertised Listing</vt:lpstr>
      <vt:lpstr>Research Companies: Access the Job Market</vt:lpstr>
      <vt:lpstr>Search Plan</vt:lpstr>
      <vt:lpstr>Employer Advice</vt:lpstr>
      <vt:lpstr>Proactive Job Search</vt:lpstr>
      <vt:lpstr>Proactive Job Search</vt:lpstr>
      <vt:lpstr>1. Active Engagement</vt:lpstr>
      <vt:lpstr>2. Market Yourself</vt:lpstr>
      <vt:lpstr>Networking</vt:lpstr>
      <vt:lpstr>Tips for Success</vt:lpstr>
      <vt:lpstr>PowerPoint Presentation</vt:lpstr>
      <vt:lpstr>Questions?</vt:lpstr>
      <vt:lpstr>PowerPoint Presentation</vt:lpstr>
    </vt:vector>
  </TitlesOfParts>
  <Company>California Lutheran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Launching a Proactive Job Search</dc:title>
  <dc:creator>Amanda Carpenter</dc:creator>
  <cp:lastModifiedBy>CSU User</cp:lastModifiedBy>
  <cp:revision>240</cp:revision>
  <cp:lastPrinted>2012-09-11T20:17:26Z</cp:lastPrinted>
  <dcterms:created xsi:type="dcterms:W3CDTF">2010-12-02T03:50:07Z</dcterms:created>
  <dcterms:modified xsi:type="dcterms:W3CDTF">2014-08-21T00:00:01Z</dcterms:modified>
</cp:coreProperties>
</file>