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handoutMasterIdLst>
    <p:handoutMasterId r:id="rId23"/>
  </p:handoutMasterIdLst>
  <p:sldIdLst>
    <p:sldId id="299" r:id="rId2"/>
    <p:sldId id="283" r:id="rId3"/>
    <p:sldId id="284" r:id="rId4"/>
    <p:sldId id="286" r:id="rId5"/>
    <p:sldId id="288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04" r:id="rId14"/>
    <p:sldId id="290" r:id="rId15"/>
    <p:sldId id="300" r:id="rId16"/>
    <p:sldId id="306" r:id="rId17"/>
    <p:sldId id="301" r:id="rId18"/>
    <p:sldId id="307" r:id="rId19"/>
    <p:sldId id="302" r:id="rId20"/>
    <p:sldId id="30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95760" autoAdjust="0"/>
  </p:normalViewPr>
  <p:slideViewPr>
    <p:cSldViewPr>
      <p:cViewPr varScale="1">
        <p:scale>
          <a:sx n="94" d="100"/>
          <a:sy n="94" d="100"/>
        </p:scale>
        <p:origin x="58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4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C47E5D-3EB0-4F5D-B64E-471520A6F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04342E-6E73-4952-9E54-59ED402D8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80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5209E-F922-4983-A84B-A2E5C939D4D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04342E-6E73-4952-9E54-59ED402D8B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4" name="Picture 32" descr="dolphin_logo_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248400"/>
            <a:ext cx="477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I Formal Logo_1B gra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867400"/>
            <a:ext cx="2524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5410200" y="5791200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C00000"/>
                </a:solidFill>
                <a:latin typeface="Myriad Pro" pitchFamily="34" charset="0"/>
              </a:rPr>
              <a:t>Safety...Teamwork...Excellence...Innovation...Stewardship...Sustainability...Integrity</a:t>
            </a:r>
            <a:r>
              <a:rPr lang="en-US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00000"/>
                </a:solidFill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914400">
              <a:buFontTx/>
              <a:buNone/>
              <a:defRPr sz="2800" baseline="0">
                <a:latin typeface="Myriad Pro" pitchFamily="34" charset="0"/>
              </a:defRPr>
            </a:lvl1pPr>
            <a:lvl2pPr marL="1097280" indent="-457200">
              <a:buFont typeface="Wingdings" pitchFamily="2" charset="2"/>
              <a:buChar char="q"/>
              <a:defRPr sz="2400" baseline="0">
                <a:latin typeface="Myriad Pro" pitchFamily="34" charset="0"/>
              </a:defRPr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454" name="Rectangle 54"/>
          <p:cNvSpPr>
            <a:spLocks noChangeArrowheads="1"/>
          </p:cNvSpPr>
          <p:nvPr/>
        </p:nvSpPr>
        <p:spPr bwMode="auto"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9" r:id="rId2"/>
    <p:sldLayoutId id="2147483820" r:id="rId3"/>
    <p:sldLayoutId id="214748383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48" y="1912216"/>
            <a:ext cx="5732904" cy="3775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572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Myriad Pro Light" panose="020B0603030403020204" pitchFamily="34" charset="0"/>
              </a:rPr>
              <a:t>East Campus Landscaping and Infrastructure</a:t>
            </a:r>
            <a:endParaRPr lang="en-US" sz="4400" b="1" dirty="0">
              <a:solidFill>
                <a:srgbClr val="C00000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10401" cy="126824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Water shed abatement &amp;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 restoration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br>
              <a:rPr lang="en-US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752600"/>
            <a:ext cx="7010400" cy="3733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77557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Community S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ervice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6719" y="328348"/>
            <a:ext cx="4068762" cy="601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8780" y="2379942"/>
            <a:ext cx="3828439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5852198"/>
            <a:ext cx="1987062" cy="84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600"/>
            <a:ext cx="8229600" cy="2163762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FS Grounds services is a one stop shop, fully equipped and staffed with professional, skilled, and friendly employees. They are ready to take on challenges and serve as a vital partner in the community. 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Landscaping Work 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2999" y="1375329"/>
            <a:ext cx="2438400" cy="420926"/>
          </a:xfrm>
        </p:spPr>
        <p:txBody>
          <a:bodyPr/>
          <a:lstStyle/>
          <a:p>
            <a:r>
              <a:rPr lang="en-US" sz="1800" dirty="0" smtClean="0">
                <a:latin typeface="Georgia" panose="02040502050405020303" pitchFamily="18" charset="0"/>
              </a:rPr>
              <a:t>Monday &amp; Tuesday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9200" y="1973347"/>
            <a:ext cx="2590800" cy="32198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Mowing and edging of common lawn areas starting at 1A/1B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Ending on Tuesday at Phase 1C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1365924"/>
            <a:ext cx="3733800" cy="439737"/>
          </a:xfrm>
        </p:spPr>
        <p:txBody>
          <a:bodyPr/>
          <a:lstStyle/>
          <a:p>
            <a:r>
              <a:rPr lang="en-US" sz="1800" dirty="0" smtClean="0">
                <a:latin typeface="Georgia" panose="02040502050405020303" pitchFamily="18" charset="0"/>
              </a:rPr>
              <a:t>Wednesday, Thursday, Friday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73347"/>
            <a:ext cx="3124200" cy="144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Hedging, weeding, tree trimming, planter clean up, and chemical application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3909389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  <a:cs typeface="+mn-cs"/>
              </a:rPr>
              <a:t>Street weeping </a:t>
            </a:r>
            <a:r>
              <a:rPr lang="en-US" sz="2000" dirty="0">
                <a:latin typeface="Georgia" panose="02040502050405020303" pitchFamily="18" charset="0"/>
                <a:cs typeface="+mn-cs"/>
              </a:rPr>
              <a:t>University Glen phase 1A/1B and 1C : once per </a:t>
            </a:r>
            <a:r>
              <a:rPr lang="en-US" sz="2000" dirty="0" smtClean="0">
                <a:latin typeface="Georgia" panose="02040502050405020303" pitchFamily="18" charset="0"/>
                <a:cs typeface="+mn-cs"/>
              </a:rPr>
              <a:t>month</a:t>
            </a:r>
            <a:endParaRPr lang="en-US" sz="2000" dirty="0"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46689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Georgia" panose="02040502050405020303" pitchFamily="18" charset="0"/>
                <a:cs typeface="+mn-cs"/>
              </a:rPr>
              <a:t>Other | Value Add</a:t>
            </a:r>
            <a:endParaRPr lang="en-US" b="1" dirty="0"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2763"/>
            <a:ext cx="8384771" cy="486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85" y="80371"/>
            <a:ext cx="7543800" cy="68835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Myriad Pro Light" pitchFamily="34" charset="0"/>
              </a:rPr>
              <a:t>Infrastructure Maintenance </a:t>
            </a:r>
            <a:endParaRPr lang="en-US" b="1" dirty="0">
              <a:solidFill>
                <a:srgbClr val="C00000"/>
              </a:solidFill>
              <a:latin typeface="Myriad Pro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026" y="228600"/>
            <a:ext cx="4800600" cy="688797"/>
          </a:xfrm>
        </p:spPr>
        <p:txBody>
          <a:bodyPr/>
          <a:lstStyle/>
          <a:p>
            <a:r>
              <a:rPr lang="en-US" dirty="0" smtClean="0"/>
              <a:t>Road Repair Needs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066796"/>
            <a:ext cx="2545854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9" y="1066796"/>
            <a:ext cx="2571750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393" y="1066796"/>
            <a:ext cx="27690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Repair </a:t>
            </a:r>
            <a:r>
              <a:rPr lang="en-US" dirty="0" smtClean="0"/>
              <a:t>Needs and 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0"/>
            <a:r>
              <a:rPr lang="en-US" sz="2400" u="sng" dirty="0" smtClean="0"/>
              <a:t>Routine Repairs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1800" dirty="0" smtClean="0"/>
              <a:t>Repair Cracks and Pot Holes in Roadways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1800" dirty="0" smtClean="0"/>
              <a:t>Repair Sunken Areas of Pavers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1800" dirty="0" smtClean="0"/>
              <a:t>Curb and Gutter Repairs</a:t>
            </a:r>
          </a:p>
          <a:p>
            <a:pPr marL="571500" indent="0"/>
            <a:endParaRPr lang="en-US" sz="1800" dirty="0" smtClean="0"/>
          </a:p>
          <a:p>
            <a:pPr marL="571500" indent="0"/>
            <a:r>
              <a:rPr lang="en-US" sz="2400" u="sng" dirty="0" smtClean="0"/>
              <a:t>Preventative Maintenance</a:t>
            </a:r>
          </a:p>
          <a:p>
            <a:pPr marL="857250" lvl="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Street </a:t>
            </a:r>
            <a:r>
              <a:rPr lang="en-US" sz="1800" dirty="0"/>
              <a:t>Slurry Seal and Striping </a:t>
            </a:r>
            <a:r>
              <a:rPr lang="en-US" sz="1800" dirty="0" smtClean="0"/>
              <a:t>(Every  4-5 years)</a:t>
            </a:r>
          </a:p>
          <a:p>
            <a:pPr marL="857250" indent="-285750">
              <a:buFont typeface="Wingdings" panose="05000000000000000000" pitchFamily="2" charset="2"/>
              <a:buChar char="Ø"/>
            </a:pPr>
            <a:r>
              <a:rPr lang="en-US" sz="1800" dirty="0"/>
              <a:t>Annual Curb Painting </a:t>
            </a:r>
            <a:endParaRPr lang="en-US" sz="1800" dirty="0" smtClean="0"/>
          </a:p>
          <a:p>
            <a:pPr marL="8572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Annual Man Hole Inspections</a:t>
            </a:r>
          </a:p>
          <a:p>
            <a:pPr marL="571500" indent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13" y="186281"/>
            <a:ext cx="7973786" cy="685800"/>
          </a:xfrm>
        </p:spPr>
        <p:txBody>
          <a:bodyPr/>
          <a:lstStyle/>
          <a:p>
            <a:r>
              <a:rPr lang="en-US" sz="3600" dirty="0" smtClean="0"/>
              <a:t>Water System, Sewer and Storm Drains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13187"/>
            <a:ext cx="2767013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13187"/>
            <a:ext cx="2773136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11693"/>
            <a:ext cx="5738813" cy="24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9882"/>
            <a:ext cx="8382000" cy="563562"/>
          </a:xfrm>
        </p:spPr>
        <p:txBody>
          <a:bodyPr/>
          <a:lstStyle/>
          <a:p>
            <a:r>
              <a:rPr lang="en-US" sz="3600" dirty="0" smtClean="0"/>
              <a:t>Water, Sewer and Storm Drain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1"/>
            <a:ext cx="8382000" cy="3657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Monthly Water Valve Exercising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Quarterly Hydrant </a:t>
            </a:r>
            <a:r>
              <a:rPr lang="en-US" sz="2400" dirty="0" smtClean="0"/>
              <a:t>Flush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Annual Sanitary Sewer Cleaning and Inspection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Emergency Sewer Blockage Repairs on Mains and Laterals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Annual Storm Drain Cleaning and </a:t>
            </a:r>
            <a:r>
              <a:rPr lang="en-US" sz="2400" dirty="0" smtClean="0"/>
              <a:t>Inspection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Emergency </a:t>
            </a:r>
            <a:r>
              <a:rPr lang="en-US" sz="2400" dirty="0" smtClean="0"/>
              <a:t>Storm Water Blockage Repairs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Biannual Catch Basin Inspection and Cleaning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724400" cy="914400"/>
          </a:xfrm>
        </p:spPr>
        <p:txBody>
          <a:bodyPr/>
          <a:lstStyle/>
          <a:p>
            <a:r>
              <a:rPr lang="en-US" dirty="0" smtClean="0"/>
              <a:t>V-ditches &amp; Drains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3" y="2286000"/>
            <a:ext cx="2386012" cy="309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04" y="2266361"/>
            <a:ext cx="2386584" cy="309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2285999"/>
            <a:ext cx="2386585" cy="3091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5601" y="1443496"/>
            <a:ext cx="3555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V-Ditch Cleaning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81600" y="1474872"/>
            <a:ext cx="354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V-Ditch Repairs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533399"/>
            <a:ext cx="8153400" cy="1066801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Landscaping </a:t>
            </a:r>
            <a:r>
              <a:rPr lang="en-US" b="1" dirty="0" smtClean="0"/>
              <a:t>Maintenance</a:t>
            </a:r>
            <a:endParaRPr lang="en-US" sz="3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71938" y="4263580"/>
            <a:ext cx="8382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endParaRPr lang="en-US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400" b="1" dirty="0" smtClean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100" y="190500"/>
            <a:ext cx="39624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563562"/>
          </a:xfrm>
        </p:spPr>
        <p:txBody>
          <a:bodyPr/>
          <a:lstStyle/>
          <a:p>
            <a:r>
              <a:rPr lang="en-US" sz="3600" dirty="0" smtClean="0"/>
              <a:t>Infrastructure Preventative Maintenance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8382000" cy="4038600"/>
          </a:xfrm>
        </p:spPr>
        <p:txBody>
          <a:bodyPr/>
          <a:lstStyle/>
          <a:p>
            <a:r>
              <a:rPr lang="en-US" sz="2400" u="sng" dirty="0" smtClean="0"/>
              <a:t>All PMs are scheduled with ongoing repairs as needed.</a:t>
            </a:r>
          </a:p>
          <a:p>
            <a:endParaRPr lang="en-US" sz="2400" u="sng" dirty="0" smtClean="0"/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Monthly Sidewalk Inspection and Repairs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Annual Backflow Testing and Certification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Walking Path Repairs (Decomposed Granite) 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Monthly Street Light Inspections and Repairs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Basketball </a:t>
            </a:r>
            <a:r>
              <a:rPr lang="en-US" sz="2000" dirty="0"/>
              <a:t>C</a:t>
            </a:r>
            <a:r>
              <a:rPr lang="en-US" sz="2000" dirty="0" smtClean="0"/>
              <a:t>ourt – Reseal and Strip (5 Year Need)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Monthly Landscape Lighting Inspections and Repairs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Annual Red Curb Painting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Annual Signage Inspections and Repairs</a:t>
            </a:r>
          </a:p>
          <a:p>
            <a:pPr marL="1028700" indent="-4572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1028700" indent="-4572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of Ownership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180" y="1349559"/>
            <a:ext cx="3816716" cy="3810000"/>
          </a:xfrm>
        </p:spPr>
      </p:pic>
      <p:sp>
        <p:nvSpPr>
          <p:cNvPr id="8" name="Rectangle 7"/>
          <p:cNvSpPr/>
          <p:nvPr/>
        </p:nvSpPr>
        <p:spPr>
          <a:xfrm>
            <a:off x="4989471" y="2238896"/>
            <a:ext cx="36973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Facilities Services </a:t>
            </a:r>
            <a:r>
              <a:rPr lang="en-US" sz="2000" dirty="0">
                <a:latin typeface="Georgia" panose="02040502050405020303" pitchFamily="18" charset="0"/>
              </a:rPr>
              <a:t>grounds brings a renewed sense of </a:t>
            </a:r>
            <a:r>
              <a:rPr lang="en-US" sz="2000" dirty="0" smtClean="0">
                <a:latin typeface="Georgia" panose="02040502050405020303" pitchFamily="18" charset="0"/>
              </a:rPr>
              <a:t>pride and ownership.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Main </a:t>
            </a:r>
            <a:r>
              <a:rPr lang="en-US" sz="2000" dirty="0">
                <a:latin typeface="Georgia" panose="02040502050405020303" pitchFamily="18" charset="0"/>
              </a:rPr>
              <a:t>campus customer </a:t>
            </a:r>
            <a:r>
              <a:rPr lang="en-US" sz="2000" dirty="0" smtClean="0">
                <a:latin typeface="Georgia" panose="02040502050405020303" pitchFamily="18" charset="0"/>
              </a:rPr>
              <a:t>service scores shows 4 out of 5 rating (5 being the best) with </a:t>
            </a:r>
            <a:r>
              <a:rPr lang="en-US" sz="2000" dirty="0">
                <a:latin typeface="Georgia" panose="02040502050405020303" pitchFamily="18" charset="0"/>
              </a:rPr>
              <a:t>minimal reports or complaints.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140" y="4189092"/>
            <a:ext cx="2321569" cy="271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188" y="1764993"/>
            <a:ext cx="2223474" cy="2711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2500" y="240632"/>
            <a:ext cx="8001000" cy="14017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Irrigation 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Upgrade </a:t>
            </a:r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and 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Recycled </a:t>
            </a:r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W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ater Management</a:t>
            </a:r>
            <a:endParaRPr lang="en-US" dirty="0">
              <a:solidFill>
                <a:srgbClr val="C00000"/>
              </a:solidFill>
              <a:latin typeface="Myriad Pro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2008981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Management of water starts with infrastructure.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Skilled </a:t>
            </a:r>
            <a:r>
              <a:rPr lang="en-US" dirty="0">
                <a:latin typeface="Georgia" panose="02040502050405020303" pitchFamily="18" charset="0"/>
              </a:rPr>
              <a:t>repair </a:t>
            </a:r>
            <a:r>
              <a:rPr lang="en-US" dirty="0" smtClean="0">
                <a:latin typeface="Georgia" panose="02040502050405020303" pitchFamily="18" charset="0"/>
              </a:rPr>
              <a:t>specialist on hand.</a:t>
            </a: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Cutting-edge </a:t>
            </a:r>
            <a:r>
              <a:rPr lang="en-US" dirty="0">
                <a:latin typeface="Georgia" panose="02040502050405020303" pitchFamily="18" charset="0"/>
              </a:rPr>
              <a:t>controller </a:t>
            </a:r>
            <a:r>
              <a:rPr lang="en-US" dirty="0" smtClean="0">
                <a:latin typeface="Georgia" panose="02040502050405020303" pitchFamily="18" charset="0"/>
              </a:rPr>
              <a:t>technology.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CSU Channel Islands is currently at a milestone of 40% recycled water reduction in usage.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dirty="0">
                <a:latin typeface="Georgia" panose="02040502050405020303" pitchFamily="18" charset="0"/>
              </a:rPr>
              <a:t>campus is </a:t>
            </a:r>
            <a:r>
              <a:rPr lang="en-US" dirty="0" smtClean="0">
                <a:latin typeface="Georgia" panose="02040502050405020303" pitchFamily="18" charset="0"/>
              </a:rPr>
              <a:t>using </a:t>
            </a:r>
            <a:r>
              <a:rPr lang="en-US" dirty="0">
                <a:latin typeface="Georgia" panose="02040502050405020303" pitchFamily="18" charset="0"/>
              </a:rPr>
              <a:t>2009 usage levels and is irrigating 30 more acres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This is critical with the State Mandates in water reduction and the campus plan in water conservation.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45" y="304799"/>
            <a:ext cx="75438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24/7 Emergency Response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5" y="1804361"/>
            <a:ext cx="4328055" cy="3477875"/>
          </a:xfrm>
        </p:spPr>
      </p:pic>
      <p:sp>
        <p:nvSpPr>
          <p:cNvPr id="3" name="Rectangle 2"/>
          <p:cNvSpPr/>
          <p:nvPr/>
        </p:nvSpPr>
        <p:spPr>
          <a:xfrm>
            <a:off x="5867400" y="1804360"/>
            <a:ext cx="31395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Grounds </a:t>
            </a:r>
            <a:r>
              <a:rPr lang="en-US" sz="2000" dirty="0">
                <a:latin typeface="Georgia" panose="02040502050405020303" pitchFamily="18" charset="0"/>
              </a:rPr>
              <a:t>services is always ready to respond to </a:t>
            </a:r>
            <a:r>
              <a:rPr lang="en-US" sz="2000" dirty="0" smtClean="0">
                <a:latin typeface="Georgia" panose="02040502050405020303" pitchFamily="18" charset="0"/>
              </a:rPr>
              <a:t>disaster.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Communication </a:t>
            </a:r>
            <a:r>
              <a:rPr lang="en-US" sz="2000" dirty="0">
                <a:latin typeface="Georgia" panose="02040502050405020303" pitchFamily="18" charset="0"/>
              </a:rPr>
              <a:t>network is in </a:t>
            </a:r>
            <a:r>
              <a:rPr lang="en-US" sz="2000" dirty="0" smtClean="0">
                <a:latin typeface="Georgia" panose="02040502050405020303" pitchFamily="18" charset="0"/>
              </a:rPr>
              <a:t>place.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Employee’s </a:t>
            </a:r>
            <a:r>
              <a:rPr lang="en-US" sz="2000" dirty="0">
                <a:latin typeface="Georgia" panose="02040502050405020303" pitchFamily="18" charset="0"/>
              </a:rPr>
              <a:t>live on or in surrounding </a:t>
            </a:r>
            <a:r>
              <a:rPr lang="en-US" sz="2000" dirty="0" smtClean="0">
                <a:latin typeface="Georgia" panose="02040502050405020303" pitchFamily="18" charset="0"/>
              </a:rPr>
              <a:t>community.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Equipment </a:t>
            </a:r>
            <a:r>
              <a:rPr lang="en-US" sz="2000" dirty="0">
                <a:latin typeface="Georgia" panose="02040502050405020303" pitchFamily="18" charset="0"/>
              </a:rPr>
              <a:t>is onsite and always ready for use.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Environmental Protection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3983" y="643055"/>
            <a:ext cx="2718034" cy="4267200"/>
          </a:xfrm>
        </p:spPr>
      </p:pic>
      <p:sp>
        <p:nvSpPr>
          <p:cNvPr id="3" name="Rectangle 2"/>
          <p:cNvSpPr/>
          <p:nvPr/>
        </p:nvSpPr>
        <p:spPr>
          <a:xfrm>
            <a:off x="1219200" y="450366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Monitoring and cleaning storm out </a:t>
            </a:r>
            <a:r>
              <a:rPr lang="en-US" sz="2000" dirty="0" smtClean="0">
                <a:latin typeface="Georgia" panose="02040502050405020303" pitchFamily="18" charset="0"/>
              </a:rPr>
              <a:t>falls.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50366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Curb, gutter, and parking lot street sweeping.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304800"/>
            <a:ext cx="7543800" cy="13255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Innovative conservation 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products</a:t>
            </a:r>
            <a:endParaRPr lang="en-US" dirty="0">
              <a:solidFill>
                <a:srgbClr val="C00000"/>
              </a:solidFill>
              <a:latin typeface="Myriad Pro Ligh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049" y="767640"/>
            <a:ext cx="3465499" cy="57912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360073"/>
            <a:ext cx="7467600" cy="90146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Pest 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Management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1282" y="659427"/>
            <a:ext cx="3518632" cy="56387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333" y="152400"/>
            <a:ext cx="2743200" cy="762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Myriad Pro Light" pitchFamily="34" charset="0"/>
              </a:rPr>
              <a:t>Tree </a:t>
            </a:r>
            <a:r>
              <a:rPr lang="en-US" dirty="0" smtClean="0">
                <a:solidFill>
                  <a:srgbClr val="C00000"/>
                </a:solidFill>
                <a:latin typeface="Myriad Pro Light" pitchFamily="34" charset="0"/>
              </a:rPr>
              <a:t>Care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399" y="1"/>
            <a:ext cx="4114801" cy="64007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96120"/>
            <a:ext cx="2666999" cy="1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C Template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OPC Template</Template>
  <TotalTime>1292</TotalTime>
  <Words>454</Words>
  <Application>Microsoft Office PowerPoint</Application>
  <PresentationFormat>On-screen Show (4:3)</PresentationFormat>
  <Paragraphs>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Georgia</vt:lpstr>
      <vt:lpstr>Myriad Pro</vt:lpstr>
      <vt:lpstr>Myriad Pro Light</vt:lpstr>
      <vt:lpstr>Times New Roman</vt:lpstr>
      <vt:lpstr>Wingdings</vt:lpstr>
      <vt:lpstr>OPC Template</vt:lpstr>
      <vt:lpstr>PowerPoint Presentation</vt:lpstr>
      <vt:lpstr>Landscaping Maintenance</vt:lpstr>
      <vt:lpstr>Pride of Ownership</vt:lpstr>
      <vt:lpstr>Irrigation Upgrade and Recycled Water Management</vt:lpstr>
      <vt:lpstr>24/7 Emergency Response</vt:lpstr>
      <vt:lpstr>Environmental Protection </vt:lpstr>
      <vt:lpstr>Innovative conservation products</vt:lpstr>
      <vt:lpstr>Pest Management</vt:lpstr>
      <vt:lpstr>Tree Care</vt:lpstr>
      <vt:lpstr>Water shed abatement &amp; restoration  </vt:lpstr>
      <vt:lpstr>Community Service </vt:lpstr>
      <vt:lpstr>FS Grounds services is a one stop shop, fully equipped and staffed with professional, skilled, and friendly employees. They are ready to take on challenges and serve as a vital partner in the community.  </vt:lpstr>
      <vt:lpstr>Landscaping Work Schedule</vt:lpstr>
      <vt:lpstr>Infrastructure Maintenance </vt:lpstr>
      <vt:lpstr>Road Repair Needs</vt:lpstr>
      <vt:lpstr>Road Repair Needs and PMs</vt:lpstr>
      <vt:lpstr>Water System, Sewer and Storm Drains</vt:lpstr>
      <vt:lpstr>Water, Sewer and Storm Drain Systems</vt:lpstr>
      <vt:lpstr>V-ditches &amp; Drains</vt:lpstr>
      <vt:lpstr>Infrastructure Preventative Maintenance</vt:lpstr>
    </vt:vector>
  </TitlesOfParts>
  <Company>CSUCI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OPC’s Mission</dc:title>
  <dc:creator>Dave Chakraborty</dc:creator>
  <cp:lastModifiedBy>Cooper, Wes</cp:lastModifiedBy>
  <cp:revision>161</cp:revision>
  <dcterms:created xsi:type="dcterms:W3CDTF">2011-01-08T16:51:26Z</dcterms:created>
  <dcterms:modified xsi:type="dcterms:W3CDTF">2015-12-16T21:22:26Z</dcterms:modified>
</cp:coreProperties>
</file>