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8" r:id="rId7"/>
    <p:sldId id="271" r:id="rId8"/>
    <p:sldId id="268" r:id="rId9"/>
    <p:sldId id="260" r:id="rId10"/>
    <p:sldId id="263" r:id="rId11"/>
    <p:sldId id="269" r:id="rId12"/>
    <p:sldId id="270" r:id="rId13"/>
    <p:sldId id="264" r:id="rId14"/>
    <p:sldId id="265" r:id="rId15"/>
    <p:sldId id="266" r:id="rId16"/>
  </p:sldIdLst>
  <p:sldSz cx="12192000" cy="6858000"/>
  <p:notesSz cx="6985000" cy="9283700"/>
  <p:embeddedFontLst>
    <p:embeddedFont>
      <p:font typeface="Arial Black" panose="020B06040202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" panose="020B0502020104020203" pitchFamily="34" charset="-79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JrW4IbNr3Yq65gZ0B2TxsfsRTe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ie Nichol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7"/>
    <p:restoredTop sz="94722"/>
  </p:normalViewPr>
  <p:slideViewPr>
    <p:cSldViewPr snapToGrid="0">
      <p:cViewPr varScale="1">
        <p:scale>
          <a:sx n="83" d="100"/>
          <a:sy n="83" d="100"/>
        </p:scale>
        <p:origin x="5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45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5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92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03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75F9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suci.edu/news/campus-updates/fall-2021/vaccine-informatio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berkeley.edu/2021/04/26/the-university-of-california-can-legally-require-covid-19-vaccina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colleges-universities/considerations.html" TargetMode="External"/><Relationship Id="rId7" Type="http://schemas.openxmlformats.org/officeDocument/2006/relationships/hyperlink" Target="https://vchca.org/agency-divisions/public-healt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ph.ca.gov/Programs/CID/DCDC/Pages/COVID-19/K-12-Guidance-2021-22-School-Year.aspx" TargetMode="External"/><Relationship Id="rId5" Type="http://schemas.openxmlformats.org/officeDocument/2006/relationships/hyperlink" Target="https://www.cdph.ca.gov/Programs/CID/DCDC/Pages/Guidance.aspx" TargetMode="External"/><Relationship Id="rId4" Type="http://schemas.openxmlformats.org/officeDocument/2006/relationships/hyperlink" Target="https://www.cdc.gov/coronavirus/2019-ncov/vaccines/fully-vaccinated-guidanc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m.maxient.com/reportingform.php?CSUChannelIslands&amp;layout_id=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suci.edu/news/campus-updates/fall-20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6680" y="-2"/>
            <a:ext cx="1854296" cy="2921596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0790" y="6117166"/>
            <a:ext cx="4600387" cy="761052"/>
          </a:xfrm>
          <a:prstGeom prst="rect">
            <a:avLst/>
          </a:prstGeom>
          <a:noFill/>
          <a:ln>
            <a:noFill/>
          </a:ln>
          <a:effectLst>
            <a:outerShdw blurRad="127000" dist="38100" dir="18900000" algn="tl" rotWithShape="0">
              <a:srgbClr val="000000">
                <a:alpha val="24705"/>
              </a:srgbClr>
            </a:outerShdw>
          </a:effectLst>
        </p:spPr>
      </p:pic>
      <p:sp>
        <p:nvSpPr>
          <p:cNvPr id="166" name="Google Shape;166;p1"/>
          <p:cNvSpPr txBox="1"/>
          <p:nvPr/>
        </p:nvSpPr>
        <p:spPr>
          <a:xfrm>
            <a:off x="-48186" y="6297637"/>
            <a:ext cx="44951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Gill Sans"/>
                <a:cs typeface="Arial Black" panose="020B0604020202020204" pitchFamily="34" charset="0"/>
                <a:sym typeface="Gill Sans"/>
              </a:rPr>
              <a:t>Richard Yao, Ph.D.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Gill Sans"/>
                <a:cs typeface="Arial Black" panose="020B0604020202020204" pitchFamily="34" charset="0"/>
                <a:sym typeface="Gill Sans"/>
              </a:rPr>
              <a:t>Interim President</a:t>
            </a:r>
            <a:endParaRPr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311772" y="2159594"/>
            <a:ext cx="83756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Gill Sans"/>
                <a:cs typeface="Arial Black" panose="020B0604020202020204" pitchFamily="34" charset="0"/>
                <a:sym typeface="Gill Sans"/>
              </a:rPr>
              <a:t>Fall 2021 Update: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Gill Sans"/>
                <a:cs typeface="Arial Black" panose="020B0604020202020204" pitchFamily="34" charset="0"/>
                <a:sym typeface="Gill Sans"/>
              </a:rPr>
              <a:t>CSUCI Student Town Hall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Gill Sans"/>
              <a:cs typeface="Arial Black" panose="020B0604020202020204" pitchFamily="34" charset="0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Gill Sans"/>
                <a:cs typeface="Arial Black" panose="020B0604020202020204" pitchFamily="34" charset="0"/>
                <a:sym typeface="Gill Sans"/>
              </a:rPr>
              <a:t>July 2021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043" y="3074044"/>
            <a:ext cx="3783957" cy="378395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dirty="0"/>
          </a:p>
        </p:txBody>
      </p:sp>
      <p:sp>
        <p:nvSpPr>
          <p:cNvPr id="239" name="Google Shape;239;p10"/>
          <p:cNvSpPr txBox="1">
            <a:spLocks noGrp="1"/>
          </p:cNvSpPr>
          <p:nvPr>
            <p:ph type="body" idx="1"/>
          </p:nvPr>
        </p:nvSpPr>
        <p:spPr>
          <a:xfrm>
            <a:off x="838200" y="1330265"/>
            <a:ext cx="10515600" cy="53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CSU Vaccination Policy – attestation and testing protocols will have us well prepared for when policy goes into effect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Moving forward with attestation process (employees and students)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Staffing &amp; Resources:</a:t>
            </a:r>
          </a:p>
          <a:p>
            <a:pPr marL="742950" lvl="1" indent="-285750">
              <a:spcBef>
                <a:spcPts val="0"/>
              </a:spcBef>
              <a:buSzPct val="100000"/>
            </a:pPr>
            <a:r>
              <a:rPr lang="en-US" dirty="0"/>
              <a:t>Required testing: communication and tracking</a:t>
            </a:r>
          </a:p>
          <a:p>
            <a:pPr marL="742950" lvl="1" indent="-285750">
              <a:spcBef>
                <a:spcPts val="0"/>
              </a:spcBef>
              <a:buSzPct val="100000"/>
            </a:pPr>
            <a:r>
              <a:rPr lang="en-US" dirty="0"/>
              <a:t>Contact tracing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dirty="0"/>
              <a:t>Mandatory mask wearing indoors?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dirty="0"/>
              <a:t>Attestation for vendors and frequent visitors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dirty="0"/>
              <a:t>Signage/communication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dirty="0"/>
              <a:t>Enforcement/Discipline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043" y="3074044"/>
            <a:ext cx="3783957" cy="378395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/>
        </p:nvSpPr>
        <p:spPr>
          <a:xfrm>
            <a:off x="385678" y="-251886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title"/>
          </p:nvPr>
        </p:nvSpPr>
        <p:spPr>
          <a:xfrm>
            <a:off x="130994" y="2825459"/>
            <a:ext cx="10515600" cy="214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Q&amp;A / Discussion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98B07-FA2C-4120-8274-636DA433C803}"/>
              </a:ext>
            </a:extLst>
          </p:cNvPr>
          <p:cNvSpPr txBox="1"/>
          <p:nvPr/>
        </p:nvSpPr>
        <p:spPr>
          <a:xfrm>
            <a:off x="1993185" y="1563996"/>
            <a:ext cx="6791217" cy="2000548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</a:p>
          <a:p>
            <a:pPr algn="ctr"/>
            <a:endParaRPr lang="en-US" sz="2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More information can be found on the campus 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  <a:hlinkClick r:id="rId4"/>
              </a:rPr>
              <a:t>fall planning website</a:t>
            </a:r>
            <a:r>
              <a:rPr lang="en-US" sz="2400" b="1" dirty="0">
                <a:hlinkClick r:id="rId4"/>
              </a:rPr>
              <a:t>.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043" y="3074044"/>
            <a:ext cx="3783957" cy="37839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838200" y="298175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OVERVIEW</a:t>
            </a:r>
            <a:endParaRPr dirty="0"/>
          </a:p>
        </p:txBody>
      </p:sp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433387" y="1206116"/>
            <a:ext cx="10920413" cy="467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800" dirty="0"/>
              <a:t>Provide information on the interplay between CSU Policy, Cal-OSHA, CDC, CDPH and VCPH guidelines – which are we operating within and why?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800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800" dirty="0"/>
              <a:t>Address recent questions from the campus community (i.e., why aren’t we mandating vaccinations regardless of FDA approval like the UC’s; will we require masks indoors like LA County; why are we using self-attestation instead of actual verification; etc.)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800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800" dirty="0"/>
              <a:t>Preparations for a robust fall semester!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sz="3800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800" dirty="0"/>
              <a:t>Q&amp;A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sz="4000" b="1" dirty="0"/>
          </a:p>
          <a:p>
            <a:pPr marL="285750" lvl="0" indent="-10795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043" y="3074044"/>
            <a:ext cx="3783957" cy="37839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838200" y="443707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CSU Vaccination Policy Update</a:t>
            </a:r>
            <a:endParaRPr dirty="0"/>
          </a:p>
        </p:txBody>
      </p:sp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635793" y="1341898"/>
            <a:ext cx="10920413" cy="467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000" b="1" dirty="0"/>
              <a:t>Summary</a:t>
            </a:r>
            <a:r>
              <a:rPr lang="en-US" sz="4000" dirty="0"/>
              <a:t>: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3600" dirty="0"/>
              <a:t>Requires vaccinations for all employees and students.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3600" dirty="0"/>
              <a:t>Baseline verification: self-attestation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3600" dirty="0"/>
              <a:t>Medical and religious exemptions.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3600" dirty="0"/>
              <a:t>Testing required for those with exemptions.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285750" lvl="0" indent="-10795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98967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838200" y="443707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CSU Vaccination Policy Update</a:t>
            </a: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635793" y="1341898"/>
            <a:ext cx="10920413" cy="467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buSzPts val="3200"/>
            </a:pPr>
            <a:r>
              <a:rPr lang="en-US" sz="3200" b="1" dirty="0"/>
              <a:t>Current Status</a:t>
            </a:r>
            <a:r>
              <a:rPr lang="en-US" sz="3200" dirty="0"/>
              <a:t>: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2800" dirty="0"/>
              <a:t>Proposed policy includes provision requiring students to provide proof of verification documents upon request. 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2800" dirty="0"/>
              <a:t>Awaiting full FDA approval of at least one vaccine.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2800" dirty="0"/>
              <a:t>Earliest anticipated timeline: mid-Fall 2021</a:t>
            </a:r>
          </a:p>
          <a:p>
            <a:pPr marL="285750" indent="-285750">
              <a:spcBef>
                <a:spcPts val="0"/>
              </a:spcBef>
              <a:buSzPts val="3200"/>
            </a:pPr>
            <a:endParaRPr lang="en-US" sz="3200" b="1" dirty="0"/>
          </a:p>
          <a:p>
            <a:pPr marL="285750" indent="-285750">
              <a:spcBef>
                <a:spcPts val="0"/>
              </a:spcBef>
              <a:buSzPts val="3200"/>
            </a:pPr>
            <a:r>
              <a:rPr lang="en-US" sz="3200" b="1" dirty="0"/>
              <a:t>UC v. CSU</a:t>
            </a:r>
            <a:r>
              <a:rPr lang="en-US" sz="3200" dirty="0"/>
              <a:t>: 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2800" dirty="0"/>
              <a:t>UC has constitutional authority</a:t>
            </a:r>
          </a:p>
          <a:p>
            <a:pPr marL="742950" lvl="1" indent="-285750">
              <a:spcBef>
                <a:spcPts val="0"/>
              </a:spcBef>
              <a:buSzPts val="3200"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blogs.berkeley.edu</a:t>
            </a:r>
            <a:r>
              <a:rPr lang="en-US" sz="2800" dirty="0">
                <a:hlinkClick r:id="rId3"/>
              </a:rPr>
              <a:t>/2021/04/26/the-university-of-california-can-legally-require-covid-19-vaccinations/</a:t>
            </a:r>
            <a:endParaRPr lang="en-US" sz="2800" dirty="0"/>
          </a:p>
          <a:p>
            <a:pPr marL="742950" lvl="1" indent="-2857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285750" lvl="0" indent="-10795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2461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Public Health Guidelines</a:t>
            </a:r>
            <a:endParaRPr dirty="0"/>
          </a:p>
        </p:txBody>
      </p:sp>
      <p:sp>
        <p:nvSpPr>
          <p:cNvPr id="199" name="Google Shape;199;p5"/>
          <p:cNvSpPr txBox="1">
            <a:spLocks noGrp="1"/>
          </p:cNvSpPr>
          <p:nvPr>
            <p:ph type="body" idx="1"/>
          </p:nvPr>
        </p:nvSpPr>
        <p:spPr>
          <a:xfrm>
            <a:off x="427681" y="1263316"/>
            <a:ext cx="10515600" cy="53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linkClick r:id="rId3"/>
              </a:rPr>
              <a:t>CDC Guidance for Institutions of Higher Education</a:t>
            </a:r>
            <a:r>
              <a:rPr lang="en-US" dirty="0"/>
              <a:t>: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Recommended baseline entry testing for those who are not vaccinated.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Determine testing frequency for unvaccinated based on entry testing results.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>
                <a:hlinkClick r:id="rId4"/>
              </a:rPr>
              <a:t>CDC Recommendations for Fully Vaccinated Individuals </a:t>
            </a:r>
            <a:endParaRPr lang="en-US" dirty="0"/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85750" indent="-285750">
              <a:spcBef>
                <a:spcPts val="0"/>
              </a:spcBef>
              <a:buSzPts val="2800"/>
            </a:pPr>
            <a:r>
              <a:rPr lang="en-US" dirty="0">
                <a:hlinkClick r:id="rId5"/>
              </a:rPr>
              <a:t>California Department of Public Health (CDPH)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>
                <a:hlinkClick r:id="rId6"/>
              </a:rPr>
              <a:t>K-12</a:t>
            </a:r>
            <a:r>
              <a:rPr lang="en-US" dirty="0"/>
              <a:t>: Masks recommended for all indoors regardless of vaccination status.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Higher education: directs to Cal-OSHA and CDPH general guidelines.</a:t>
            </a:r>
          </a:p>
          <a:p>
            <a:pPr marL="285750" indent="-285750">
              <a:spcBef>
                <a:spcPts val="0"/>
              </a:spcBef>
              <a:buSzPts val="2800"/>
            </a:pPr>
            <a:endParaRPr lang="en-US" dirty="0"/>
          </a:p>
          <a:p>
            <a:pPr marL="285750" indent="-285750">
              <a:spcBef>
                <a:spcPts val="0"/>
              </a:spcBef>
              <a:buSzPts val="2800"/>
            </a:pPr>
            <a:r>
              <a:rPr lang="en-US" dirty="0">
                <a:hlinkClick r:id="rId7"/>
              </a:rPr>
              <a:t>Ventura County Public Health</a:t>
            </a:r>
            <a:r>
              <a:rPr lang="en-US" dirty="0"/>
              <a:t>: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July 16: VCPH is not modifying current guidance; mask wearing is optional for vaccinated individuals (except in some settings); unvaccinated individuals need to wear mask indoors.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July 19: strongly recommending that community members wear masks indoors regardless of vaccination status. Businesses are asked to expect universal masking for customers entering indoor areas.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Will continue to monitor situation</a:t>
            </a:r>
          </a:p>
          <a:p>
            <a:pPr marL="285750" lvl="0" indent="-107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200150" lvl="2" indent="-158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043" y="3074044"/>
            <a:ext cx="3783957" cy="3783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CSUCI Moving Forward: Students</a:t>
            </a:r>
            <a:endParaRPr dirty="0"/>
          </a:p>
        </p:txBody>
      </p:sp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397701" y="1263316"/>
            <a:ext cx="10100966" cy="53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b="1" dirty="0"/>
              <a:t>Attestations</a:t>
            </a:r>
            <a:r>
              <a:rPr lang="en-US" sz="3200" dirty="0"/>
              <a:t>: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sz="2800" dirty="0"/>
              <a:t>Student portal is live.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sz="2800" dirty="0"/>
              <a:t>Student communication has informed students that they are required to provide proof of vaccination upon request (portal allows for upload of vaccination verification)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sz="2800" dirty="0"/>
              <a:t>Until FDA approval of one vaccine – COVID-19 Vaccine certification is not required. 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lang="en-US" b="1" dirty="0"/>
          </a:p>
          <a:p>
            <a:pPr marL="285750" indent="-285750">
              <a:spcBef>
                <a:spcPts val="0"/>
              </a:spcBef>
              <a:buSzPts val="2800"/>
            </a:pPr>
            <a:r>
              <a:rPr lang="en-US" sz="3200" b="1" dirty="0"/>
              <a:t>Required Safety Measures</a:t>
            </a:r>
            <a:r>
              <a:rPr lang="en-US" dirty="0"/>
              <a:t>: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sz="2800" dirty="0"/>
              <a:t>Students who do not certify that they have been vaccinated for COVID-19 will be required to adhere to safety requirements, presently:</a:t>
            </a:r>
          </a:p>
          <a:p>
            <a:pPr marL="1200150" lvl="2" indent="-285750">
              <a:spcBef>
                <a:spcPts val="0"/>
              </a:spcBef>
              <a:buSzPts val="2800"/>
            </a:pPr>
            <a:r>
              <a:rPr lang="en-US" sz="2600" dirty="0"/>
              <a:t>Mask-wearing indoors</a:t>
            </a:r>
          </a:p>
          <a:p>
            <a:pPr marL="1200150" lvl="2" indent="-285750">
              <a:spcBef>
                <a:spcPts val="0"/>
              </a:spcBef>
              <a:buSzPts val="2800"/>
            </a:pPr>
            <a:r>
              <a:rPr lang="en-US" sz="2600" dirty="0"/>
              <a:t>Regular COVID-19 testing is required of all unvaccinated students</a:t>
            </a:r>
            <a:r>
              <a:rPr lang="en-US" sz="2400" dirty="0"/>
              <a:t>.</a:t>
            </a:r>
          </a:p>
          <a:p>
            <a:pPr marL="285750" lvl="0" indent="-107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200150" lvl="2" indent="-158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Current Status: Data Points</a:t>
            </a:r>
            <a:endParaRPr dirty="0"/>
          </a:p>
        </p:txBody>
      </p:sp>
      <p:sp>
        <p:nvSpPr>
          <p:cNvPr id="231" name="Google Shape;231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/>
              <a:t>Spring 2021 Survey: June 9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2748 responses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Students: n=2098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Faculty: n=272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Staff: n=294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Administrator: n=84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85750" indent="-285750">
              <a:spcBef>
                <a:spcPts val="0"/>
              </a:spcBef>
              <a:buSzPts val="2800"/>
            </a:pPr>
            <a:r>
              <a:rPr lang="en-US" dirty="0"/>
              <a:t>85% fully or partially vaccinated; 5% planning to get vaccinated</a:t>
            </a:r>
          </a:p>
          <a:p>
            <a:pPr marL="285750" indent="-285750">
              <a:spcBef>
                <a:spcPts val="0"/>
              </a:spcBef>
              <a:buSzPts val="2800"/>
            </a:pPr>
            <a:endParaRPr lang="en-US" dirty="0"/>
          </a:p>
          <a:p>
            <a:pPr marL="1200150" lvl="2" indent="-285750">
              <a:spcBef>
                <a:spcPts val="0"/>
              </a:spcBef>
              <a:buSzPts val="2800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7EFC5-F2E5-174A-A560-83451FC039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SzPts val="2800"/>
            </a:pPr>
            <a:r>
              <a:rPr lang="en-US" b="1" dirty="0"/>
              <a:t>Employees</a:t>
            </a:r>
            <a:r>
              <a:rPr lang="en-US" dirty="0"/>
              <a:t>: 67% response rate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85% fully vaccinated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2% partially vaccinated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2% planning to get vaccinated</a:t>
            </a:r>
          </a:p>
          <a:p>
            <a:pPr marL="285750" indent="-285750">
              <a:spcBef>
                <a:spcPts val="0"/>
              </a:spcBef>
              <a:buSzPts val="2800"/>
            </a:pPr>
            <a:endParaRPr lang="en-US" dirty="0"/>
          </a:p>
          <a:p>
            <a:pPr marL="285750" indent="-285750">
              <a:spcBef>
                <a:spcPts val="0"/>
              </a:spcBef>
              <a:buSzPts val="2800"/>
            </a:pPr>
            <a:r>
              <a:rPr lang="en-US" b="1" dirty="0"/>
              <a:t>Students</a:t>
            </a:r>
            <a:r>
              <a:rPr lang="en-US" dirty="0"/>
              <a:t>: 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69% fully vaccinated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10% partially vaccinated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6% planning to get vaccinated</a:t>
            </a:r>
          </a:p>
          <a:p>
            <a:pPr marL="742950" lvl="1" indent="-285750">
              <a:spcBef>
                <a:spcPts val="0"/>
              </a:spcBef>
              <a:buSzPts val="2800"/>
            </a:pPr>
            <a:endParaRPr lang="en-US" dirty="0"/>
          </a:p>
          <a:p>
            <a:pPr marL="285750" indent="-285750">
              <a:spcBef>
                <a:spcPts val="0"/>
              </a:spcBef>
              <a:buSzPts val="2800"/>
            </a:pPr>
            <a:r>
              <a:rPr lang="en-US" b="1" dirty="0"/>
              <a:t>HRE Survey (N=1159)</a:t>
            </a:r>
          </a:p>
          <a:p>
            <a:pPr marL="742950" lvl="1" indent="-285750">
              <a:spcBef>
                <a:spcPts val="0"/>
              </a:spcBef>
              <a:buSzPts val="2800"/>
            </a:pPr>
            <a:r>
              <a:rPr lang="en-US" dirty="0"/>
              <a:t>94.7% indicate that they are or intend to be vaccinated.</a:t>
            </a:r>
          </a:p>
          <a:p>
            <a:pPr marL="742950" lvl="1" indent="-285750">
              <a:spcBef>
                <a:spcPts val="0"/>
              </a:spcBef>
              <a:buSzPts val="2800"/>
            </a:pPr>
            <a:endParaRPr lang="en-US" b="1" dirty="0">
              <a:highlight>
                <a:srgbClr val="FFFF00"/>
              </a:highlight>
            </a:endParaRPr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1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Current Status: Data Points</a:t>
            </a:r>
            <a:endParaRPr dirty="0"/>
          </a:p>
        </p:txBody>
      </p:sp>
      <p:sp>
        <p:nvSpPr>
          <p:cNvPr id="231" name="Google Shape;2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0150" lvl="2" indent="-285750">
              <a:spcBef>
                <a:spcPts val="0"/>
              </a:spcBef>
              <a:buSzPts val="2800"/>
            </a:pPr>
            <a:endParaRPr lang="en-US" b="1" dirty="0"/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521D62B-0DAD-CE45-BD5E-9D2C53F38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95" y="2055812"/>
            <a:ext cx="9051010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1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/>
        </p:nvSpPr>
        <p:spPr>
          <a:xfrm>
            <a:off x="293211" y="298175"/>
            <a:ext cx="106500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9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Current Status</a:t>
            </a:r>
            <a:endParaRPr/>
          </a:p>
        </p:txBody>
      </p:sp>
      <p:sp>
        <p:nvSpPr>
          <p:cNvPr id="231" name="Google Shape;231;p9"/>
          <p:cNvSpPr txBox="1">
            <a:spLocks noGrp="1"/>
          </p:cNvSpPr>
          <p:nvPr>
            <p:ph type="body" idx="1"/>
          </p:nvPr>
        </p:nvSpPr>
        <p:spPr>
          <a:xfrm>
            <a:off x="838200" y="1206116"/>
            <a:ext cx="10515600" cy="55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linkClick r:id="rId3"/>
              </a:rPr>
              <a:t>Centralized reporting portal </a:t>
            </a:r>
            <a:r>
              <a:rPr lang="en-US" dirty="0"/>
              <a:t>and contact tracing protocols in place</a:t>
            </a:r>
          </a:p>
          <a:p>
            <a:pPr marL="742950" lvl="1" indent="-285750">
              <a:spcBef>
                <a:spcPts val="1200"/>
              </a:spcBef>
              <a:buSzPts val="2800"/>
            </a:pPr>
            <a:r>
              <a:rPr lang="en-US" dirty="0"/>
              <a:t>Case Management Response Team</a:t>
            </a:r>
          </a:p>
          <a:p>
            <a:pPr marL="742950" lvl="1" indent="-285750">
              <a:spcBef>
                <a:spcPts val="1200"/>
              </a:spcBef>
              <a:buSzPts val="2800"/>
            </a:pPr>
            <a:r>
              <a:rPr lang="en-US" dirty="0"/>
              <a:t>Communication/notification protocols</a:t>
            </a:r>
          </a:p>
          <a:p>
            <a:pPr marL="285750" indent="-285750">
              <a:spcBef>
                <a:spcPts val="1200"/>
              </a:spcBef>
              <a:buSzPts val="2800"/>
            </a:pPr>
            <a:r>
              <a:rPr lang="en-US" dirty="0"/>
              <a:t>Updated facilities/classroom/office area response for positive cases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Communications: </a:t>
            </a:r>
            <a:r>
              <a:rPr lang="en-US" dirty="0">
                <a:hlinkClick r:id="rId4"/>
              </a:rPr>
              <a:t>Fall 2021 Webpage</a:t>
            </a:r>
            <a:r>
              <a:rPr lang="en-US" dirty="0"/>
              <a:t>; Cross-Divisional Communications Group; Student Town Halls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Vaccination Clinics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Testing: 3</a:t>
            </a:r>
            <a:r>
              <a:rPr lang="en-US" baseline="30000" dirty="0"/>
              <a:t>rd </a:t>
            </a:r>
            <a:r>
              <a:rPr lang="en-US" dirty="0"/>
              <a:t>party vendor plan in place, ready to implement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Teleworking Policy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Full range of academic support services; course offerings; cocurricular programming; student services </a:t>
            </a:r>
            <a:endParaRPr dirty="0"/>
          </a:p>
          <a:p>
            <a:pPr marL="285750" lvl="0" indent="-107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3F8E7EA02B24392FCA0EA46A116ED" ma:contentTypeVersion="14" ma:contentTypeDescription="Create a new document." ma:contentTypeScope="" ma:versionID="7bdc9303c5723ab965f9d5849616fd33">
  <xsd:schema xmlns:xsd="http://www.w3.org/2001/XMLSchema" xmlns:xs="http://www.w3.org/2001/XMLSchema" xmlns:p="http://schemas.microsoft.com/office/2006/metadata/properties" xmlns:ns1="http://schemas.microsoft.com/sharepoint/v3" xmlns:ns3="30c91ad0-de55-42d1-8d46-0b9e90825e3b" xmlns:ns4="13edacc3-929b-40d0-a862-e6aa179efa62" targetNamespace="http://schemas.microsoft.com/office/2006/metadata/properties" ma:root="true" ma:fieldsID="7cccc5227777cd5d670e37a5d9cfc533" ns1:_="" ns3:_="" ns4:_="">
    <xsd:import namespace="http://schemas.microsoft.com/sharepoint/v3"/>
    <xsd:import namespace="30c91ad0-de55-42d1-8d46-0b9e90825e3b"/>
    <xsd:import namespace="13edacc3-929b-40d0-a862-e6aa179efa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91ad0-de55-42d1-8d46-0b9e90825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dacc3-929b-40d0-a862-e6aa179ef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603A8C-55F3-4917-A03D-074B1BA08D1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02255F6-7FA9-4683-B2BD-7556F7E63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c91ad0-de55-42d1-8d46-0b9e90825e3b"/>
    <ds:schemaRef ds:uri="13edacc3-929b-40d0-a862-e6aa179ef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184C47-C531-4792-BC6E-6F622B87A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681</Words>
  <Application>Microsoft Macintosh PowerPoint</Application>
  <PresentationFormat>Widescreen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Gill Sans</vt:lpstr>
      <vt:lpstr>Arial Black</vt:lpstr>
      <vt:lpstr>Calibri</vt:lpstr>
      <vt:lpstr>1_Office Theme</vt:lpstr>
      <vt:lpstr>Office Theme</vt:lpstr>
      <vt:lpstr>PowerPoint Presentation</vt:lpstr>
      <vt:lpstr>OVERVIEW</vt:lpstr>
      <vt:lpstr>CSU Vaccination Policy Update</vt:lpstr>
      <vt:lpstr>CSU Vaccination Policy Update</vt:lpstr>
      <vt:lpstr>Public Health Guidelines</vt:lpstr>
      <vt:lpstr>CSUCI Moving Forward: Students</vt:lpstr>
      <vt:lpstr>Current Status: Data Points</vt:lpstr>
      <vt:lpstr>Current Status: Data Points</vt:lpstr>
      <vt:lpstr>Current Status</vt:lpstr>
      <vt:lpstr>Next Steps</vt:lpstr>
      <vt:lpstr>Q&amp;A 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Kubel, Jennifer</dc:creator>
  <cp:lastModifiedBy>Yao, Richard</cp:lastModifiedBy>
  <cp:revision>24</cp:revision>
  <dcterms:created xsi:type="dcterms:W3CDTF">2018-08-28T22:34:23Z</dcterms:created>
  <dcterms:modified xsi:type="dcterms:W3CDTF">2021-07-20T12:23:54Z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0x0101002833F8E7EA02B24392FCA0EA46A116ED</vt:lpwstr>
  </property>
</Properties>
</file>