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2"/>
  </p:notesMasterIdLst>
  <p:handoutMasterIdLst>
    <p:handoutMasterId r:id="rId23"/>
  </p:handoutMasterIdLst>
  <p:sldIdLst>
    <p:sldId id="313" r:id="rId3"/>
    <p:sldId id="350" r:id="rId4"/>
    <p:sldId id="338" r:id="rId5"/>
    <p:sldId id="351" r:id="rId6"/>
    <p:sldId id="352" r:id="rId7"/>
    <p:sldId id="353" r:id="rId8"/>
    <p:sldId id="343" r:id="rId9"/>
    <p:sldId id="354" r:id="rId10"/>
    <p:sldId id="355" r:id="rId11"/>
    <p:sldId id="356" r:id="rId12"/>
    <p:sldId id="357" r:id="rId13"/>
    <p:sldId id="358" r:id="rId14"/>
    <p:sldId id="360" r:id="rId15"/>
    <p:sldId id="361" r:id="rId16"/>
    <p:sldId id="362" r:id="rId17"/>
    <p:sldId id="341" r:id="rId18"/>
    <p:sldId id="363" r:id="rId19"/>
    <p:sldId id="364" r:id="rId20"/>
    <p:sldId id="365" r:id="rId21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er, Dottie" initials="AD" lastIdx="3" clrIdx="0">
    <p:extLst>
      <p:ext uri="{19B8F6BF-5375-455C-9EA6-DF929625EA0E}">
        <p15:presenceInfo xmlns:p15="http://schemas.microsoft.com/office/powerpoint/2012/main" userId="S-1-5-21-2991864134-3032620754-2465758011-53547" providerId="AD"/>
      </p:ext>
    </p:extLst>
  </p:cmAuthor>
  <p:cmAuthor id="2" name="Yao, Richard" initials="YR" lastIdx="1" clrIdx="1">
    <p:extLst>
      <p:ext uri="{19B8F6BF-5375-455C-9EA6-DF929625EA0E}">
        <p15:presenceInfo xmlns:p15="http://schemas.microsoft.com/office/powerpoint/2012/main" userId="S::richard.yao@csuci.edu::e17842d3-3d33-4433-ac0d-0cb3c0fb93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F35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1"/>
    <p:restoredTop sz="93878"/>
  </p:normalViewPr>
  <p:slideViewPr>
    <p:cSldViewPr snapToGrid="0" snapToObjects="1">
      <p:cViewPr varScale="1">
        <p:scale>
          <a:sx n="63" d="100"/>
          <a:sy n="63" d="100"/>
        </p:scale>
        <p:origin x="89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69A565B-5874-4C22-AE9B-EED81957D94A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BA811A0-494A-46DE-9A72-047BBFE9B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0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AD35DECD-7870-4412-9796-411977956C0C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C16E7732-3FA9-4DC7-95A9-858D258262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5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E7732-3FA9-4DC7-95A9-858D258262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6F211-F05F-E54D-8A13-BFB9CABE4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2BF1FB-F5C2-2A43-BF37-001979B97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CFE96-7E9C-744C-AFE0-C09FE7A7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9456E-6BAD-DE48-BE96-680B5A95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C342-9E93-6040-8FD4-7B136FD80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0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B20B-21EB-FF40-918E-A5DEAA04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8869B-F3D0-DF48-BD27-C46E2A2E1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52909-F0EC-1D41-A46C-005014CB2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65F64-418D-D84F-994B-D4CF24F4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EAFEE-E34E-9444-86D6-304AACCE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6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B82C8-02B4-0041-89BF-899465FF5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201E3-67EB-C244-9432-2B5063211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71872-D00D-D241-A7C4-1CBD1E9A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7908-6477-124D-86E2-91F8E6966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06CE4-4F5D-594F-BA1B-66681107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3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8ACDB3CC-F982-40F9-8DD6-BCC9AFBF44B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F88E988-FB04-AB4E-BE5A-59F242AF7F7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20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578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A9E7B99-7C3F-4BC3-B7B8-7E1F8C620B2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1AF2B4D-6B12-4EDF-87BB-2B55CECB661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336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5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03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25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371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C6B1FF6-39B9-40F5-8B67-33C6354A3D4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526DB0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1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69473-3EB0-5D4F-AD3F-2C387E8EA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A3951-5659-BB42-9E67-6078C7616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EC6BB-D394-1F4D-8B40-E887A0C2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481C0-C292-C448-8343-6D1B66A7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27D03-4DE4-3847-8E8A-B9285B7B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32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84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02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6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D7A49-C607-154B-8344-FEA152C1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A69E8-D42A-B446-86FB-58056F675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4379B-48B1-0F49-A101-4C363BD1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80498-4A2B-7040-8FA6-C6855C5E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AE3E3-EDD7-E242-BF81-E4C9FD61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E7A7-49D5-AA4B-BE0C-5E1F558C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ABC14-1597-6642-BF06-63129566C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92E6D-31B9-4248-8893-F12E022AE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799AC-2385-DE46-A1DB-323432C8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760AA-8275-B547-BE43-A762BE00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FC83D-E4FF-714C-8E58-8722DBD0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8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86781-D57F-D644-A085-FEAEC9114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7E323-CD4A-E946-ABA5-7C3848817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0CC0D-C406-6444-8ECC-3B1FD04E4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8AF31-8D30-DD40-9139-026647796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8D7330-B159-7A4D-9823-16AE43DBE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737B0-6768-F94E-BF09-E0FD8030C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58C1D-A356-464B-A208-CCFD7DFB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32ACB-BA43-9B4D-9722-DD6F0FC8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5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94AD2-7C2C-7146-8B70-147C4D387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AFD49-A2CC-D544-B489-B7E52FA6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139574-27CB-7141-BDB7-C34C5B499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3D5F8-6496-C047-AF69-8FABF57D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3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98BAB9-FA15-A940-A27B-1BF90BF4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355246-9B87-404D-8E83-0362B814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D0151-73E7-0B4E-AF5A-03B407D8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71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51D44-EE61-5E49-A211-E8A99016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10F6A-57E1-F744-9EB9-CBF740022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5D8EA-2234-0043-8FC9-5BC229C3F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40C53-9946-E54B-8AE1-931DD065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F65B4-F8D3-8F4E-B88A-74A6F50B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A8667-506A-0345-9F0A-24165B5B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8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0ACB-F384-EE4A-A971-3B226113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9F507-D3EE-324E-98FD-2FBCDCD4D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F5AE3-E4D5-D545-8CC9-61082364F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ED9F9-C5D6-D446-87F2-DD87FA15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2BC8E-55A5-2D4E-AC23-ED54E5D1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5E32B-BD8C-2245-B403-012431851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2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9A171B-46D6-DF48-B079-98DCDFD4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BF869-4F4A-5042-B7F0-3225122B0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F1352-A166-BC46-B2B5-7FD4F1883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9DC61-0257-A349-9407-FACF99BEB149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7AAC6-3F77-2E48-9F54-BB821A294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3B154-F867-0A44-96CC-2C479E456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98192-72BA-7341-86B3-B70768C10B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8C2560D-EC28-3B41-86E8-18F1CE0113B4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5/25/2021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6355A-084C-D24E-9AD2-7E4FC41EA62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4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6680" y="-2"/>
            <a:ext cx="1854296" cy="2921596"/>
          </a:xfrm>
          <a:prstGeom prst="rect">
            <a:avLst/>
          </a:prstGeom>
          <a:effectLst>
            <a:outerShdw blurRad="1905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0790" y="6117166"/>
            <a:ext cx="4600387" cy="761052"/>
          </a:xfrm>
          <a:prstGeom prst="rect">
            <a:avLst/>
          </a:prstGeom>
          <a:effectLst>
            <a:outerShdw blurRad="127000" dist="38100" dir="18900000" algn="tl" rotWithShape="0">
              <a:srgbClr val="000000">
                <a:alpha val="2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-48186" y="6419557"/>
            <a:ext cx="4203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>
                <a:solidFill>
                  <a:srgbClr val="FFFFFF"/>
                </a:solidFill>
                <a:latin typeface="Gill Sans MT"/>
              </a:rPr>
              <a:t>Richard Yao, Ph.D.,  Interim President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7E9680F-9671-4C35-B1B2-3DFC45B12D98}"/>
              </a:ext>
            </a:extLst>
          </p:cNvPr>
          <p:cNvSpPr txBox="1">
            <a:spLocks/>
          </p:cNvSpPr>
          <p:nvPr/>
        </p:nvSpPr>
        <p:spPr bwMode="auto">
          <a:xfrm>
            <a:off x="311772" y="2159594"/>
            <a:ext cx="83756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400" b="1" dirty="0">
                <a:latin typeface="Gill Sans MT" pitchFamily="34" charset="0"/>
                <a:ea typeface="MS PGothic" pitchFamily="34" charset="-128"/>
              </a:rPr>
              <a:t>Campus Climate Survey</a:t>
            </a:r>
          </a:p>
          <a:p>
            <a:pPr algn="ctr"/>
            <a:r>
              <a:rPr lang="en-US" sz="4400" b="1" dirty="0">
                <a:latin typeface="Gill Sans MT" pitchFamily="34" charset="0"/>
                <a:ea typeface="MS PGothic" pitchFamily="34" charset="-128"/>
              </a:rPr>
              <a:t>CSUCI Town Hall</a:t>
            </a:r>
          </a:p>
          <a:p>
            <a:pPr algn="ctr"/>
            <a:endParaRPr lang="en-US" sz="1400" dirty="0">
              <a:latin typeface="Gill Sans MT" pitchFamily="34" charset="0"/>
              <a:ea typeface="MS PGothic" pitchFamily="34" charset="-128"/>
            </a:endParaRPr>
          </a:p>
          <a:p>
            <a:pPr algn="ctr"/>
            <a:endParaRPr lang="en-US" sz="1400" dirty="0">
              <a:latin typeface="Gill Sans MT" pitchFamily="34" charset="0"/>
              <a:ea typeface="MS PGothic" pitchFamily="34" charset="-128"/>
            </a:endParaRPr>
          </a:p>
          <a:p>
            <a:pPr algn="ctr"/>
            <a:r>
              <a:rPr lang="en-US" sz="2800" dirty="0">
                <a:latin typeface="Gill Sans MT" pitchFamily="34" charset="0"/>
                <a:ea typeface="MS PGothic" pitchFamily="34" charset="-128"/>
              </a:rPr>
              <a:t>May 25, 2021</a:t>
            </a:r>
          </a:p>
        </p:txBody>
      </p:sp>
    </p:spTree>
    <p:extLst>
      <p:ext uri="{BB962C8B-B14F-4D97-AF65-F5344CB8AC3E}">
        <p14:creationId xmlns:p14="http://schemas.microsoft.com/office/powerpoint/2010/main" val="1313704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2018 v. 2020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600" dirty="0"/>
              <a:t>Decreases: Administrative Response</a:t>
            </a:r>
          </a:p>
          <a:p>
            <a:pPr lvl="1"/>
            <a:r>
              <a:rPr lang="en-US" sz="3200" dirty="0"/>
              <a:t>Timeliness of response to emergencies (59.7% v. 49.1%)</a:t>
            </a:r>
          </a:p>
          <a:p>
            <a:pPr lvl="1"/>
            <a:r>
              <a:rPr lang="en-US" sz="3200" dirty="0"/>
              <a:t>Timeliness of response to discrimination (45.6% v. 30.1%)</a:t>
            </a:r>
          </a:p>
          <a:p>
            <a:pPr lvl="1"/>
            <a:r>
              <a:rPr lang="en-US" sz="3200" dirty="0"/>
              <a:t>Timeliness of response to sexual assault (61.7% v. 37.7%)</a:t>
            </a:r>
          </a:p>
          <a:p>
            <a:pPr lvl="1"/>
            <a:r>
              <a:rPr lang="en-US" sz="3200" dirty="0"/>
              <a:t>Outcome of response to emergencies (56.7% v. 46.5%)</a:t>
            </a:r>
          </a:p>
          <a:p>
            <a:pPr lvl="1"/>
            <a:r>
              <a:rPr lang="en-US" sz="3200" dirty="0"/>
              <a:t>Outcome of response to discrimination (44.5% v. 38.6%)</a:t>
            </a:r>
          </a:p>
          <a:p>
            <a:pPr lvl="1"/>
            <a:r>
              <a:rPr lang="en-US" sz="3200" dirty="0"/>
              <a:t>Outcome of response to sexual assault (56.6% v. 35.5%)</a:t>
            </a:r>
          </a:p>
        </p:txBody>
      </p:sp>
    </p:spTree>
    <p:extLst>
      <p:ext uri="{BB962C8B-B14F-4D97-AF65-F5344CB8AC3E}">
        <p14:creationId xmlns:p14="http://schemas.microsoft.com/office/powerpoint/2010/main" val="159798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2018 v. 2020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600" dirty="0"/>
              <a:t>Salary satisfaction (40.9% v. 31.8%)</a:t>
            </a:r>
          </a:p>
          <a:p>
            <a:r>
              <a:rPr lang="en-US" sz="3600" dirty="0"/>
              <a:t>Sources of stress – budget and workload</a:t>
            </a:r>
          </a:p>
          <a:p>
            <a:pPr lvl="1"/>
            <a:r>
              <a:rPr lang="en-US" sz="3200" dirty="0"/>
              <a:t>Stress associated with budget cuts (56.1% v. 79.4%)</a:t>
            </a:r>
          </a:p>
          <a:p>
            <a:pPr lvl="1"/>
            <a:r>
              <a:rPr lang="en-US" sz="3200" dirty="0"/>
              <a:t>Increasing work responsibilities (75% of all respondents)</a:t>
            </a:r>
          </a:p>
          <a:p>
            <a:pPr lvl="2"/>
            <a:r>
              <a:rPr lang="en-US" sz="2800" dirty="0"/>
              <a:t>TT faculty 89%</a:t>
            </a:r>
          </a:p>
          <a:p>
            <a:pPr lvl="2"/>
            <a:r>
              <a:rPr lang="en-US" sz="2800" dirty="0"/>
              <a:t>Managers 89%</a:t>
            </a:r>
          </a:p>
          <a:p>
            <a:pPr lvl="2"/>
            <a:r>
              <a:rPr lang="en-US" sz="2800" dirty="0"/>
              <a:t>Staff 64%</a:t>
            </a:r>
          </a:p>
        </p:txBody>
      </p:sp>
    </p:spTree>
    <p:extLst>
      <p:ext uri="{BB962C8B-B14F-4D97-AF65-F5344CB8AC3E}">
        <p14:creationId xmlns:p14="http://schemas.microsoft.com/office/powerpoint/2010/main" val="192767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Group Differences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200" dirty="0"/>
              <a:t>Discrimination as a source of stress: 69% “not at all”</a:t>
            </a:r>
          </a:p>
          <a:p>
            <a:pPr lvl="1"/>
            <a:r>
              <a:rPr lang="en-US" sz="3200" dirty="0"/>
              <a:t>Latinx: 37% reported experiences</a:t>
            </a:r>
          </a:p>
          <a:p>
            <a:pPr lvl="1"/>
            <a:r>
              <a:rPr lang="en-US" sz="3200" dirty="0"/>
              <a:t>Multiracial: 46% reported experiences</a:t>
            </a:r>
          </a:p>
          <a:p>
            <a:r>
              <a:rPr lang="en-US" sz="3200" dirty="0"/>
              <a:t>Institutional priorities: consideration of faculty in decision making</a:t>
            </a:r>
          </a:p>
          <a:p>
            <a:pPr lvl="1"/>
            <a:r>
              <a:rPr lang="en-US" sz="3200" dirty="0"/>
              <a:t>Faculty perceived consideration of their voice in decision making as a lower priority than other groups</a:t>
            </a:r>
          </a:p>
          <a:p>
            <a:pPr lvl="1"/>
            <a:r>
              <a:rPr lang="en-US" sz="3200" dirty="0"/>
              <a:t>Also true across divisions – AA perceived consideration of faculty voice in decision making as a lower priority than other divisions.</a:t>
            </a:r>
          </a:p>
        </p:txBody>
      </p:sp>
    </p:spTree>
    <p:extLst>
      <p:ext uri="{BB962C8B-B14F-4D97-AF65-F5344CB8AC3E}">
        <p14:creationId xmlns:p14="http://schemas.microsoft.com/office/powerpoint/2010/main" val="3925659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Group Differences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200" dirty="0"/>
              <a:t>Feeling valued/working conditions: TT faculty lowest ratings</a:t>
            </a:r>
          </a:p>
          <a:p>
            <a:r>
              <a:rPr lang="en-US" sz="3200" dirty="0"/>
              <a:t>Sources of stress – personal: TT faculty more likely to report household responsibilities and lack of personal time as a source of stress</a:t>
            </a:r>
          </a:p>
          <a:p>
            <a:r>
              <a:rPr lang="en-US" sz="3200" dirty="0"/>
              <a:t>Sources of stress – physical: significantly higher for Latinx and multi-racial</a:t>
            </a:r>
          </a:p>
          <a:p>
            <a:r>
              <a:rPr lang="en-US" sz="3200" dirty="0"/>
              <a:t>Sources of stress – organizational: TT faculty more likely to report meetings as a source of stress </a:t>
            </a:r>
          </a:p>
          <a:p>
            <a:r>
              <a:rPr lang="en-US" sz="3200" dirty="0"/>
              <a:t>*Other between and within group differences in report</a:t>
            </a:r>
          </a:p>
        </p:txBody>
      </p:sp>
    </p:spTree>
    <p:extLst>
      <p:ext uri="{BB962C8B-B14F-4D97-AF65-F5344CB8AC3E}">
        <p14:creationId xmlns:p14="http://schemas.microsoft.com/office/powerpoint/2010/main" val="215138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Qualitative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200" dirty="0"/>
              <a:t>Racialized forms of discrimination on campus: color blindness, racial tension, racial microaggressions, white privilege as institutional norm</a:t>
            </a:r>
          </a:p>
          <a:p>
            <a:r>
              <a:rPr lang="en-US" sz="3200" dirty="0"/>
              <a:t>Gender microaggressions and sexist comments</a:t>
            </a:r>
          </a:p>
          <a:p>
            <a:r>
              <a:rPr lang="en-US" sz="3200" dirty="0"/>
              <a:t>2020: transphobia, homophobia, xenophobia, ableism, ageism, anti-Semitism or insensitivity to people of Jewish faith.</a:t>
            </a:r>
          </a:p>
          <a:p>
            <a:r>
              <a:rPr lang="en-US" sz="3200" dirty="0"/>
              <a:t>Questioning campus initiatives promoting DEI</a:t>
            </a:r>
          </a:p>
          <a:p>
            <a:r>
              <a:rPr lang="en-US" sz="3200" dirty="0"/>
              <a:t>2020: those without dependent children – feel dismissed/ignored compared to those with children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3342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Qualitative 2018/2020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200" dirty="0"/>
              <a:t>Sense of community: healthy for some, declining for others</a:t>
            </a:r>
          </a:p>
          <a:p>
            <a:r>
              <a:rPr lang="en-US" sz="3200" dirty="0"/>
              <a:t>Institutional hierarchy: staff and lecturers “second class citizens”</a:t>
            </a:r>
          </a:p>
          <a:p>
            <a:r>
              <a:rPr lang="en-US" sz="3200" dirty="0"/>
              <a:t>Campus leadership: detrimental effects of lack of stable leadership</a:t>
            </a:r>
          </a:p>
          <a:p>
            <a:r>
              <a:rPr lang="en-US" sz="3200" dirty="0"/>
              <a:t>HR concerns</a:t>
            </a:r>
          </a:p>
          <a:p>
            <a:r>
              <a:rPr lang="en-US" sz="3200" dirty="0"/>
              <a:t>COVID – mixed reviews</a:t>
            </a:r>
          </a:p>
          <a:p>
            <a:pPr lvl="1"/>
            <a:r>
              <a:rPr lang="en-US" sz="2800" dirty="0"/>
              <a:t>Communication/response</a:t>
            </a:r>
          </a:p>
          <a:p>
            <a:pPr lvl="1"/>
            <a:r>
              <a:rPr lang="en-US" sz="2800" dirty="0"/>
              <a:t>Remote work: more productivity and savings</a:t>
            </a:r>
          </a:p>
        </p:txBody>
      </p:sp>
    </p:spTree>
    <p:extLst>
      <p:ext uri="{BB962C8B-B14F-4D97-AF65-F5344CB8AC3E}">
        <p14:creationId xmlns:p14="http://schemas.microsoft.com/office/powerpoint/2010/main" val="382704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D49F38-7A23-5D4C-B69C-F3696A3EA63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43" y="3074044"/>
            <a:ext cx="3783957" cy="37839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Survey: Diverse Learning Experiences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dirty="0"/>
              <a:t>Full- and part-time, undergraduate and graduate (stateside and EU)</a:t>
            </a:r>
          </a:p>
          <a:p>
            <a:r>
              <a:rPr lang="en-US" dirty="0"/>
              <a:t>Sent to 7,435 students</a:t>
            </a:r>
          </a:p>
          <a:p>
            <a:r>
              <a:rPr lang="en-US" dirty="0"/>
              <a:t>1,172 respondents</a:t>
            </a:r>
          </a:p>
          <a:p>
            <a:r>
              <a:rPr lang="en-US" dirty="0"/>
              <a:t>15.76% response rate (2.47% in 2018)</a:t>
            </a:r>
          </a:p>
          <a:p>
            <a:pPr lvl="1"/>
            <a:r>
              <a:rPr lang="en-US" dirty="0"/>
              <a:t>note: according to the research team, a 10% response rate for this type                                      of student survey is typical</a:t>
            </a:r>
          </a:p>
          <a:p>
            <a:r>
              <a:rPr lang="en-US" dirty="0"/>
              <a:t>Relatively good representative sample with some exceptions: </a:t>
            </a:r>
          </a:p>
          <a:p>
            <a:pPr lvl="1"/>
            <a:r>
              <a:rPr lang="en-US" dirty="0"/>
              <a:t>Overrepresented: Women; Multiracial</a:t>
            </a:r>
          </a:p>
          <a:p>
            <a:pPr lvl="1"/>
            <a:r>
              <a:rPr lang="en-US" dirty="0"/>
              <a:t>Under-represented: Men; Latinx</a:t>
            </a:r>
          </a:p>
          <a:p>
            <a:pPr lvl="1"/>
            <a:r>
              <a:rPr lang="en-US" dirty="0"/>
              <a:t>Top 5 majors represented: Psychology, Nursing, Biology, Elementary                    Education, Sociology (compared to most populous 5 majors of                                Psychology, Biology, Sociology, Business, Health Science)</a:t>
            </a:r>
          </a:p>
        </p:txBody>
      </p:sp>
    </p:spTree>
    <p:extLst>
      <p:ext uri="{BB962C8B-B14F-4D97-AF65-F5344CB8AC3E}">
        <p14:creationId xmlns:p14="http://schemas.microsoft.com/office/powerpoint/2010/main" val="2707204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Survey: Diverse Learning Experiences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dirty="0"/>
              <a:t>Positive classroom experiences; “most but not all” instructors as creating a positive classroom environment; faculty “validate” them often.</a:t>
            </a:r>
          </a:p>
          <a:p>
            <a:pPr lvl="1"/>
            <a:r>
              <a:rPr lang="en-US" dirty="0"/>
              <a:t>Highest ratings for Hispanic/Latinx students</a:t>
            </a:r>
          </a:p>
          <a:p>
            <a:pPr lvl="1"/>
            <a:r>
              <a:rPr lang="en-US" dirty="0"/>
              <a:t>Lowest for those identifying as a category other than the largest race categories</a:t>
            </a:r>
          </a:p>
          <a:p>
            <a:r>
              <a:rPr lang="en-US" dirty="0"/>
              <a:t>Positive COVID response: campus services, instructor flexibility, leadership response, but high levels of stress</a:t>
            </a:r>
          </a:p>
          <a:p>
            <a:r>
              <a:rPr lang="en-US" dirty="0"/>
              <a:t>Positive commitment to diversity</a:t>
            </a:r>
          </a:p>
          <a:p>
            <a:r>
              <a:rPr lang="en-US" dirty="0"/>
              <a:t>5.2% experienced unwanted sexual contact or behavior while at CI</a:t>
            </a:r>
          </a:p>
          <a:p>
            <a:r>
              <a:rPr lang="en-US" dirty="0"/>
              <a:t>4% reported being a victim of sexual assault or attempted sexual assault while at 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31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Survey: Diverse Learning Experiences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dirty="0"/>
              <a:t>Campus satisfaction and opinions related to race/ethnicity, gender identity, and diversity, discrimination and harassment:</a:t>
            </a:r>
          </a:p>
          <a:p>
            <a:pPr lvl="1"/>
            <a:r>
              <a:rPr lang="en-US" dirty="0"/>
              <a:t>Positive range on all 5 scales</a:t>
            </a:r>
          </a:p>
          <a:p>
            <a:pPr lvl="1"/>
            <a:r>
              <a:rPr lang="en-US" dirty="0"/>
              <a:t>But differences by race/ethnicity; gender identity and disability status</a:t>
            </a:r>
          </a:p>
          <a:p>
            <a:pPr lvl="1"/>
            <a:r>
              <a:rPr lang="en-US" dirty="0"/>
              <a:t>All trended towards satisfaction, with exception of those identifying as transgender and students identifying as race/ethnicity other than the largest categories.</a:t>
            </a:r>
          </a:p>
          <a:p>
            <a:r>
              <a:rPr lang="en-US" dirty="0"/>
              <a:t>Civic engagement: students “seldom” participate in activities related to civic engagement</a:t>
            </a:r>
          </a:p>
          <a:p>
            <a:r>
              <a:rPr lang="en-US" dirty="0"/>
              <a:t>36% have considered dropping out from 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96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D49F38-7A23-5D4C-B69C-F3696A3EA63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43" y="3074044"/>
            <a:ext cx="3783957" cy="37839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Reflections/Next Steps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dirty="0"/>
              <a:t>Response rate was disappointing</a:t>
            </a:r>
          </a:p>
          <a:p>
            <a:pPr lvl="1"/>
            <a:r>
              <a:rPr lang="en-US" dirty="0"/>
              <a:t>More proactive conversations within divisions prior to roll-out to address questions/concerns.</a:t>
            </a:r>
          </a:p>
          <a:p>
            <a:r>
              <a:rPr lang="en-US" dirty="0"/>
              <a:t>Courageous Conversations:</a:t>
            </a:r>
          </a:p>
          <a:p>
            <a:pPr lvl="1"/>
            <a:r>
              <a:rPr lang="en-US" dirty="0"/>
              <a:t>Positive remarks/scores regarding bringing groups across campus together, but critical feedback regarding impact/actions.</a:t>
            </a:r>
          </a:p>
          <a:p>
            <a:r>
              <a:rPr lang="en-US" dirty="0"/>
              <a:t>Moving forward: immediate needs and preparation for 2022</a:t>
            </a:r>
          </a:p>
          <a:p>
            <a:pPr lvl="1"/>
            <a:r>
              <a:rPr lang="en-US" dirty="0"/>
              <a:t>Campus conversations: PACIE/IEAT 4</a:t>
            </a:r>
          </a:p>
          <a:p>
            <a:pPr lvl="1"/>
            <a:r>
              <a:rPr lang="en-US" dirty="0"/>
              <a:t>Breadth v. depth?</a:t>
            </a:r>
          </a:p>
          <a:p>
            <a:pPr lvl="1"/>
            <a:r>
              <a:rPr lang="en-US" dirty="0"/>
              <a:t>Additional comparisons/analyses</a:t>
            </a:r>
          </a:p>
          <a:p>
            <a:pPr lvl="1"/>
            <a:r>
              <a:rPr lang="en-US" dirty="0"/>
              <a:t>IEAP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7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7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Climate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211" y="945808"/>
            <a:ext cx="11605578" cy="570702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Defined as: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perceptions of members of the campus community related to diversity (Reason &amp; Rankin, 2006)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includes attitudes and behaviors related to respect for individuals (Rankin &amp; Reason, 2005)</a:t>
            </a:r>
          </a:p>
          <a:p>
            <a:pPr>
              <a:lnSpc>
                <a:spcPct val="110000"/>
              </a:lnSpc>
            </a:pPr>
            <a:r>
              <a:rPr lang="en-US" dirty="0"/>
              <a:t>About perceptions, they: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form across campus constituency groups (Rankin &amp; Reason, 2005)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tend to accumulate over time, so normative standards socially reproduce expectations and actions on campus. </a:t>
            </a:r>
          </a:p>
          <a:p>
            <a:pPr>
              <a:lnSpc>
                <a:spcPct val="110000"/>
              </a:lnSpc>
            </a:pPr>
            <a:r>
              <a:rPr lang="en-US" dirty="0"/>
              <a:t>Campus climate emerges from: (Hurtado et al, 1998)</a:t>
            </a:r>
          </a:p>
          <a:p>
            <a:pPr lvl="1">
              <a:lnSpc>
                <a:spcPct val="110000"/>
              </a:lnSpc>
            </a:pPr>
            <a:r>
              <a:rPr lang="en-US" i="1" dirty="0"/>
              <a:t>external factors: </a:t>
            </a:r>
            <a:r>
              <a:rPr lang="en-US" dirty="0"/>
              <a:t>public policy, regulatory frameworks, sociohistorical patterns </a:t>
            </a:r>
          </a:p>
          <a:p>
            <a:pPr lvl="1">
              <a:lnSpc>
                <a:spcPct val="110000"/>
              </a:lnSpc>
            </a:pPr>
            <a:r>
              <a:rPr lang="en-US" i="1" dirty="0"/>
              <a:t>internal factors: </a:t>
            </a:r>
            <a:r>
              <a:rPr lang="en-US" dirty="0"/>
              <a:t>exclusionary institutional practices, structural diversity,                   psychological climate and attitudinal, and behavioral  patterns                                            between groups</a:t>
            </a:r>
          </a:p>
          <a:p>
            <a:pPr>
              <a:lnSpc>
                <a:spcPct val="110000"/>
              </a:lnSpc>
            </a:pPr>
            <a:r>
              <a:rPr lang="en-US" dirty="0"/>
              <a:t>Appears to shape campus experiences and outcomes, including student success, persistence, and completion (Mayhew, 2016)</a:t>
            </a:r>
          </a:p>
        </p:txBody>
      </p:sp>
    </p:spTree>
    <p:extLst>
      <p:ext uri="{BB962C8B-B14F-4D97-AF65-F5344CB8AC3E}">
        <p14:creationId xmlns:p14="http://schemas.microsoft.com/office/powerpoint/2010/main" val="164818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D49F38-7A23-5D4C-B69C-F3696A3EA63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43" y="3074044"/>
            <a:ext cx="3783957" cy="37839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668740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Review the process</a:t>
            </a:r>
          </a:p>
          <a:p>
            <a:pPr lvl="0"/>
            <a:r>
              <a:rPr lang="en-US" sz="3600" dirty="0"/>
              <a:t>Review high level findings</a:t>
            </a:r>
          </a:p>
          <a:p>
            <a:pPr lvl="0"/>
            <a:r>
              <a:rPr lang="en-US" sz="3600" dirty="0"/>
              <a:t>Review findings related to “Courageous Conversations”</a:t>
            </a:r>
          </a:p>
          <a:p>
            <a:pPr lvl="0"/>
            <a:r>
              <a:rPr lang="en-US" sz="3600" dirty="0"/>
              <a:t>Q&amp;A/Discussion: </a:t>
            </a:r>
          </a:p>
          <a:p>
            <a:pPr lvl="1"/>
            <a:r>
              <a:rPr lang="en-US" sz="3200" dirty="0"/>
              <a:t>How do we examine context in relation to the findings? </a:t>
            </a:r>
          </a:p>
          <a:p>
            <a:pPr lvl="1"/>
            <a:r>
              <a:rPr lang="en-US" sz="3200" dirty="0"/>
              <a:t>Next steps?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D49F38-7A23-5D4C-B69C-F3696A3EA63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43" y="3074044"/>
            <a:ext cx="3783957" cy="37839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66874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Build on inaugural Campus Climate Survey in 2018: Higher Education Research Institute – University of California Los Angeles</a:t>
            </a:r>
          </a:p>
          <a:p>
            <a:pPr lvl="0"/>
            <a:r>
              <a:rPr lang="en-US" dirty="0"/>
              <a:t>2020 Research Team:</a:t>
            </a:r>
          </a:p>
          <a:p>
            <a:pPr lvl="1"/>
            <a:r>
              <a:rPr lang="en-US" dirty="0"/>
              <a:t>Nathan Durdella, Ph.D. Professor and Director of Doctoral Programs in the Department of Educational Leadership &amp; Policy Studies at California State University, Northridge, CA</a:t>
            </a:r>
            <a:endParaRPr lang="en-US" sz="3600" dirty="0"/>
          </a:p>
          <a:p>
            <a:pPr lvl="1"/>
            <a:r>
              <a:rPr lang="en-US" dirty="0"/>
              <a:t>Caroline Q. Durdella, Ph.D. Dean of Institutional Research and Planning at Rio Hondo College in Whittier, CA</a:t>
            </a:r>
            <a:endParaRPr lang="en-US" sz="3600" dirty="0"/>
          </a:p>
          <a:p>
            <a:pPr lvl="1"/>
            <a:r>
              <a:rPr lang="en-US" dirty="0"/>
              <a:t>José M. Paez, EdD. Assistant Professor in the Department of Social Work               at California State University, Northridge, CA</a:t>
            </a:r>
            <a:endParaRPr lang="en-US" sz="3600" dirty="0"/>
          </a:p>
          <a:p>
            <a:pPr lvl="1"/>
            <a:r>
              <a:rPr lang="en-US" dirty="0"/>
              <a:t>Preeta Saxena, Ph.D. Senior research analyst in the Department of        Institutional Research at College of the Canyons in Valencia, CA</a:t>
            </a:r>
          </a:p>
          <a:p>
            <a:r>
              <a:rPr lang="en-US" dirty="0"/>
              <a:t>CI Campus Team</a:t>
            </a:r>
          </a:p>
          <a:p>
            <a:pPr lvl="1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5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D49F38-7A23-5D4C-B69C-F3696A3EA63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43" y="3074044"/>
            <a:ext cx="3783957" cy="37839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66874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Originally planned for Spring 2020</a:t>
            </a:r>
          </a:p>
          <a:p>
            <a:r>
              <a:rPr lang="en-US" dirty="0"/>
              <a:t>Decision point:</a:t>
            </a:r>
          </a:p>
          <a:p>
            <a:pPr lvl="1"/>
            <a:r>
              <a:rPr lang="en-US" dirty="0"/>
              <a:t>Planned October roll-out/HERI delay in release</a:t>
            </a:r>
          </a:p>
          <a:p>
            <a:pPr lvl="1"/>
            <a:r>
              <a:rPr lang="en-US" dirty="0"/>
              <a:t>Leadership transitions</a:t>
            </a:r>
          </a:p>
          <a:p>
            <a:pPr lvl="0"/>
            <a:r>
              <a:rPr lang="en-US" dirty="0"/>
              <a:t>Data collection: Nov 24 – Dec 18, 2020</a:t>
            </a:r>
          </a:p>
          <a:p>
            <a:r>
              <a:rPr lang="en-US" dirty="0"/>
              <a:t>Review &amp; feedback by Staff Council Exec, Affinity Groups, PACIE, Senate Officers, Student Government: 5/13/2021</a:t>
            </a:r>
          </a:p>
          <a:p>
            <a:r>
              <a:rPr lang="en-US" dirty="0"/>
              <a:t>Final draft received: 5/19/2021</a:t>
            </a:r>
          </a:p>
          <a:p>
            <a:r>
              <a:rPr lang="en-US" dirty="0"/>
              <a:t>Survey:</a:t>
            </a:r>
          </a:p>
          <a:p>
            <a:pPr lvl="1"/>
            <a:r>
              <a:rPr lang="en-US" dirty="0"/>
              <a:t>HERI: “Campus Climate Survey” to “Staff Climate Survey”</a:t>
            </a:r>
          </a:p>
          <a:p>
            <a:pPr lvl="1"/>
            <a:r>
              <a:rPr lang="en-US" dirty="0"/>
              <a:t>2018 v. 2020 modifications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9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66874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What differences are observed between employees based upon the demographic characteristics of race/ethnicity and gender identity?</a:t>
            </a:r>
          </a:p>
          <a:p>
            <a:pPr lvl="0"/>
            <a:r>
              <a:rPr lang="en-US" dirty="0"/>
              <a:t>What differences are observed between employees based upon employment designation?</a:t>
            </a:r>
          </a:p>
          <a:p>
            <a:pPr lvl="0"/>
            <a:r>
              <a:rPr lang="en-US" dirty="0"/>
              <a:t>What differences are observed between divisions?</a:t>
            </a:r>
          </a:p>
          <a:p>
            <a:pPr lvl="0"/>
            <a:r>
              <a:rPr lang="en-US" dirty="0"/>
              <a:t>What differences are observed within divisions?</a:t>
            </a:r>
          </a:p>
          <a:p>
            <a:pPr lvl="0"/>
            <a:r>
              <a:rPr lang="en-US" dirty="0"/>
              <a:t>What differences are observed for those employees participating in our Courageous Conversations?</a:t>
            </a:r>
          </a:p>
          <a:p>
            <a:pPr lvl="0"/>
            <a:r>
              <a:rPr lang="en-US" dirty="0"/>
              <a:t>What differences are observed among respondents to the 2018 CCS versus the 2020 CCS?</a:t>
            </a:r>
          </a:p>
        </p:txBody>
      </p:sp>
    </p:spTree>
    <p:extLst>
      <p:ext uri="{BB962C8B-B14F-4D97-AF65-F5344CB8AC3E}">
        <p14:creationId xmlns:p14="http://schemas.microsoft.com/office/powerpoint/2010/main" val="325529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Respondents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Included all employees, full- and part-time</a:t>
            </a:r>
          </a:p>
          <a:p>
            <a:pPr lvl="1"/>
            <a:r>
              <a:rPr lang="en-US" dirty="0"/>
              <a:t>Faculty: tenure-track and lecturer</a:t>
            </a:r>
          </a:p>
          <a:p>
            <a:pPr lvl="1"/>
            <a:r>
              <a:rPr lang="en-US" dirty="0"/>
              <a:t>Staff</a:t>
            </a:r>
          </a:p>
          <a:p>
            <a:pPr lvl="1"/>
            <a:r>
              <a:rPr lang="en-US" dirty="0"/>
              <a:t>Administrators</a:t>
            </a:r>
          </a:p>
          <a:p>
            <a:pPr lvl="1"/>
            <a:r>
              <a:rPr lang="en-US" dirty="0"/>
              <a:t>Auxiliary services employees</a:t>
            </a:r>
          </a:p>
          <a:p>
            <a:r>
              <a:rPr lang="en-US" dirty="0"/>
              <a:t>33.9% response rate (351/1034): decrease from 41% in 2018</a:t>
            </a:r>
          </a:p>
          <a:p>
            <a:r>
              <a:rPr lang="en-US" dirty="0"/>
              <a:t>Qualitative responses: 177 (50% of all respondents)</a:t>
            </a:r>
          </a:p>
          <a:p>
            <a:r>
              <a:rPr lang="en-US" dirty="0"/>
              <a:t>Overrepresented: Women; DSA; managers; tenure-track faculty</a:t>
            </a:r>
          </a:p>
          <a:p>
            <a:r>
              <a:rPr lang="en-US" dirty="0"/>
              <a:t>Under-represented: Men; DAA, DBFA; Latinx, Race unknown;                                        lecturer faculty </a:t>
            </a:r>
          </a:p>
          <a:p>
            <a:r>
              <a:rPr lang="en-US" dirty="0"/>
              <a:t>Analyses: Identity and employee groups with less than 40 survey respondents are included in results as aggregative groups</a:t>
            </a:r>
          </a:p>
          <a:p>
            <a:pPr lvl="1"/>
            <a:r>
              <a:rPr lang="en-US" dirty="0"/>
              <a:t>&lt; 10 are not reported in tables </a:t>
            </a:r>
          </a:p>
        </p:txBody>
      </p:sp>
    </p:spTree>
    <p:extLst>
      <p:ext uri="{BB962C8B-B14F-4D97-AF65-F5344CB8AC3E}">
        <p14:creationId xmlns:p14="http://schemas.microsoft.com/office/powerpoint/2010/main" val="1214143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D49F38-7A23-5D4C-B69C-F3696A3EA63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43" y="3074044"/>
            <a:ext cx="3783957" cy="37839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2018 v. 2020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600" dirty="0"/>
              <a:t>Improvement:</a:t>
            </a:r>
          </a:p>
          <a:p>
            <a:pPr lvl="1"/>
            <a:r>
              <a:rPr lang="en-US" sz="3600" dirty="0"/>
              <a:t>Participation in PD for diversity (58.4% v. 71.5%) and technical skills (49.7% v. 64.3%)</a:t>
            </a:r>
          </a:p>
          <a:p>
            <a:pPr lvl="1"/>
            <a:r>
              <a:rPr lang="en-US" sz="3600" dirty="0"/>
              <a:t>Participation in coalitions to address social justice (24.4% v. 36.5%)</a:t>
            </a:r>
          </a:p>
          <a:p>
            <a:pPr lvl="1"/>
            <a:r>
              <a:rPr lang="en-US" sz="3600" dirty="0"/>
              <a:t>Perception that administrators regularly speak out about the value of diversity (51.3% v. 61.9%)</a:t>
            </a:r>
          </a:p>
        </p:txBody>
      </p:sp>
    </p:spTree>
    <p:extLst>
      <p:ext uri="{BB962C8B-B14F-4D97-AF65-F5344CB8AC3E}">
        <p14:creationId xmlns:p14="http://schemas.microsoft.com/office/powerpoint/2010/main" val="233172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D55F7A-71D7-2F4E-A178-69838D8E2E82}"/>
              </a:ext>
            </a:extLst>
          </p:cNvPr>
          <p:cNvSpPr txBox="1"/>
          <p:nvPr/>
        </p:nvSpPr>
        <p:spPr>
          <a:xfrm>
            <a:off x="293211" y="298175"/>
            <a:ext cx="1065007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90C93-39D5-A74D-BB96-AB1C3B24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561"/>
            <a:ext cx="12192000" cy="89819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Findings: 2018 v. 2020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08DC8-6024-3147-92A5-3DBAAFD9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93" y="1150979"/>
            <a:ext cx="10920413" cy="5408846"/>
          </a:xfrm>
        </p:spPr>
        <p:txBody>
          <a:bodyPr>
            <a:normAutofit/>
          </a:bodyPr>
          <a:lstStyle/>
          <a:p>
            <a:r>
              <a:rPr lang="en-US" sz="3600" dirty="0"/>
              <a:t>Decreases: Climate and Commitment to Diversity</a:t>
            </a:r>
          </a:p>
          <a:p>
            <a:pPr lvl="1"/>
            <a:r>
              <a:rPr lang="en-US" sz="3200" dirty="0"/>
              <a:t>Satisfaction with collegiality (54.3% v. 40.8%)</a:t>
            </a:r>
          </a:p>
          <a:p>
            <a:pPr lvl="1"/>
            <a:r>
              <a:rPr lang="en-US" sz="3200" dirty="0"/>
              <a:t>Sense of community (63.6% v. 50.8%)</a:t>
            </a:r>
          </a:p>
          <a:p>
            <a:pPr lvl="1"/>
            <a:r>
              <a:rPr lang="en-US" sz="3200" dirty="0"/>
              <a:t>Racial/ethnic diversity of faculty (50% v. 30%)</a:t>
            </a:r>
          </a:p>
          <a:p>
            <a:pPr lvl="1"/>
            <a:r>
              <a:rPr lang="en-US" sz="3200" dirty="0"/>
              <a:t>Racial/ethnic diversity of staff (60.4% v. 47.8%)</a:t>
            </a:r>
          </a:p>
          <a:p>
            <a:pPr lvl="1"/>
            <a:r>
              <a:rPr lang="en-US" sz="3200" dirty="0"/>
              <a:t>Racial/ethnic diversity of students (70.8% v. 52%)</a:t>
            </a:r>
          </a:p>
          <a:p>
            <a:pPr lvl="1"/>
            <a:r>
              <a:rPr lang="en-US" sz="3200" dirty="0"/>
              <a:t>Atmosphere for sexual orientation (72.5% v. 54.6%)</a:t>
            </a:r>
          </a:p>
          <a:p>
            <a:pPr lvl="1"/>
            <a:r>
              <a:rPr lang="en-US" sz="3200" dirty="0"/>
              <a:t>Atmosphere for political differences (55.8% v. 40.9%)</a:t>
            </a:r>
          </a:p>
          <a:p>
            <a:pPr lvl="1"/>
            <a:r>
              <a:rPr lang="en-US" sz="3200" dirty="0"/>
              <a:t>Atmosphere for gender differences (67.7% v. 52.1%)</a:t>
            </a:r>
          </a:p>
          <a:p>
            <a:pPr lvl="1"/>
            <a:r>
              <a:rPr lang="en-US" sz="3200" dirty="0"/>
              <a:t>Atmosphere for individuals with disabilities (70.1% v. 46.9%)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888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13574</TotalTime>
  <Words>1541</Words>
  <Application>Microsoft Office PowerPoint</Application>
  <PresentationFormat>Widescreen</PresentationFormat>
  <Paragraphs>194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PGothic</vt:lpstr>
      <vt:lpstr>Arial</vt:lpstr>
      <vt:lpstr>Arial Black</vt:lpstr>
      <vt:lpstr>Calibri</vt:lpstr>
      <vt:lpstr>Calibri Light</vt:lpstr>
      <vt:lpstr>Gill Sans MT</vt:lpstr>
      <vt:lpstr>Office Theme</vt:lpstr>
      <vt:lpstr>1_Office Theme</vt:lpstr>
      <vt:lpstr>PowerPoint Presentation</vt:lpstr>
      <vt:lpstr>Campus Climate</vt:lpstr>
      <vt:lpstr>Purpose</vt:lpstr>
      <vt:lpstr>Process</vt:lpstr>
      <vt:lpstr>Process</vt:lpstr>
      <vt:lpstr>Research Questions</vt:lpstr>
      <vt:lpstr>Employee Respondents</vt:lpstr>
      <vt:lpstr>High Level Findings: 2018 v. 2020</vt:lpstr>
      <vt:lpstr>High Level Findings: 2018 v. 2020</vt:lpstr>
      <vt:lpstr>High Level Findings: 2018 v. 2020</vt:lpstr>
      <vt:lpstr>High Level Findings: 2018 v. 2020</vt:lpstr>
      <vt:lpstr>High Level Findings: Group Differences</vt:lpstr>
      <vt:lpstr>High Level Findings: Group Differences</vt:lpstr>
      <vt:lpstr>High Level Findings: Qualitative</vt:lpstr>
      <vt:lpstr>High Level Findings: Qualitative 2018/2020</vt:lpstr>
      <vt:lpstr>Student Survey: Diverse Learning Experiences</vt:lpstr>
      <vt:lpstr>Student Survey: Diverse Learning Experiences</vt:lpstr>
      <vt:lpstr>Student Survey: Diverse Learning Experiences</vt:lpstr>
      <vt:lpstr>Reflections/Next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Kubel, Jennifer</dc:creator>
  <cp:lastModifiedBy>McDonnell, Mary</cp:lastModifiedBy>
  <cp:revision>251</cp:revision>
  <cp:lastPrinted>2018-12-14T01:30:00Z</cp:lastPrinted>
  <dcterms:created xsi:type="dcterms:W3CDTF">2018-08-28T22:34:23Z</dcterms:created>
  <dcterms:modified xsi:type="dcterms:W3CDTF">2021-05-25T21:47:06Z</dcterms:modified>
</cp:coreProperties>
</file>