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5" r:id="rId4"/>
    <p:sldMasterId id="214748367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6858000" cx="9144000"/>
  <p:notesSz cx="6954825" cy="9309100"/>
  <p:embeddedFontLst>
    <p:embeddedFont>
      <p:font typeface="Cabin"/>
      <p:regular r:id="rId15"/>
      <p:bold r:id="rId16"/>
      <p:italic r:id="rId17"/>
      <p:boldItalic r:id="rId18"/>
    </p:embeddedFont>
    <p:embeddedFont>
      <p:font typeface="Gill Sans"/>
      <p:regular r:id="rId19"/>
      <p:bold r:id="rId20"/>
    </p:embeddedFont>
    <p:embeddedFont>
      <p:font typeface="Century Gothic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1EC1FDB3-1162-471B-9B5C-3B8ABC266FBC}">
  <a:tblStyle styleId="{1EC1FDB3-1162-471B-9B5C-3B8ABC266FBC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E6E6"/>
          </a:solidFill>
        </a:fill>
      </a:tcStyle>
    </a:wholeTbl>
    <a:band1H>
      <a:tcTxStyle/>
      <a:tcStyle>
        <a:fill>
          <a:solidFill>
            <a:srgbClr val="FFCACA"/>
          </a:solidFill>
        </a:fill>
      </a:tcStyle>
    </a:band1H>
    <a:band2H>
      <a:tcTxStyle/>
    </a:band2H>
    <a:band1V>
      <a:tcTxStyle/>
      <a:tcStyle>
        <a:fill>
          <a:solidFill>
            <a:srgbClr val="FFCACA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FD10CD8B-6BF5-48B5-BA57-F3C2076134D9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GillSans-bold.fntdata"/><Relationship Id="rId11" Type="http://schemas.openxmlformats.org/officeDocument/2006/relationships/slide" Target="slides/slide5.xml"/><Relationship Id="rId22" Type="http://schemas.openxmlformats.org/officeDocument/2006/relationships/font" Target="fonts/CenturyGothic-bold.fntdata"/><Relationship Id="rId10" Type="http://schemas.openxmlformats.org/officeDocument/2006/relationships/slide" Target="slides/slide4.xml"/><Relationship Id="rId21" Type="http://schemas.openxmlformats.org/officeDocument/2006/relationships/font" Target="fonts/CenturyGothic-regular.fntdata"/><Relationship Id="rId13" Type="http://schemas.openxmlformats.org/officeDocument/2006/relationships/slide" Target="slides/slide7.xml"/><Relationship Id="rId24" Type="http://schemas.openxmlformats.org/officeDocument/2006/relationships/font" Target="fonts/CenturyGothic-boldItalic.fntdata"/><Relationship Id="rId12" Type="http://schemas.openxmlformats.org/officeDocument/2006/relationships/slide" Target="slides/slide6.xml"/><Relationship Id="rId23" Type="http://schemas.openxmlformats.org/officeDocument/2006/relationships/font" Target="fonts/CenturyGothic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Cabin-regular.fntdata"/><Relationship Id="rId14" Type="http://schemas.openxmlformats.org/officeDocument/2006/relationships/slide" Target="slides/slide8.xml"/><Relationship Id="rId17" Type="http://schemas.openxmlformats.org/officeDocument/2006/relationships/font" Target="fonts/Cabin-italic.fntdata"/><Relationship Id="rId16" Type="http://schemas.openxmlformats.org/officeDocument/2006/relationships/font" Target="fonts/Cabin-bold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GillSans-regular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Cabin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13763" cy="46545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39466" y="0"/>
            <a:ext cx="3013763" cy="46545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50938" y="698500"/>
            <a:ext cx="4652962" cy="34909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42029"/>
            <a:ext cx="3013763" cy="46545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  <a:noFill/>
          <a:ln>
            <a:noFill/>
          </a:ln>
        </p:spPr>
        <p:txBody>
          <a:bodyPr anchorCtr="0" anchor="b" bIns="46450" lIns="92925" spcFirstLastPara="1" rIns="92925" wrap="square" tIns="464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lao.ca.gov/Publications/Report/4111" TargetMode="External"/><Relationship Id="rId3" Type="http://schemas.openxmlformats.org/officeDocument/2006/relationships/hyperlink" Target="https://www2.calstate.edu/csu-system/board-of-trustees/past-meetings/2019/Documents/jan-22-23-full-agenda.pdf" TargetMode="External"/><Relationship Id="rId4" Type="http://schemas.openxmlformats.org/officeDocument/2006/relationships/hyperlink" Target="https://www.sacbee.com/news/politics-government/capitol-alert/article239050443.html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2.calstate.edu/csu-system/board-of-trustees/past-meetings/2019/Documents/jan-22-23-full-agenda.pdf" TargetMode="External"/><Relationship Id="rId3" Type="http://schemas.openxmlformats.org/officeDocument/2006/relationships/hyperlink" Target="http://www.ebudget.ca.gov/budget/2020-21/#/Department/6610" TargetMode="External"/><Relationship Id="rId4" Type="http://schemas.openxmlformats.org/officeDocument/2006/relationships/hyperlink" Target="https://lao.ca.gov/reports/2020/4135/budget-overview-2020.pdf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presentation/d/1gM0EszpIJDqX6l6ashWyyBDwkfio5qZ1Dj5h3-i3Pxc/edit?usp=sharing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7d5f05beb8_2_49:notes"/>
          <p:cNvSpPr/>
          <p:nvPr>
            <p:ph idx="2" type="sldImg"/>
          </p:nvPr>
        </p:nvSpPr>
        <p:spPr>
          <a:xfrm>
            <a:off x="1120500" y="697865"/>
            <a:ext cx="4713826" cy="34909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0" name="Google Shape;170;g7d5f05beb8_2_49:notes"/>
          <p:cNvSpPr txBox="1"/>
          <p:nvPr>
            <p:ph idx="1" type="body"/>
          </p:nvPr>
        </p:nvSpPr>
        <p:spPr>
          <a:xfrm>
            <a:off x="695483" y="4422458"/>
            <a:ext cx="5563860" cy="4188778"/>
          </a:xfrm>
          <a:prstGeom prst="rect">
            <a:avLst/>
          </a:prstGeom>
          <a:noFill/>
          <a:ln>
            <a:noFill/>
          </a:ln>
        </p:spPr>
        <p:txBody>
          <a:bodyPr anchorCtr="0" anchor="t" bIns="46150" lIns="92325" spcFirstLastPara="1" rIns="92325" wrap="square" tIns="46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g7d5f05beb8_2_49:notes"/>
          <p:cNvSpPr txBox="1"/>
          <p:nvPr>
            <p:ph idx="12" type="sldNum"/>
          </p:nvPr>
        </p:nvSpPr>
        <p:spPr>
          <a:xfrm>
            <a:off x="3939458" y="8841737"/>
            <a:ext cx="3013757" cy="465773"/>
          </a:xfrm>
          <a:prstGeom prst="rect">
            <a:avLst/>
          </a:prstGeom>
          <a:noFill/>
          <a:ln>
            <a:noFill/>
          </a:ln>
        </p:spPr>
        <p:txBody>
          <a:bodyPr anchorCtr="0" anchor="b" bIns="46150" lIns="92325" spcFirstLastPara="1" rIns="92325" wrap="square" tIns="461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7d5f05beb8_2_60:notes"/>
          <p:cNvSpPr txBox="1"/>
          <p:nvPr>
            <p:ph idx="1" type="body"/>
          </p:nvPr>
        </p:nvSpPr>
        <p:spPr>
          <a:xfrm>
            <a:off x="695483" y="4422458"/>
            <a:ext cx="5563860" cy="4188778"/>
          </a:xfrm>
          <a:prstGeom prst="rect">
            <a:avLst/>
          </a:prstGeom>
          <a:noFill/>
          <a:ln>
            <a:noFill/>
          </a:ln>
        </p:spPr>
        <p:txBody>
          <a:bodyPr anchorCtr="0" anchor="t" bIns="92325" lIns="92325" spcFirstLastPara="1" rIns="92325" wrap="square" tIns="923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g7d5f05beb8_2_60:notes"/>
          <p:cNvSpPr/>
          <p:nvPr>
            <p:ph idx="2" type="sldImg"/>
          </p:nvPr>
        </p:nvSpPr>
        <p:spPr>
          <a:xfrm>
            <a:off x="1120500" y="697865"/>
            <a:ext cx="4713826" cy="34909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7d5f05beb8_2_65:notes"/>
          <p:cNvSpPr txBox="1"/>
          <p:nvPr>
            <p:ph idx="1" type="body"/>
          </p:nvPr>
        </p:nvSpPr>
        <p:spPr>
          <a:xfrm>
            <a:off x="695483" y="4422458"/>
            <a:ext cx="5563860" cy="4188778"/>
          </a:xfrm>
          <a:prstGeom prst="rect">
            <a:avLst/>
          </a:prstGeom>
          <a:noFill/>
          <a:ln>
            <a:noFill/>
          </a:ln>
        </p:spPr>
        <p:txBody>
          <a:bodyPr anchorCtr="0" anchor="t" bIns="92325" lIns="92325" spcFirstLastPara="1" rIns="92325" wrap="square" tIns="923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g7d5f05beb8_2_65:notes"/>
          <p:cNvSpPr/>
          <p:nvPr>
            <p:ph idx="2" type="sldImg"/>
          </p:nvPr>
        </p:nvSpPr>
        <p:spPr>
          <a:xfrm>
            <a:off x="1120500" y="697865"/>
            <a:ext cx="4713826" cy="34909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7d5f05beb8_2_70:notes"/>
          <p:cNvSpPr/>
          <p:nvPr>
            <p:ph idx="2" type="sldImg"/>
          </p:nvPr>
        </p:nvSpPr>
        <p:spPr>
          <a:xfrm>
            <a:off x="1120500" y="697865"/>
            <a:ext cx="4713826" cy="34909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93" name="Google Shape;193;g7d5f05beb8_2_70:notes"/>
          <p:cNvSpPr txBox="1"/>
          <p:nvPr>
            <p:ph idx="1" type="body"/>
          </p:nvPr>
        </p:nvSpPr>
        <p:spPr>
          <a:xfrm>
            <a:off x="695483" y="4422458"/>
            <a:ext cx="5563860" cy="4188915"/>
          </a:xfrm>
          <a:prstGeom prst="rect">
            <a:avLst/>
          </a:prstGeom>
          <a:noFill/>
          <a:ln>
            <a:noFill/>
          </a:ln>
        </p:spPr>
        <p:txBody>
          <a:bodyPr anchorCtr="0" anchor="t" bIns="92325" lIns="92325" spcFirstLastPara="1" rIns="92325" wrap="square" tIns="92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400"/>
              <a:t>Sources: </a:t>
            </a:r>
            <a:endParaRPr sz="1400"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400"/>
              <a:t>Legislative Analyst’s Office. 2020-21 Budget. California’s Fiscal Outlook (Nov 2019): </a:t>
            </a:r>
            <a:r>
              <a:rPr lang="en-US" sz="1400" u="sng">
                <a:solidFill>
                  <a:schemeClr val="hlink"/>
                </a:solidFill>
                <a:hlinkClick r:id="rId2"/>
              </a:rPr>
              <a:t>https://lao.ca.gov/Publications/Report/4111</a:t>
            </a:r>
            <a:endParaRPr sz="1400"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400"/>
              <a:t>CSU Board of Trustees. Committee on Finance. Agenda Item 3. 2019-2020 Operating Budget Update:</a:t>
            </a:r>
            <a:r>
              <a:rPr lang="en-US" sz="1400">
                <a:solidFill>
                  <a:srgbClr val="0000FF"/>
                </a:solidFill>
              </a:rPr>
              <a:t> </a:t>
            </a:r>
            <a:r>
              <a:rPr lang="en-US" sz="1400" u="sng">
                <a:solidFill>
                  <a:schemeClr val="hlink"/>
                </a:solidFill>
                <a:hlinkClick r:id="rId3"/>
              </a:rPr>
              <a:t>https://www2.calstate.edu/csu-system/board-of-trustees/past-meetings/2019/Documents/jan-22-23-full-agenda.pdf</a:t>
            </a:r>
            <a:r>
              <a:rPr lang="en-US" sz="1400">
                <a:solidFill>
                  <a:srgbClr val="0000FF"/>
                </a:solidFill>
              </a:rPr>
              <a:t> </a:t>
            </a:r>
            <a:endParaRPr sz="1400"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Arial"/>
              <a:buChar char="●"/>
            </a:pPr>
            <a:r>
              <a:rPr lang="en-US" sz="1400">
                <a:solidFill>
                  <a:srgbClr val="000000"/>
                </a:solidFill>
              </a:rPr>
              <a:t>“California state budget breaks record, tops $220 billion,” The Sacramento Bee (Jan. 10, 2020).</a:t>
            </a:r>
            <a:r>
              <a:rPr lang="en-US" sz="1400">
                <a:solidFill>
                  <a:srgbClr val="222222"/>
                </a:solidFill>
              </a:rPr>
              <a:t> </a:t>
            </a:r>
            <a:r>
              <a:rPr lang="en-US" sz="1400" u="sng">
                <a:solidFill>
                  <a:schemeClr val="hlink"/>
                </a:solidFill>
                <a:hlinkClick r:id="rId4"/>
              </a:rPr>
              <a:t>https://www.sacbee.com/news/politics-government/capitol-alert/article239050443.html</a:t>
            </a:r>
            <a:endParaRPr sz="14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g7d5f05beb8_2_70:notes"/>
          <p:cNvSpPr txBox="1"/>
          <p:nvPr>
            <p:ph idx="12" type="sldNum"/>
          </p:nvPr>
        </p:nvSpPr>
        <p:spPr>
          <a:xfrm>
            <a:off x="3939458" y="8841737"/>
            <a:ext cx="3013757" cy="465635"/>
          </a:xfrm>
          <a:prstGeom prst="rect">
            <a:avLst/>
          </a:prstGeom>
          <a:noFill/>
          <a:ln>
            <a:noFill/>
          </a:ln>
        </p:spPr>
        <p:txBody>
          <a:bodyPr anchorCtr="0" anchor="b" bIns="46150" lIns="92325" spcFirstLastPara="1" rIns="92325" wrap="square" tIns="46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7d5f05beb8_2_102:notes"/>
          <p:cNvSpPr/>
          <p:nvPr>
            <p:ph idx="2" type="sldImg"/>
          </p:nvPr>
        </p:nvSpPr>
        <p:spPr>
          <a:xfrm>
            <a:off x="1120500" y="697865"/>
            <a:ext cx="4713826" cy="34909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00" name="Google Shape;200;g7d5f05beb8_2_102:notes"/>
          <p:cNvSpPr txBox="1"/>
          <p:nvPr>
            <p:ph idx="1" type="body"/>
          </p:nvPr>
        </p:nvSpPr>
        <p:spPr>
          <a:xfrm>
            <a:off x="695483" y="4422458"/>
            <a:ext cx="5563860" cy="4188915"/>
          </a:xfrm>
          <a:prstGeom prst="rect">
            <a:avLst/>
          </a:prstGeom>
          <a:noFill/>
          <a:ln>
            <a:noFill/>
          </a:ln>
        </p:spPr>
        <p:txBody>
          <a:bodyPr anchorCtr="0" anchor="t" bIns="92325" lIns="92325" spcFirstLastPara="1" rIns="92325" wrap="square" tIns="92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latin typeface="Arial"/>
                <a:ea typeface="Arial"/>
                <a:cs typeface="Arial"/>
                <a:sym typeface="Arial"/>
              </a:rPr>
              <a:t>Sources: </a:t>
            </a:r>
            <a:endParaRPr sz="1400"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●"/>
            </a:pPr>
            <a:r>
              <a:rPr lang="en-US" sz="1200">
                <a:latin typeface="Arial"/>
                <a:ea typeface="Arial"/>
                <a:cs typeface="Arial"/>
                <a:sym typeface="Arial"/>
              </a:rPr>
              <a:t>CSU Board of Trustees. Committee on Finance. Agenda Item 3. 2019-2020 Operating Budget Update:</a:t>
            </a:r>
            <a:r>
              <a:rPr lang="en-US" sz="12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https://www2.calstate.edu/csu-system/board-of-trustees/past-meetings/2019/Documents/jan-22-23-full-agenda.pdf</a:t>
            </a:r>
            <a:r>
              <a:rPr lang="en-US" sz="12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●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Governor Gavin Newsom’s 2020-21 Budget Proposal (January 10, 2020). </a:t>
            </a:r>
            <a:r>
              <a:rPr i="1" lang="en-US" sz="1100">
                <a:latin typeface="Arial"/>
                <a:ea typeface="Arial"/>
                <a:cs typeface="Arial"/>
                <a:sym typeface="Arial"/>
              </a:rPr>
              <a:t>Higher Education: California State University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:  </a:t>
            </a:r>
            <a:r>
              <a:rPr lang="en-US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http://www.ebudget.ca.gov/budget/2020-21/#/Department/6610</a:t>
            </a:r>
            <a:endParaRPr sz="11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US" sz="1400"/>
              <a:t>Legislative Analyst’s Office. 2020-21 Budget. Overview of Governor’s Budget (Jan 2020): </a:t>
            </a:r>
            <a:r>
              <a:rPr lang="en-US" sz="12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https://lao.ca.gov/reports/2020/4135/budget-overview-2020.pdf</a:t>
            </a:r>
            <a:endParaRPr sz="1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sz="1400"/>
          </a:p>
        </p:txBody>
      </p:sp>
      <p:sp>
        <p:nvSpPr>
          <p:cNvPr id="201" name="Google Shape;201;g7d5f05beb8_2_102:notes"/>
          <p:cNvSpPr txBox="1"/>
          <p:nvPr>
            <p:ph idx="12" type="sldNum"/>
          </p:nvPr>
        </p:nvSpPr>
        <p:spPr>
          <a:xfrm>
            <a:off x="3939458" y="8841737"/>
            <a:ext cx="3013757" cy="465635"/>
          </a:xfrm>
          <a:prstGeom prst="rect">
            <a:avLst/>
          </a:prstGeom>
          <a:noFill/>
          <a:ln>
            <a:noFill/>
          </a:ln>
        </p:spPr>
        <p:txBody>
          <a:bodyPr anchorCtr="0" anchor="b" bIns="46150" lIns="92325" spcFirstLastPara="1" rIns="92325" wrap="square" tIns="46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7d5f05beb8_2_108:notes"/>
          <p:cNvSpPr/>
          <p:nvPr>
            <p:ph idx="2" type="sldImg"/>
          </p:nvPr>
        </p:nvSpPr>
        <p:spPr>
          <a:xfrm>
            <a:off x="1120500" y="697865"/>
            <a:ext cx="4713826" cy="34909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07" name="Google Shape;207;g7d5f05beb8_2_108:notes"/>
          <p:cNvSpPr txBox="1"/>
          <p:nvPr>
            <p:ph idx="1" type="body"/>
          </p:nvPr>
        </p:nvSpPr>
        <p:spPr>
          <a:xfrm>
            <a:off x="695483" y="4422458"/>
            <a:ext cx="5563860" cy="4188778"/>
          </a:xfrm>
          <a:prstGeom prst="rect">
            <a:avLst/>
          </a:prstGeom>
          <a:noFill/>
          <a:ln>
            <a:noFill/>
          </a:ln>
        </p:spPr>
        <p:txBody>
          <a:bodyPr anchorCtr="0" anchor="t" bIns="92325" lIns="92325" spcFirstLastPara="1" rIns="92325" wrap="square" tIns="923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Sources:</a:t>
            </a:r>
            <a:endParaRPr sz="1400"/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●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Prior cabinet presentations:</a:t>
            </a:r>
            <a:endParaRPr sz="1400"/>
          </a:p>
          <a:p>
            <a:pPr indent="-317500" lvl="1" marL="927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2019/20: </a:t>
            </a:r>
            <a:r>
              <a:rPr lang="en-US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https://docs.google.com/presentation/d/1gM0EszpIJDqX6l6ashWyyBDwkfio5qZ1Dj5h3-i3Pxc/edit?usp=sharing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-317500" lvl="1" marL="927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2018/19: https://docs.google.com/presentation/d/1uHZVbXrAD1GU24qceMBSxPJMyDvFiCUSuw19s93Ae5w/edit?usp=sharing</a:t>
            </a:r>
            <a:endParaRPr sz="1400"/>
          </a:p>
          <a:p>
            <a:pPr indent="-317500" lvl="1" marL="927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2017/18: https://drive.google.com/file/d/0B3oFJ96H8KxKTGdSNW1GQWQ1S2M/view?usp=sharing</a:t>
            </a:r>
            <a:endParaRPr sz="11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52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400"/>
          </a:p>
        </p:txBody>
      </p:sp>
      <p:sp>
        <p:nvSpPr>
          <p:cNvPr id="208" name="Google Shape;208;g7d5f05beb8_2_108:notes"/>
          <p:cNvSpPr txBox="1"/>
          <p:nvPr>
            <p:ph idx="12" type="sldNum"/>
          </p:nvPr>
        </p:nvSpPr>
        <p:spPr>
          <a:xfrm>
            <a:off x="3939458" y="8841737"/>
            <a:ext cx="3013757" cy="465773"/>
          </a:xfrm>
          <a:prstGeom prst="rect">
            <a:avLst/>
          </a:prstGeom>
          <a:noFill/>
          <a:ln>
            <a:noFill/>
          </a:ln>
        </p:spPr>
        <p:txBody>
          <a:bodyPr anchorCtr="0" anchor="b" bIns="46150" lIns="92325" spcFirstLastPara="1" rIns="92325" wrap="square" tIns="461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7d5f05beb8_2_115:notes"/>
          <p:cNvSpPr/>
          <p:nvPr>
            <p:ph idx="2" type="sldImg"/>
          </p:nvPr>
        </p:nvSpPr>
        <p:spPr>
          <a:xfrm>
            <a:off x="1120500" y="697865"/>
            <a:ext cx="4713826" cy="34909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15" name="Google Shape;215;g7d5f05beb8_2_115:notes"/>
          <p:cNvSpPr txBox="1"/>
          <p:nvPr>
            <p:ph idx="1" type="body"/>
          </p:nvPr>
        </p:nvSpPr>
        <p:spPr>
          <a:xfrm>
            <a:off x="695483" y="4422458"/>
            <a:ext cx="5563860" cy="4188915"/>
          </a:xfrm>
          <a:prstGeom prst="rect">
            <a:avLst/>
          </a:prstGeom>
          <a:noFill/>
          <a:ln>
            <a:noFill/>
          </a:ln>
        </p:spPr>
        <p:txBody>
          <a:bodyPr anchorCtr="0" anchor="t" bIns="92325" lIns="92325" spcFirstLastPara="1" rIns="92325" wrap="square" tIns="923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sz="1400"/>
          </a:p>
        </p:txBody>
      </p:sp>
      <p:sp>
        <p:nvSpPr>
          <p:cNvPr id="216" name="Google Shape;216;g7d5f05beb8_2_115:notes"/>
          <p:cNvSpPr txBox="1"/>
          <p:nvPr>
            <p:ph idx="12" type="sldNum"/>
          </p:nvPr>
        </p:nvSpPr>
        <p:spPr>
          <a:xfrm>
            <a:off x="3939458" y="8841737"/>
            <a:ext cx="3013757" cy="465635"/>
          </a:xfrm>
          <a:prstGeom prst="rect">
            <a:avLst/>
          </a:prstGeom>
          <a:noFill/>
          <a:ln>
            <a:noFill/>
          </a:ln>
        </p:spPr>
        <p:txBody>
          <a:bodyPr anchorCtr="0" anchor="b" bIns="46150" lIns="92325" spcFirstLastPara="1" rIns="92325" wrap="square" tIns="46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7d5f05beb8_2_121:notes"/>
          <p:cNvSpPr/>
          <p:nvPr>
            <p:ph idx="2" type="sldImg"/>
          </p:nvPr>
        </p:nvSpPr>
        <p:spPr>
          <a:xfrm>
            <a:off x="1120500" y="697865"/>
            <a:ext cx="4713826" cy="34909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22" name="Google Shape;222;g7d5f05beb8_2_121:notes"/>
          <p:cNvSpPr txBox="1"/>
          <p:nvPr>
            <p:ph idx="1" type="body"/>
          </p:nvPr>
        </p:nvSpPr>
        <p:spPr>
          <a:xfrm>
            <a:off x="695483" y="4422458"/>
            <a:ext cx="5563860" cy="4188915"/>
          </a:xfrm>
          <a:prstGeom prst="rect">
            <a:avLst/>
          </a:prstGeom>
          <a:noFill/>
          <a:ln>
            <a:noFill/>
          </a:ln>
        </p:spPr>
        <p:txBody>
          <a:bodyPr anchorCtr="0" anchor="t" bIns="92325" lIns="92325" spcFirstLastPara="1" rIns="92325" wrap="square" tIns="923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sz="1400"/>
          </a:p>
        </p:txBody>
      </p:sp>
      <p:sp>
        <p:nvSpPr>
          <p:cNvPr id="223" name="Google Shape;223;g7d5f05beb8_2_121:notes"/>
          <p:cNvSpPr txBox="1"/>
          <p:nvPr>
            <p:ph idx="12" type="sldNum"/>
          </p:nvPr>
        </p:nvSpPr>
        <p:spPr>
          <a:xfrm>
            <a:off x="3939458" y="8841737"/>
            <a:ext cx="3013757" cy="465635"/>
          </a:xfrm>
          <a:prstGeom prst="rect">
            <a:avLst/>
          </a:prstGeom>
          <a:noFill/>
          <a:ln>
            <a:noFill/>
          </a:ln>
        </p:spPr>
        <p:txBody>
          <a:bodyPr anchorCtr="0" anchor="b" bIns="46150" lIns="92325" spcFirstLastPara="1" rIns="92325" wrap="square" tIns="461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type="ctrTitle"/>
          </p:nvPr>
        </p:nvSpPr>
        <p:spPr>
          <a:xfrm>
            <a:off x="0" y="2157319"/>
            <a:ext cx="8915400" cy="87782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914400" y="3034553"/>
            <a:ext cx="8001000" cy="3823447"/>
          </a:xfrm>
          <a:prstGeom prst="rect">
            <a:avLst/>
          </a:prstGeom>
          <a:solidFill>
            <a:srgbClr val="E3E5D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1640A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1640A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1640A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1640A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0" type="dt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entury Gothic"/>
              <a:buNone/>
              <a:defRPr b="0" i="0" sz="10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11" type="ftr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entury Gothic"/>
              <a:buNone/>
              <a:defRPr b="0" i="0" sz="10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2" name="Google Shape;22;p2"/>
          <p:cNvSpPr txBox="1"/>
          <p:nvPr>
            <p:ph idx="12" type="sldNum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/>
          <p:nvPr>
            <p:ph type="title"/>
          </p:nvPr>
        </p:nvSpPr>
        <p:spPr>
          <a:xfrm>
            <a:off x="0" y="1124712"/>
            <a:ext cx="8915400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81" name="Google Shape;81;p11"/>
          <p:cNvSpPr/>
          <p:nvPr>
            <p:ph idx="2" type="pic"/>
          </p:nvPr>
        </p:nvSpPr>
        <p:spPr>
          <a:xfrm>
            <a:off x="5487987" y="2048256"/>
            <a:ext cx="3427413" cy="4206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1640A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1640A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1640A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1640A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2" name="Google Shape;82;p11"/>
          <p:cNvSpPr txBox="1"/>
          <p:nvPr>
            <p:ph idx="1" type="body"/>
          </p:nvPr>
        </p:nvSpPr>
        <p:spPr>
          <a:xfrm>
            <a:off x="914400" y="2039112"/>
            <a:ext cx="4572000" cy="4224528"/>
          </a:xfrm>
          <a:prstGeom prst="rect">
            <a:avLst/>
          </a:prstGeom>
          <a:solidFill>
            <a:srgbClr val="E3E5D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1640A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0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1640A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51640A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51640A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3" name="Google Shape;83;p11"/>
          <p:cNvSpPr txBox="1"/>
          <p:nvPr>
            <p:ph idx="10" type="dt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entury Gothic"/>
              <a:buNone/>
              <a:defRPr b="0" i="0" sz="10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4" name="Google Shape;84;p11"/>
          <p:cNvSpPr txBox="1"/>
          <p:nvPr>
            <p:ph idx="11" type="ftr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entury Gothic"/>
              <a:buNone/>
              <a:defRPr b="0" i="0" sz="10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above Caption">
  <p:cSld name="Picture above Caption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/>
          <p:nvPr>
            <p:ph type="ctrTitle"/>
          </p:nvPr>
        </p:nvSpPr>
        <p:spPr>
          <a:xfrm>
            <a:off x="0" y="4114800"/>
            <a:ext cx="8915400" cy="87782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b="0" i="0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88" name="Google Shape;88;p12"/>
          <p:cNvSpPr txBox="1"/>
          <p:nvPr>
            <p:ph idx="1" type="subTitle"/>
          </p:nvPr>
        </p:nvSpPr>
        <p:spPr>
          <a:xfrm>
            <a:off x="914400" y="5002305"/>
            <a:ext cx="8001000" cy="1855695"/>
          </a:xfrm>
          <a:prstGeom prst="rect">
            <a:avLst/>
          </a:prstGeom>
          <a:solidFill>
            <a:srgbClr val="E3E5D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1640A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1640A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1640A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1640A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9" name="Google Shape;89;p12"/>
          <p:cNvSpPr txBox="1"/>
          <p:nvPr>
            <p:ph idx="10" type="dt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entury Gothic"/>
              <a:buNone/>
              <a:defRPr b="0" i="0" sz="10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0" name="Google Shape;90;p12"/>
          <p:cNvSpPr txBox="1"/>
          <p:nvPr>
            <p:ph idx="11" type="ftr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entury Gothic"/>
              <a:buNone/>
              <a:defRPr b="0" i="0" sz="10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1" name="Google Shape;91;p12"/>
          <p:cNvSpPr/>
          <p:nvPr>
            <p:ph idx="2" type="pic"/>
          </p:nvPr>
        </p:nvSpPr>
        <p:spPr>
          <a:xfrm>
            <a:off x="927100" y="1129553"/>
            <a:ext cx="7988300" cy="29809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655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1640A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9250" lvl="2" marL="1035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6550" lvl="3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1640A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9250" lvl="4" marL="17208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4488" lvl="5" marL="2055813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1640A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44488" lvl="6" marL="2398713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44488" lvl="7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1640A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44488" lvl="8" marL="308768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 Pictures with Caption">
  <p:cSld name="2 Pictures with Caption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/>
          <p:nvPr>
            <p:ph type="ctrTitle"/>
          </p:nvPr>
        </p:nvSpPr>
        <p:spPr>
          <a:xfrm>
            <a:off x="0" y="4114800"/>
            <a:ext cx="8915400" cy="87782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b="0" i="0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94" name="Google Shape;94;p13"/>
          <p:cNvSpPr txBox="1"/>
          <p:nvPr>
            <p:ph idx="1" type="subTitle"/>
          </p:nvPr>
        </p:nvSpPr>
        <p:spPr>
          <a:xfrm>
            <a:off x="914400" y="5002305"/>
            <a:ext cx="8001000" cy="1855695"/>
          </a:xfrm>
          <a:prstGeom prst="rect">
            <a:avLst/>
          </a:prstGeom>
          <a:solidFill>
            <a:srgbClr val="E3E5D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1640A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1640A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1640A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1640A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5" name="Google Shape;95;p13"/>
          <p:cNvSpPr txBox="1"/>
          <p:nvPr>
            <p:ph idx="10" type="dt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entury Gothic"/>
              <a:buNone/>
              <a:defRPr b="0" i="0" sz="10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6" name="Google Shape;96;p13"/>
          <p:cNvSpPr txBox="1"/>
          <p:nvPr>
            <p:ph idx="11" type="ftr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entury Gothic"/>
              <a:buNone/>
              <a:defRPr b="0" i="0" sz="10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7" name="Google Shape;97;p13"/>
          <p:cNvSpPr/>
          <p:nvPr>
            <p:ph idx="2" type="pic"/>
          </p:nvPr>
        </p:nvSpPr>
        <p:spPr>
          <a:xfrm>
            <a:off x="927100" y="1129553"/>
            <a:ext cx="3986784" cy="29809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655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1640A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9250" lvl="2" marL="1035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6550" lvl="3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1640A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9250" lvl="4" marL="17208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4488" lvl="5" marL="2055813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1640A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44488" lvl="6" marL="2398713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44488" lvl="7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1640A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44488" lvl="8" marL="308768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8" name="Google Shape;98;p13"/>
          <p:cNvSpPr/>
          <p:nvPr>
            <p:ph idx="3" type="pic"/>
          </p:nvPr>
        </p:nvSpPr>
        <p:spPr>
          <a:xfrm>
            <a:off x="4928616" y="1129553"/>
            <a:ext cx="3986784" cy="29809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655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1640A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9250" lvl="2" marL="1035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6550" lvl="3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1640A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9250" lvl="4" marL="17208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4488" lvl="5" marL="2055813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1640A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44488" lvl="6" marL="2398713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44488" lvl="7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1640A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44488" lvl="8" marL="308768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Pictures with Caption">
  <p:cSld name="3 Pictures with Caption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/>
          <p:nvPr>
            <p:ph type="ctrTitle"/>
          </p:nvPr>
        </p:nvSpPr>
        <p:spPr>
          <a:xfrm>
            <a:off x="0" y="4114800"/>
            <a:ext cx="8915400" cy="87782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b="0" i="0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101" name="Google Shape;101;p14"/>
          <p:cNvSpPr txBox="1"/>
          <p:nvPr>
            <p:ph idx="1" type="subTitle"/>
          </p:nvPr>
        </p:nvSpPr>
        <p:spPr>
          <a:xfrm>
            <a:off x="914400" y="5002305"/>
            <a:ext cx="8001000" cy="1855695"/>
          </a:xfrm>
          <a:prstGeom prst="rect">
            <a:avLst/>
          </a:prstGeom>
          <a:solidFill>
            <a:srgbClr val="E3E5D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1640A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1640A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1640A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1640A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2" name="Google Shape;102;p14"/>
          <p:cNvSpPr txBox="1"/>
          <p:nvPr>
            <p:ph idx="10" type="dt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entury Gothic"/>
              <a:buNone/>
              <a:defRPr b="0" i="0" sz="10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3" name="Google Shape;103;p14"/>
          <p:cNvSpPr txBox="1"/>
          <p:nvPr>
            <p:ph idx="11" type="ftr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entury Gothic"/>
              <a:buNone/>
              <a:defRPr b="0" i="0" sz="10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4" name="Google Shape;104;p14"/>
          <p:cNvSpPr/>
          <p:nvPr>
            <p:ph idx="2" type="pic"/>
          </p:nvPr>
        </p:nvSpPr>
        <p:spPr>
          <a:xfrm>
            <a:off x="927100" y="1129553"/>
            <a:ext cx="6601968" cy="29809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655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1640A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9250" lvl="2" marL="1035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6550" lvl="3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1640A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9250" lvl="4" marL="17208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4488" lvl="5" marL="2055813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1640A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44488" lvl="6" marL="2398713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44488" lvl="7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1640A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44488" lvl="8" marL="308768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5" name="Google Shape;105;p14"/>
          <p:cNvSpPr/>
          <p:nvPr>
            <p:ph idx="3" type="pic"/>
          </p:nvPr>
        </p:nvSpPr>
        <p:spPr>
          <a:xfrm>
            <a:off x="7543800" y="1129553"/>
            <a:ext cx="1371600" cy="148132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655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1640A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9250" lvl="2" marL="1035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6550" lvl="3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1640A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9250" lvl="4" marL="17208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4488" lvl="5" marL="2055813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1640A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44488" lvl="6" marL="2398713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44488" lvl="7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1640A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44488" lvl="8" marL="308768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6" name="Google Shape;106;p14"/>
          <p:cNvSpPr/>
          <p:nvPr>
            <p:ph idx="4" type="pic"/>
          </p:nvPr>
        </p:nvSpPr>
        <p:spPr>
          <a:xfrm>
            <a:off x="7543800" y="2629169"/>
            <a:ext cx="1371600" cy="148132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655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1640A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9250" lvl="2" marL="1035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6550" lvl="3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1640A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9250" lvl="4" marL="17208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4488" lvl="5" marL="2055813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1640A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44488" lvl="6" marL="2398713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44488" lvl="7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1640A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44488" lvl="8" marL="308768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/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109" name="Google Shape;109;p15"/>
          <p:cNvSpPr txBox="1"/>
          <p:nvPr>
            <p:ph idx="1" type="body"/>
          </p:nvPr>
        </p:nvSpPr>
        <p:spPr>
          <a:xfrm rot="5400000">
            <a:off x="3084278" y="625707"/>
            <a:ext cx="3670767" cy="76104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⬜"/>
              <a:defRPr b="0" i="0" sz="20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1640A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1640A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1640A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1640A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0" name="Google Shape;110;p15"/>
          <p:cNvSpPr txBox="1"/>
          <p:nvPr>
            <p:ph idx="10" type="dt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entury Gothic"/>
              <a:buNone/>
              <a:defRPr b="0" i="0" sz="10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1" name="Google Shape;111;p15"/>
          <p:cNvSpPr txBox="1"/>
          <p:nvPr>
            <p:ph idx="11" type="ftr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entury Gothic"/>
              <a:buNone/>
              <a:defRPr b="0" i="0" sz="10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2" name="Google Shape;112;p15"/>
          <p:cNvSpPr txBox="1"/>
          <p:nvPr>
            <p:ph idx="12" type="sldNum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/>
          <p:nvPr>
            <p:ph type="title"/>
          </p:nvPr>
        </p:nvSpPr>
        <p:spPr>
          <a:xfrm rot="5400000">
            <a:off x="5678114" y="3438993"/>
            <a:ext cx="5533278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115" name="Google Shape;115;p16"/>
          <p:cNvSpPr txBox="1"/>
          <p:nvPr>
            <p:ph idx="1" type="body"/>
          </p:nvPr>
        </p:nvSpPr>
        <p:spPr>
          <a:xfrm rot="5400000">
            <a:off x="2059548" y="792723"/>
            <a:ext cx="4542304" cy="64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⬜"/>
              <a:defRPr b="0" i="0" sz="20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1640A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1640A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1640A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1640A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6" name="Google Shape;116;p16"/>
          <p:cNvSpPr txBox="1"/>
          <p:nvPr>
            <p:ph idx="10" type="dt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entury Gothic"/>
              <a:buNone/>
              <a:defRPr b="0" i="0" sz="10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7" name="Google Shape;117;p16"/>
          <p:cNvSpPr txBox="1"/>
          <p:nvPr>
            <p:ph idx="11" type="ftr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entury Gothic"/>
              <a:buNone/>
              <a:defRPr b="0" i="0" sz="10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8" name="Google Shape;118;p16"/>
          <p:cNvSpPr txBox="1"/>
          <p:nvPr>
            <p:ph idx="12" type="sldNum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/>
          <p:nvPr/>
        </p:nvSpPr>
        <p:spPr>
          <a:xfrm>
            <a:off x="0" y="0"/>
            <a:ext cx="6858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4" name="Google Shape;124;p18"/>
          <p:cNvSpPr/>
          <p:nvPr/>
        </p:nvSpPr>
        <p:spPr>
          <a:xfrm>
            <a:off x="381000" y="0"/>
            <a:ext cx="381000" cy="6858000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>
            <p:ph type="title"/>
          </p:nvPr>
        </p:nvSpPr>
        <p:spPr>
          <a:xfrm>
            <a:off x="1028700" y="274638"/>
            <a:ext cx="782955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bin"/>
              <a:buNone/>
              <a:defRPr b="0" i="0" sz="4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127" name="Google Shape;127;p19"/>
          <p:cNvSpPr txBox="1"/>
          <p:nvPr>
            <p:ph idx="1" type="body"/>
          </p:nvPr>
        </p:nvSpPr>
        <p:spPr>
          <a:xfrm>
            <a:off x="1028700" y="1371601"/>
            <a:ext cx="7829550" cy="47545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bin"/>
              <a:buChar char="•"/>
              <a:defRPr b="0" i="0" sz="3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bin"/>
              <a:buChar char="–"/>
              <a:defRPr b="0" i="0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bin"/>
              <a:buChar char="•"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–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»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»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»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»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»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pic>
        <p:nvPicPr>
          <p:cNvPr descr="CI Formal Logo_1B grad.jpg" id="128" name="Google Shape;128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29450" y="6003935"/>
            <a:ext cx="1893094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type="title"/>
          </p:nvPr>
        </p:nvSpPr>
        <p:spPr>
          <a:xfrm>
            <a:off x="1028700" y="4406905"/>
            <a:ext cx="782955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None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131" name="Google Shape;131;p20"/>
          <p:cNvSpPr txBox="1"/>
          <p:nvPr>
            <p:ph idx="1" type="body"/>
          </p:nvPr>
        </p:nvSpPr>
        <p:spPr>
          <a:xfrm>
            <a:off x="1028700" y="2906713"/>
            <a:ext cx="782955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4826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bin"/>
              <a:buChar char="●"/>
              <a:defRPr b="1" i="0" sz="4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bin"/>
              <a:buChar char="○"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bin"/>
              <a:buChar char="■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/>
          <p:nvPr>
            <p:ph type="title"/>
          </p:nvPr>
        </p:nvSpPr>
        <p:spPr>
          <a:xfrm>
            <a:off x="971550" y="274638"/>
            <a:ext cx="7886700" cy="8683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bin"/>
              <a:buNone/>
              <a:defRPr b="0" i="0" sz="4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pic>
        <p:nvPicPr>
          <p:cNvPr descr="CI Formal Logo_1B grad.jpg" id="134" name="Google Shape;134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29450" y="6003935"/>
            <a:ext cx="1893094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/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25" name="Google Shape;25;p3"/>
          <p:cNvSpPr txBox="1"/>
          <p:nvPr>
            <p:ph idx="1" type="body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⬜"/>
              <a:defRPr b="0" i="0" sz="20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1640A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1640A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1640A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1640A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0" type="dt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entury Gothic"/>
              <a:buNone/>
              <a:defRPr b="0" i="0" sz="10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1" type="ftr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entury Gothic"/>
              <a:buNone/>
              <a:defRPr b="0" i="0" sz="10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/>
          <p:nvPr>
            <p:ph type="title"/>
          </p:nvPr>
        </p:nvSpPr>
        <p:spPr>
          <a:xfrm>
            <a:off x="971550" y="274638"/>
            <a:ext cx="7886700" cy="8381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bin"/>
              <a:buNone/>
              <a:defRPr b="0" i="0" sz="4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137" name="Google Shape;137;p22"/>
          <p:cNvSpPr txBox="1"/>
          <p:nvPr>
            <p:ph idx="1" type="body"/>
          </p:nvPr>
        </p:nvSpPr>
        <p:spPr>
          <a:xfrm>
            <a:off x="5029200" y="1371600"/>
            <a:ext cx="3831944" cy="47545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bin"/>
              <a:buChar char="•"/>
              <a:defRPr b="0" i="0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bin"/>
              <a:buChar char="–"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bin"/>
              <a:buChar char="–"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bin"/>
              <a:buChar char="»"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bin"/>
              <a:buChar char="»"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bin"/>
              <a:buChar char="»"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bin"/>
              <a:buChar char="»"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bin"/>
              <a:buChar char="»"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38" name="Google Shape;138;p22"/>
          <p:cNvSpPr txBox="1"/>
          <p:nvPr>
            <p:ph idx="2" type="body"/>
          </p:nvPr>
        </p:nvSpPr>
        <p:spPr>
          <a:xfrm>
            <a:off x="971550" y="1371600"/>
            <a:ext cx="3829050" cy="47545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bin"/>
              <a:buChar char="•"/>
              <a:defRPr b="0" i="0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bin"/>
              <a:buChar char="–"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•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bin"/>
              <a:buChar char="–"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bin"/>
              <a:buChar char="»"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bin"/>
              <a:buChar char="»"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bin"/>
              <a:buChar char="»"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bin"/>
              <a:buChar char="»"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bin"/>
              <a:buChar char="»"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pic>
        <p:nvPicPr>
          <p:cNvPr descr="CI Formal Logo_1B grad.jpg" id="139" name="Google Shape;13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29450" y="6003935"/>
            <a:ext cx="1893094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/>
          <p:nvPr>
            <p:ph type="title"/>
          </p:nvPr>
        </p:nvSpPr>
        <p:spPr>
          <a:xfrm>
            <a:off x="971550" y="274638"/>
            <a:ext cx="7886700" cy="8683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bin"/>
              <a:buNone/>
              <a:defRPr b="0" i="0" sz="4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142" name="Google Shape;142;p23"/>
          <p:cNvSpPr txBox="1"/>
          <p:nvPr>
            <p:ph idx="1" type="body"/>
          </p:nvPr>
        </p:nvSpPr>
        <p:spPr>
          <a:xfrm>
            <a:off x="970826" y="1390881"/>
            <a:ext cx="3829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bin"/>
              <a:buChar char="●"/>
              <a:defRPr b="1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○"/>
              <a:defRPr b="1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bin"/>
              <a:buChar char="■"/>
              <a:defRPr b="1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bin"/>
              <a:buChar char="●"/>
              <a:defRPr b="1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bin"/>
              <a:buChar char="○"/>
              <a:defRPr b="1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bin"/>
              <a:buChar char="■"/>
              <a:defRPr b="1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bin"/>
              <a:buChar char="●"/>
              <a:defRPr b="1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bin"/>
              <a:buChar char="○"/>
              <a:defRPr b="1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bin"/>
              <a:buChar char="■"/>
              <a:defRPr b="1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43" name="Google Shape;143;p23"/>
          <p:cNvSpPr txBox="1"/>
          <p:nvPr>
            <p:ph idx="2" type="body"/>
          </p:nvPr>
        </p:nvSpPr>
        <p:spPr>
          <a:xfrm>
            <a:off x="5029199" y="2057400"/>
            <a:ext cx="3829051" cy="4068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bin"/>
              <a:buChar char="•"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–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bin"/>
              <a:buChar char="•"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bin"/>
              <a:buChar char="–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bin"/>
              <a:buChar char="»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bin"/>
              <a:buChar char="»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bin"/>
              <a:buChar char="»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bin"/>
              <a:buChar char="»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bin"/>
              <a:buChar char="»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44" name="Google Shape;144;p23"/>
          <p:cNvSpPr txBox="1"/>
          <p:nvPr>
            <p:ph idx="3" type="body"/>
          </p:nvPr>
        </p:nvSpPr>
        <p:spPr>
          <a:xfrm>
            <a:off x="5029199" y="1390881"/>
            <a:ext cx="3829051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bin"/>
              <a:buChar char="●"/>
              <a:defRPr b="1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○"/>
              <a:defRPr b="1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bin"/>
              <a:buChar char="■"/>
              <a:defRPr b="1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bin"/>
              <a:buChar char="●"/>
              <a:defRPr b="1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bin"/>
              <a:buChar char="○"/>
              <a:defRPr b="1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bin"/>
              <a:buChar char="■"/>
              <a:defRPr b="1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bin"/>
              <a:buChar char="●"/>
              <a:defRPr b="1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bin"/>
              <a:buChar char="○"/>
              <a:defRPr b="1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bin"/>
              <a:buChar char="■"/>
              <a:defRPr b="1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45" name="Google Shape;145;p23"/>
          <p:cNvSpPr txBox="1"/>
          <p:nvPr>
            <p:ph idx="4" type="body"/>
          </p:nvPr>
        </p:nvSpPr>
        <p:spPr>
          <a:xfrm>
            <a:off x="970826" y="2057400"/>
            <a:ext cx="3829774" cy="40774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bin"/>
              <a:buChar char="•"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–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bin"/>
              <a:buChar char="•"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bin"/>
              <a:buChar char="–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bin"/>
              <a:buChar char="»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bin"/>
              <a:buChar char="»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bin"/>
              <a:buChar char="»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bin"/>
              <a:buChar char="»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bin"/>
              <a:buChar char="»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pic>
        <p:nvPicPr>
          <p:cNvPr descr="CI Formal Logo_1B grad.jpg" id="146" name="Google Shape;14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29450" y="6003935"/>
            <a:ext cx="1893094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type="title"/>
          </p:nvPr>
        </p:nvSpPr>
        <p:spPr>
          <a:xfrm>
            <a:off x="971549" y="273050"/>
            <a:ext cx="2628901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None/>
              <a:defRPr b="1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150" name="Google Shape;150;p25"/>
          <p:cNvSpPr txBox="1"/>
          <p:nvPr>
            <p:ph idx="1" type="body"/>
          </p:nvPr>
        </p:nvSpPr>
        <p:spPr>
          <a:xfrm>
            <a:off x="3771900" y="273053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bin"/>
              <a:buChar char="•"/>
              <a:defRPr b="0" i="0" sz="3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bin"/>
              <a:buChar char="–"/>
              <a:defRPr b="0" i="0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bin"/>
              <a:buChar char="•"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–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»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»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»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»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»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51" name="Google Shape;151;p25"/>
          <p:cNvSpPr txBox="1"/>
          <p:nvPr>
            <p:ph idx="2" type="body"/>
          </p:nvPr>
        </p:nvSpPr>
        <p:spPr>
          <a:xfrm>
            <a:off x="971549" y="1435103"/>
            <a:ext cx="2628901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bin"/>
              <a:buChar char="○"/>
              <a:defRPr b="0" i="0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92100" lvl="2" marL="1371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bin"/>
              <a:buChar char="■"/>
              <a:defRPr b="0" i="0" sz="1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85750" lvl="3" marL="1828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bin"/>
              <a:buChar char="●"/>
              <a:defRPr b="0" i="0" sz="9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85750" lvl="4" marL="22860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bin"/>
              <a:buChar char="○"/>
              <a:defRPr b="0" i="0" sz="9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285750" lvl="5" marL="27432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bin"/>
              <a:buChar char="■"/>
              <a:defRPr b="0" i="0" sz="9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bin"/>
              <a:buChar char="●"/>
              <a:defRPr b="0" i="0" sz="9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bin"/>
              <a:buChar char="○"/>
              <a:defRPr b="0" i="0" sz="9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bin"/>
              <a:buChar char="■"/>
              <a:defRPr b="0" i="0" sz="9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/>
          <p:nvPr>
            <p:ph type="title"/>
          </p:nvPr>
        </p:nvSpPr>
        <p:spPr>
          <a:xfrm>
            <a:off x="1828800" y="4797425"/>
            <a:ext cx="6265862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None/>
              <a:defRPr b="1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154" name="Google Shape;154;p26"/>
          <p:cNvSpPr/>
          <p:nvPr>
            <p:ph idx="2" type="pic"/>
          </p:nvPr>
        </p:nvSpPr>
        <p:spPr>
          <a:xfrm>
            <a:off x="1828800" y="609600"/>
            <a:ext cx="6265862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bin"/>
              <a:buNone/>
              <a:defRPr b="0" i="0" sz="3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bin"/>
              <a:buNone/>
              <a:defRPr b="0" i="0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bin"/>
              <a:buNone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None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None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None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None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None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None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55" name="Google Shape;155;p26"/>
          <p:cNvSpPr txBox="1"/>
          <p:nvPr>
            <p:ph idx="1" type="body"/>
          </p:nvPr>
        </p:nvSpPr>
        <p:spPr>
          <a:xfrm>
            <a:off x="1828800" y="5364163"/>
            <a:ext cx="6265862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bin"/>
              <a:buChar char="○"/>
              <a:defRPr b="0" i="0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92100" lvl="2" marL="1371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bin"/>
              <a:buChar char="■"/>
              <a:defRPr b="0" i="0" sz="1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85750" lvl="3" marL="1828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bin"/>
              <a:buChar char="●"/>
              <a:defRPr b="0" i="0" sz="9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85750" lvl="4" marL="22860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bin"/>
              <a:buChar char="○"/>
              <a:defRPr b="0" i="0" sz="9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285750" lvl="5" marL="27432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bin"/>
              <a:buChar char="■"/>
              <a:defRPr b="0" i="0" sz="9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285750" lvl="6" marL="32004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bin"/>
              <a:buChar char="●"/>
              <a:defRPr b="0" i="0" sz="9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bin"/>
              <a:buChar char="○"/>
              <a:defRPr b="0" i="0" sz="9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285750" lvl="8" marL="4114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bin"/>
              <a:buChar char="■"/>
              <a:defRPr b="0" i="0" sz="9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bin"/>
              <a:buNone/>
              <a:defRPr b="0" i="0" sz="4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158" name="Google Shape;158;p27"/>
          <p:cNvSpPr txBox="1"/>
          <p:nvPr>
            <p:ph idx="1" type="body"/>
          </p:nvPr>
        </p:nvSpPr>
        <p:spPr>
          <a:xfrm rot="5400000">
            <a:off x="2309019" y="-251613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bin"/>
              <a:buChar char="•"/>
              <a:defRPr b="0" i="0" sz="3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bin"/>
              <a:buChar char="–"/>
              <a:defRPr b="0" i="0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bin"/>
              <a:buChar char="•"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–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»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»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»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»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»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 txBox="1"/>
          <p:nvPr>
            <p:ph type="title"/>
          </p:nvPr>
        </p:nvSpPr>
        <p:spPr>
          <a:xfrm rot="5400000">
            <a:off x="4732337" y="2171706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bin"/>
              <a:buNone/>
              <a:defRPr b="0" i="0" sz="4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161" name="Google Shape;161;p28"/>
          <p:cNvSpPr txBox="1"/>
          <p:nvPr>
            <p:ph idx="1" type="body"/>
          </p:nvPr>
        </p:nvSpPr>
        <p:spPr>
          <a:xfrm rot="5400000">
            <a:off x="541337" y="190505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bin"/>
              <a:buChar char="•"/>
              <a:defRPr b="0" i="0" sz="3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bin"/>
              <a:buChar char="–"/>
              <a:defRPr b="0" i="0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bin"/>
              <a:buChar char="•"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–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»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»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»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»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»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4 Content" type="fourObj">
  <p:cSld name="FOUR_OBJECTS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bin"/>
              <a:buNone/>
              <a:defRPr b="0" i="0" sz="4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164" name="Google Shape;164;p29"/>
          <p:cNvSpPr txBox="1"/>
          <p:nvPr>
            <p:ph idx="1" type="body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bin"/>
              <a:buChar char="•"/>
              <a:defRPr b="0" i="0" sz="3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bin"/>
              <a:buChar char="–"/>
              <a:defRPr b="0" i="0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bin"/>
              <a:buChar char="•"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–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»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»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»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»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»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65" name="Google Shape;165;p29"/>
          <p:cNvSpPr txBox="1"/>
          <p:nvPr>
            <p:ph idx="2" type="body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bin"/>
              <a:buChar char="•"/>
              <a:defRPr b="0" i="0" sz="3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bin"/>
              <a:buChar char="–"/>
              <a:defRPr b="0" i="0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bin"/>
              <a:buChar char="•"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–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»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»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»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»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»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66" name="Google Shape;166;p29"/>
          <p:cNvSpPr txBox="1"/>
          <p:nvPr>
            <p:ph idx="3" type="body"/>
          </p:nvPr>
        </p:nvSpPr>
        <p:spPr>
          <a:xfrm>
            <a:off x="457200" y="3938593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bin"/>
              <a:buChar char="•"/>
              <a:defRPr b="0" i="0" sz="3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bin"/>
              <a:buChar char="–"/>
              <a:defRPr b="0" i="0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bin"/>
              <a:buChar char="•"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–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»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»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»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»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»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67" name="Google Shape;167;p29"/>
          <p:cNvSpPr txBox="1"/>
          <p:nvPr>
            <p:ph idx="4" type="body"/>
          </p:nvPr>
        </p:nvSpPr>
        <p:spPr>
          <a:xfrm>
            <a:off x="4648200" y="3938593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bin"/>
              <a:buChar char="•"/>
              <a:defRPr b="0" i="0" sz="3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bin"/>
              <a:buChar char="–"/>
              <a:defRPr b="0" i="0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bin"/>
              <a:buChar char="•"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–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»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»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»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»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bin"/>
              <a:buChar char="»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with Picture">
  <p:cSld name="Title Slide with Picture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>
            <p:ph type="ctrTitle"/>
          </p:nvPr>
        </p:nvSpPr>
        <p:spPr>
          <a:xfrm>
            <a:off x="0" y="5025435"/>
            <a:ext cx="8915400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31" name="Google Shape;31;p4"/>
          <p:cNvSpPr txBox="1"/>
          <p:nvPr>
            <p:ph idx="1" type="subTitle"/>
          </p:nvPr>
        </p:nvSpPr>
        <p:spPr>
          <a:xfrm>
            <a:off x="914400" y="5943600"/>
            <a:ext cx="8001000" cy="914400"/>
          </a:xfrm>
          <a:prstGeom prst="rect">
            <a:avLst/>
          </a:prstGeom>
          <a:solidFill>
            <a:srgbClr val="E3E5D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1640A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1640A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1640A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1640A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0" type="dt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entury Gothic"/>
              <a:buNone/>
              <a:defRPr b="0" i="0" sz="10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3" name="Google Shape;33;p4"/>
          <p:cNvSpPr txBox="1"/>
          <p:nvPr>
            <p:ph idx="11" type="ftr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entury Gothic"/>
              <a:buNone/>
              <a:defRPr b="0" i="0" sz="10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4" name="Google Shape;34;p4"/>
          <p:cNvSpPr/>
          <p:nvPr>
            <p:ph idx="2" type="pic"/>
          </p:nvPr>
        </p:nvSpPr>
        <p:spPr>
          <a:xfrm>
            <a:off x="927100" y="1129553"/>
            <a:ext cx="79883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655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1640A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9250" lvl="2" marL="10350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6550" lvl="3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1640A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9250" lvl="4" marL="17208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4488" lvl="5" marL="2055813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1640A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44488" lvl="6" marL="2398713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44488" lvl="7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1640A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44488" lvl="8" marL="308768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0" y="3200399"/>
            <a:ext cx="8915400" cy="228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914400" y="5484607"/>
            <a:ext cx="8001000" cy="777240"/>
          </a:xfrm>
          <a:prstGeom prst="rect">
            <a:avLst/>
          </a:prstGeom>
          <a:solidFill>
            <a:srgbClr val="E3E5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1640A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1640A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1640A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1640A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10" type="dt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entury Gothic"/>
              <a:buNone/>
              <a:defRPr b="0" i="0" sz="10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11" type="ftr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entury Gothic"/>
              <a:buNone/>
              <a:defRPr b="0" i="0" sz="10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1117600" y="2595563"/>
            <a:ext cx="3566160" cy="36814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1640A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1640A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1640A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1640A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2" type="body"/>
          </p:nvPr>
        </p:nvSpPr>
        <p:spPr>
          <a:xfrm>
            <a:off x="5147534" y="2595563"/>
            <a:ext cx="3566160" cy="36814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1640A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1640A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1640A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1640A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10" type="dt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entury Gothic"/>
              <a:buNone/>
              <a:defRPr b="0" i="0" sz="10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1" type="ftr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entury Gothic"/>
              <a:buNone/>
              <a:defRPr b="0" i="0" sz="10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7" name="Google Shape;47;p6"/>
          <p:cNvSpPr txBox="1"/>
          <p:nvPr>
            <p:ph idx="12" type="sldNum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/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50" name="Google Shape;50;p7"/>
          <p:cNvSpPr txBox="1"/>
          <p:nvPr>
            <p:ph idx="1" type="body"/>
          </p:nvPr>
        </p:nvSpPr>
        <p:spPr>
          <a:xfrm>
            <a:off x="1120588" y="2017713"/>
            <a:ext cx="3566160" cy="8778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1640A"/>
              </a:buClr>
              <a:buSzPts val="2000"/>
              <a:buFont typeface="Noto Sans Symbols"/>
              <a:buNone/>
              <a:defRPr b="1" i="0" sz="20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1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1640A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1640A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1640A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1" name="Google Shape;51;p7"/>
          <p:cNvSpPr txBox="1"/>
          <p:nvPr>
            <p:ph idx="2" type="body"/>
          </p:nvPr>
        </p:nvSpPr>
        <p:spPr>
          <a:xfrm>
            <a:off x="1120588" y="3065929"/>
            <a:ext cx="3566160" cy="321104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1640A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1640A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1640A"/>
              </a:buClr>
              <a:buSzPts val="1600"/>
              <a:buFont typeface="Noto Sans Symbols"/>
              <a:buChar char="⬜"/>
              <a:defRPr b="0" i="0" sz="16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⬜"/>
              <a:defRPr b="0" i="0" sz="16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1640A"/>
              </a:buClr>
              <a:buSzPts val="1600"/>
              <a:buFont typeface="Noto Sans Symbols"/>
              <a:buChar char="⬜"/>
              <a:defRPr b="0" i="0" sz="16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⬜"/>
              <a:defRPr b="0" i="0" sz="16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3" type="body"/>
          </p:nvPr>
        </p:nvSpPr>
        <p:spPr>
          <a:xfrm>
            <a:off x="5147534" y="2017713"/>
            <a:ext cx="3566160" cy="8778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1640A"/>
              </a:buClr>
              <a:buSzPts val="2000"/>
              <a:buFont typeface="Noto Sans Symbols"/>
              <a:buNone/>
              <a:defRPr b="1" i="0" sz="20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1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1640A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1640A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1640A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4" type="body"/>
          </p:nvPr>
        </p:nvSpPr>
        <p:spPr>
          <a:xfrm>
            <a:off x="5147534" y="3065929"/>
            <a:ext cx="3566160" cy="321104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1640A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1640A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1640A"/>
              </a:buClr>
              <a:buSzPts val="1600"/>
              <a:buFont typeface="Noto Sans Symbols"/>
              <a:buChar char="⬜"/>
              <a:defRPr b="0" i="0" sz="16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⬜"/>
              <a:defRPr b="0" i="0" sz="16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1640A"/>
              </a:buClr>
              <a:buSzPts val="1600"/>
              <a:buFont typeface="Noto Sans Symbols"/>
              <a:buChar char="⬜"/>
              <a:defRPr b="0" i="0" sz="16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⬜"/>
              <a:defRPr b="0" i="0" sz="16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4" name="Google Shape;54;p7"/>
          <p:cNvSpPr txBox="1"/>
          <p:nvPr>
            <p:ph idx="10" type="dt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entury Gothic"/>
              <a:buNone/>
              <a:defRPr b="0" i="0" sz="10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5" name="Google Shape;55;p7"/>
          <p:cNvSpPr txBox="1"/>
          <p:nvPr>
            <p:ph idx="11" type="ftr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entury Gothic"/>
              <a:buNone/>
              <a:defRPr b="0" i="0" sz="10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6" name="Google Shape;56;p7"/>
          <p:cNvSpPr txBox="1"/>
          <p:nvPr>
            <p:ph idx="12" type="sldNum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7" name="Google Shape;57;p7"/>
          <p:cNvCxnSpPr/>
          <p:nvPr/>
        </p:nvCxnSpPr>
        <p:spPr>
          <a:xfrm>
            <a:off x="1212028" y="2904565"/>
            <a:ext cx="3383280" cy="1588"/>
          </a:xfrm>
          <a:prstGeom prst="straightConnector1">
            <a:avLst/>
          </a:prstGeom>
          <a:noFill/>
          <a:ln cap="flat" cmpd="sng" w="38100">
            <a:solidFill>
              <a:srgbClr val="D5D9C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8" name="Google Shape;58;p7"/>
          <p:cNvCxnSpPr/>
          <p:nvPr/>
        </p:nvCxnSpPr>
        <p:spPr>
          <a:xfrm>
            <a:off x="5238974" y="2904565"/>
            <a:ext cx="3383280" cy="1588"/>
          </a:xfrm>
          <a:prstGeom prst="straightConnector1">
            <a:avLst/>
          </a:prstGeom>
          <a:noFill/>
          <a:ln cap="flat" cmpd="sng" w="38100">
            <a:solidFill>
              <a:srgbClr val="D5D9C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9" name="Google Shape;59;p7"/>
          <p:cNvCxnSpPr/>
          <p:nvPr/>
        </p:nvCxnSpPr>
        <p:spPr>
          <a:xfrm>
            <a:off x="1212028" y="2904565"/>
            <a:ext cx="3383280" cy="1588"/>
          </a:xfrm>
          <a:prstGeom prst="straightConnector1">
            <a:avLst/>
          </a:prstGeom>
          <a:noFill/>
          <a:ln cap="flat" cmpd="sng" w="38100">
            <a:solidFill>
              <a:srgbClr val="D5D9C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" name="Google Shape;60;p7"/>
          <p:cNvCxnSpPr/>
          <p:nvPr/>
        </p:nvCxnSpPr>
        <p:spPr>
          <a:xfrm>
            <a:off x="5238974" y="2904565"/>
            <a:ext cx="3383280" cy="1588"/>
          </a:xfrm>
          <a:prstGeom prst="straightConnector1">
            <a:avLst/>
          </a:prstGeom>
          <a:noFill/>
          <a:ln cap="flat" cmpd="sng" w="38100">
            <a:solidFill>
              <a:srgbClr val="D5D9C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1" name="Google Shape;61;p7"/>
          <p:cNvCxnSpPr/>
          <p:nvPr/>
        </p:nvCxnSpPr>
        <p:spPr>
          <a:xfrm>
            <a:off x="1212028" y="2904565"/>
            <a:ext cx="3383280" cy="1588"/>
          </a:xfrm>
          <a:prstGeom prst="straightConnector1">
            <a:avLst/>
          </a:prstGeom>
          <a:noFill/>
          <a:ln cap="flat" cmpd="sng" w="38100">
            <a:solidFill>
              <a:srgbClr val="D5D9C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7"/>
          <p:cNvCxnSpPr/>
          <p:nvPr/>
        </p:nvCxnSpPr>
        <p:spPr>
          <a:xfrm>
            <a:off x="5238974" y="2904565"/>
            <a:ext cx="3383280" cy="1588"/>
          </a:xfrm>
          <a:prstGeom prst="straightConnector1">
            <a:avLst/>
          </a:prstGeom>
          <a:noFill/>
          <a:ln cap="flat" cmpd="sng" w="38100">
            <a:solidFill>
              <a:srgbClr val="D5D9CC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 txBox="1"/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65" name="Google Shape;65;p8"/>
          <p:cNvSpPr txBox="1"/>
          <p:nvPr>
            <p:ph idx="10" type="dt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entury Gothic"/>
              <a:buNone/>
              <a:defRPr b="0" i="0" sz="10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6" name="Google Shape;66;p8"/>
          <p:cNvSpPr txBox="1"/>
          <p:nvPr>
            <p:ph idx="11" type="ftr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entury Gothic"/>
              <a:buNone/>
              <a:defRPr b="0" i="0" sz="10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7" name="Google Shape;67;p8"/>
          <p:cNvSpPr txBox="1"/>
          <p:nvPr>
            <p:ph idx="12" type="sldNum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 txBox="1"/>
          <p:nvPr>
            <p:ph idx="10" type="dt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entury Gothic"/>
              <a:buNone/>
              <a:defRPr b="0" i="0" sz="10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0" name="Google Shape;70;p9"/>
          <p:cNvSpPr txBox="1"/>
          <p:nvPr>
            <p:ph idx="11" type="ftr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entury Gothic"/>
              <a:buNone/>
              <a:defRPr b="0" i="0" sz="10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1" name="Google Shape;71;p9"/>
          <p:cNvSpPr txBox="1"/>
          <p:nvPr>
            <p:ph idx="12" type="sldNum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/>
          <p:nvPr>
            <p:ph type="title"/>
          </p:nvPr>
        </p:nvSpPr>
        <p:spPr>
          <a:xfrm>
            <a:off x="0" y="1124712"/>
            <a:ext cx="8915400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74" name="Google Shape;74;p10"/>
          <p:cNvSpPr txBox="1"/>
          <p:nvPr>
            <p:ph idx="1" type="body"/>
          </p:nvPr>
        </p:nvSpPr>
        <p:spPr>
          <a:xfrm>
            <a:off x="5147534" y="2590800"/>
            <a:ext cx="3566160" cy="36861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1640A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1640A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1640A"/>
              </a:buClr>
              <a:buSzPts val="2000"/>
              <a:buFont typeface="Noto Sans Symbols"/>
              <a:buChar char="⬜"/>
              <a:defRPr b="0" i="0" sz="20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⬜"/>
              <a:defRPr b="0" i="0" sz="20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1640A"/>
              </a:buClr>
              <a:buSzPts val="2000"/>
              <a:buFont typeface="Noto Sans Symbols"/>
              <a:buChar char="⬜"/>
              <a:defRPr b="0" i="0" sz="20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⬜"/>
              <a:defRPr b="0" i="0" sz="20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5" name="Google Shape;75;p10"/>
          <p:cNvSpPr txBox="1"/>
          <p:nvPr>
            <p:ph idx="2" type="body"/>
          </p:nvPr>
        </p:nvSpPr>
        <p:spPr>
          <a:xfrm>
            <a:off x="900952" y="2039111"/>
            <a:ext cx="3566160" cy="4224528"/>
          </a:xfrm>
          <a:prstGeom prst="rect">
            <a:avLst/>
          </a:prstGeom>
          <a:solidFill>
            <a:srgbClr val="E3E5D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1640A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None/>
              <a:defRPr b="0" i="0" sz="10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1640A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51640A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51640A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6" name="Google Shape;76;p10"/>
          <p:cNvSpPr txBox="1"/>
          <p:nvPr>
            <p:ph idx="10" type="dt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entury Gothic"/>
              <a:buNone/>
              <a:defRPr b="0" i="0" sz="10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7" name="Google Shape;77;p10"/>
          <p:cNvSpPr txBox="1"/>
          <p:nvPr>
            <p:ph idx="11" type="ftr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entury Gothic"/>
              <a:buNone/>
              <a:defRPr b="0" i="0" sz="10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8" name="Google Shape;78;p10"/>
          <p:cNvSpPr txBox="1"/>
          <p:nvPr>
            <p:ph idx="12" type="sldNum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⬜"/>
              <a:defRPr b="0" i="0" sz="20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1640A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1640A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1640A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1640A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⬜"/>
              <a:defRPr b="0" i="0" sz="1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entury Gothic"/>
              <a:buNone/>
              <a:defRPr b="0" i="0" sz="10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Century Gothic"/>
              <a:buNone/>
              <a:defRPr b="0" i="0" sz="10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Century Gothic"/>
              <a:buNone/>
              <a:defRPr b="0" i="0" sz="8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1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rgbClr val="D5D9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1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rgbClr val="E3E5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/>
          <p:nvPr/>
        </p:nvSpPr>
        <p:spPr>
          <a:xfrm>
            <a:off x="0" y="0"/>
            <a:ext cx="6858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1" name="Google Shape;121;p17"/>
          <p:cNvSpPr/>
          <p:nvPr/>
        </p:nvSpPr>
        <p:spPr>
          <a:xfrm>
            <a:off x="381000" y="0"/>
            <a:ext cx="381000" cy="6858000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/>
          <p:nvPr/>
        </p:nvSpPr>
        <p:spPr>
          <a:xfrm>
            <a:off x="1371600" y="3733800"/>
            <a:ext cx="6172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4" name="Google Shape;174;p30"/>
          <p:cNvSpPr txBox="1"/>
          <p:nvPr/>
        </p:nvSpPr>
        <p:spPr>
          <a:xfrm>
            <a:off x="1657350" y="4267200"/>
            <a:ext cx="4400550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30"/>
          <p:cNvSpPr/>
          <p:nvPr/>
        </p:nvSpPr>
        <p:spPr>
          <a:xfrm>
            <a:off x="7143750" y="5486400"/>
            <a:ext cx="857250" cy="121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76" name="Google Shape;176;p30"/>
          <p:cNvPicPr preferRelativeResize="0"/>
          <p:nvPr/>
        </p:nvPicPr>
        <p:blipFill rotWithShape="1">
          <a:blip r:embed="rId3">
            <a:alphaModFix/>
          </a:blip>
          <a:srcRect b="9351" l="0" r="0" t="9032"/>
          <a:stretch/>
        </p:blipFill>
        <p:spPr>
          <a:xfrm>
            <a:off x="742950" y="-1"/>
            <a:ext cx="8401047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0"/>
          <p:cNvSpPr/>
          <p:nvPr/>
        </p:nvSpPr>
        <p:spPr>
          <a:xfrm>
            <a:off x="2971800" y="3288925"/>
            <a:ext cx="6172200" cy="1130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7620" lvl="0" marL="2743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Cabin"/>
              <a:buNone/>
            </a:pPr>
            <a:r>
              <a:rPr lang="en-US" sz="3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President’s Planning and Policy Council</a:t>
            </a:r>
            <a:endParaRPr b="0" i="0" sz="14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8" name="Google Shape;178;p30"/>
          <p:cNvSpPr txBox="1"/>
          <p:nvPr/>
        </p:nvSpPr>
        <p:spPr>
          <a:xfrm>
            <a:off x="5076400" y="5081225"/>
            <a:ext cx="359055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</a:pPr>
            <a:r>
              <a:rPr lang="en-US" sz="2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March 9,</a:t>
            </a:r>
            <a:r>
              <a:rPr b="0" i="0" lang="en-US" sz="24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 2020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Cabin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1"/>
          <p:cNvSpPr txBox="1"/>
          <p:nvPr>
            <p:ph type="title"/>
          </p:nvPr>
        </p:nvSpPr>
        <p:spPr>
          <a:xfrm>
            <a:off x="1028700" y="274638"/>
            <a:ext cx="782955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bin"/>
              <a:buNone/>
            </a:pPr>
            <a:r>
              <a:rPr lang="en-US" sz="3600">
                <a:latin typeface="Gill Sans"/>
                <a:ea typeface="Gill Sans"/>
                <a:cs typeface="Gill Sans"/>
                <a:sym typeface="Gill Sans"/>
              </a:rPr>
              <a:t>Topics</a:t>
            </a:r>
            <a:endParaRPr sz="36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4" name="Google Shape;184;p31"/>
          <p:cNvSpPr txBox="1"/>
          <p:nvPr>
            <p:ph idx="1" type="body"/>
          </p:nvPr>
        </p:nvSpPr>
        <p:spPr>
          <a:xfrm>
            <a:off x="1028700" y="1051716"/>
            <a:ext cx="7829550" cy="47545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2020-21 Budget Planning</a:t>
            </a:r>
            <a:endParaRPr/>
          </a:p>
          <a:p>
            <a:pPr indent="-342900" lvl="1" marL="8255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US" sz="2000">
                <a:latin typeface="Gill Sans"/>
                <a:ea typeface="Gill Sans"/>
                <a:cs typeface="Gill Sans"/>
                <a:sym typeface="Gill Sans"/>
              </a:rPr>
              <a:t>Context for the CSU 2020-21 Budget</a:t>
            </a:r>
            <a:endParaRPr/>
          </a:p>
          <a:p>
            <a:pPr indent="-342900" lvl="2" marL="12827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1800">
                <a:latin typeface="Gill Sans"/>
                <a:ea typeface="Gill Sans"/>
                <a:cs typeface="Gill Sans"/>
                <a:sym typeface="Gill Sans"/>
              </a:rPr>
              <a:t>State-Level Economic Climate</a:t>
            </a:r>
            <a:endParaRPr/>
          </a:p>
          <a:p>
            <a:pPr indent="-342900" lvl="2" marL="12827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1800">
                <a:latin typeface="Gill Sans"/>
                <a:ea typeface="Gill Sans"/>
                <a:cs typeface="Gill Sans"/>
                <a:sym typeface="Gill Sans"/>
              </a:rPr>
              <a:t>Economic Outlook</a:t>
            </a:r>
            <a:endParaRPr/>
          </a:p>
          <a:p>
            <a:pPr indent="-342900" lvl="2" marL="12827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1800">
                <a:latin typeface="Gill Sans"/>
                <a:ea typeface="Gill Sans"/>
                <a:cs typeface="Gill Sans"/>
                <a:sym typeface="Gill Sans"/>
              </a:rPr>
              <a:t>CSU Budget Request vs. Governor’s Proposed Budget </a:t>
            </a:r>
            <a:r>
              <a:rPr lang="en-US" sz="1200">
                <a:latin typeface="Gill Sans"/>
                <a:ea typeface="Gill Sans"/>
                <a:cs typeface="Gill Sans"/>
                <a:sym typeface="Gill Sans"/>
              </a:rPr>
              <a:t>(January 2020)</a:t>
            </a:r>
            <a:endParaRPr sz="1400"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2" marL="12827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1800">
                <a:latin typeface="Gill Sans"/>
                <a:ea typeface="Gill Sans"/>
                <a:cs typeface="Gill Sans"/>
                <a:sym typeface="Gill Sans"/>
              </a:rPr>
              <a:t>State and CSU Budget Issuance Timeline</a:t>
            </a:r>
            <a:endParaRPr/>
          </a:p>
          <a:p>
            <a:pPr indent="-342900" lvl="1" marL="8255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US" sz="2000">
                <a:latin typeface="Gill Sans"/>
                <a:ea typeface="Gill Sans"/>
                <a:cs typeface="Gill Sans"/>
                <a:sym typeface="Gill Sans"/>
              </a:rPr>
              <a:t>Strategies for Campus-Level Budget Planning and Next Steps</a:t>
            </a:r>
            <a:endParaRPr/>
          </a:p>
          <a:p>
            <a:pPr indent="0" lvl="0" marL="254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4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2"/>
          <p:cNvSpPr txBox="1"/>
          <p:nvPr>
            <p:ph idx="1" type="body"/>
          </p:nvPr>
        </p:nvSpPr>
        <p:spPr>
          <a:xfrm>
            <a:off x="1020300" y="3063174"/>
            <a:ext cx="7829550" cy="130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bin"/>
              <a:buNone/>
            </a:pPr>
            <a:r>
              <a:rPr b="0" lang="en-US" sz="3600">
                <a:latin typeface="Gill Sans"/>
                <a:ea typeface="Gill Sans"/>
                <a:cs typeface="Gill Sans"/>
                <a:sym typeface="Gill Sans"/>
              </a:rPr>
              <a:t>2020-21 Budget Planning</a:t>
            </a:r>
            <a:endParaRPr b="0" sz="36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0" name="Google Shape;190;p32"/>
          <p:cNvSpPr txBox="1"/>
          <p:nvPr/>
        </p:nvSpPr>
        <p:spPr>
          <a:xfrm>
            <a:off x="1020300" y="4364575"/>
            <a:ext cx="7186725" cy="10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Char char="●"/>
            </a:pPr>
            <a:r>
              <a:rPr b="0" i="1" lang="en-US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Context for the 2020-21 Budget</a:t>
            </a:r>
            <a:endParaRPr b="0" i="1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Char char="●"/>
            </a:pPr>
            <a:r>
              <a:rPr b="0" i="1" lang="en-US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Strategies for Campus-Level Budget Planning and Next Steps</a:t>
            </a:r>
            <a:endParaRPr b="0" i="1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3"/>
          <p:cNvSpPr txBox="1"/>
          <p:nvPr/>
        </p:nvSpPr>
        <p:spPr>
          <a:xfrm>
            <a:off x="1028700" y="1399850"/>
            <a:ext cx="7779900" cy="48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The Good News</a:t>
            </a:r>
            <a:endParaRPr/>
          </a:p>
          <a:p>
            <a:pPr indent="-285750" lvl="0" marL="387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California is projected to continue </a:t>
            </a:r>
            <a:r>
              <a:rPr b="1" i="0" lang="en-US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modest</a:t>
            </a:r>
            <a:r>
              <a:rPr b="1" lang="en-US" sz="1800">
                <a:latin typeface="Gill Sans"/>
                <a:ea typeface="Gill Sans"/>
                <a:cs typeface="Gill Sans"/>
                <a:sym typeface="Gill Sans"/>
              </a:rPr>
              <a:t>-</a:t>
            </a:r>
            <a:r>
              <a:rPr b="1" i="0" lang="en-US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paced economic growth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and continue to add jobs, but more slowly than in recent years.</a:t>
            </a:r>
            <a:endParaRPr/>
          </a:p>
          <a:p>
            <a:pPr indent="-285750" lvl="0" marL="387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State anticipating its seventh budget surplus in eight years – current estimate at nearly $6 billion.  Governor poised to continue to </a:t>
            </a:r>
            <a:r>
              <a:rPr b="1" i="0" lang="en-US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build reserves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in preparation for next recession as well as pay down state debts and unfunded liabilities (pension liabilities).</a:t>
            </a:r>
            <a:endParaRPr/>
          </a:p>
          <a:p>
            <a:pPr indent="-158750" lvl="0" marL="387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The Cautions</a:t>
            </a:r>
            <a:endParaRPr/>
          </a:p>
          <a:p>
            <a:pPr indent="-285750" lvl="0" marL="387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1" i="0" lang="en-US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Budgetary risks higher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this year than recent past.  Weakening seen in certain economic data points, including housing markets, trade activity, new car sales, and business startup funding.</a:t>
            </a:r>
            <a:endParaRPr b="0" i="0" sz="1800" u="none" cap="none" strike="noStrik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rPr>
              <a:t>“The Budget continues to reflect the principle that maintaining a balanced budget and strong budget </a:t>
            </a:r>
            <a:r>
              <a:rPr b="1" i="1" lang="en-US" sz="180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rPr>
              <a:t>resiliency </a:t>
            </a:r>
            <a:r>
              <a:rPr i="1" lang="en-US" sz="180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rPr>
              <a:t>is non-negotiable and a necessary predicate for expanding programs, especially with the growing risks facing the state.”</a:t>
            </a:r>
            <a:r>
              <a:rPr lang="en-US" sz="1800">
                <a:latin typeface="Gill Sans"/>
                <a:ea typeface="Gill Sans"/>
                <a:cs typeface="Gill Sans"/>
                <a:sym typeface="Gill Sans"/>
              </a:rPr>
              <a:t>  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indent="355600" lvl="0" marL="193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rPr>
              <a:t>- Governor’s Budget Summary January 10, 2020</a:t>
            </a:r>
            <a:endParaRPr i="1" sz="1800" u="none" cap="none" strike="noStrike">
              <a:solidFill>
                <a:srgbClr val="7F7F7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7" name="Google Shape;197;p33"/>
          <p:cNvSpPr txBox="1"/>
          <p:nvPr>
            <p:ph type="title"/>
          </p:nvPr>
        </p:nvSpPr>
        <p:spPr>
          <a:xfrm>
            <a:off x="1003850" y="182800"/>
            <a:ext cx="77799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bin"/>
              <a:buNone/>
            </a:pPr>
            <a:r>
              <a:rPr lang="en-US" sz="3600">
                <a:latin typeface="Gill Sans"/>
                <a:ea typeface="Gill Sans"/>
                <a:cs typeface="Gill Sans"/>
                <a:sym typeface="Gill Sans"/>
              </a:rPr>
              <a:t>State of the State:</a:t>
            </a:r>
            <a:br>
              <a:rPr lang="en-US" sz="3600"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2200">
                <a:latin typeface="Gill Sans"/>
                <a:ea typeface="Gill Sans"/>
                <a:cs typeface="Gill Sans"/>
                <a:sym typeface="Gill Sans"/>
              </a:rPr>
              <a:t>Economic Climate Remains Strong, but Recession Risks Rising</a:t>
            </a:r>
            <a:endParaRPr sz="220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"/>
          <p:cNvSpPr txBox="1"/>
          <p:nvPr>
            <p:ph type="title"/>
          </p:nvPr>
        </p:nvSpPr>
        <p:spPr>
          <a:xfrm>
            <a:off x="1028675" y="182788"/>
            <a:ext cx="7829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bin"/>
              <a:buNone/>
            </a:pPr>
            <a:r>
              <a:rPr lang="en-US" sz="3600">
                <a:latin typeface="Gill Sans"/>
                <a:ea typeface="Gill Sans"/>
                <a:cs typeface="Gill Sans"/>
                <a:sym typeface="Gill Sans"/>
              </a:rPr>
              <a:t>CSU Trustees Budget Request </a:t>
            </a:r>
            <a:br>
              <a:rPr lang="en-US" sz="3600"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3600">
                <a:latin typeface="Gill Sans"/>
                <a:ea typeface="Gill Sans"/>
                <a:cs typeface="Gill Sans"/>
                <a:sym typeface="Gill Sans"/>
              </a:rPr>
              <a:t>vs. Governor’s Proposed Budget</a:t>
            </a:r>
            <a:br>
              <a:rPr lang="en-US" sz="3600"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1800">
                <a:latin typeface="Gill Sans"/>
                <a:ea typeface="Gill Sans"/>
                <a:cs typeface="Gill Sans"/>
                <a:sym typeface="Gill Sans"/>
              </a:rPr>
              <a:t>($ Millions)</a:t>
            </a:r>
            <a:endParaRPr i="1" sz="2800">
              <a:latin typeface="Gill Sans"/>
              <a:ea typeface="Gill Sans"/>
              <a:cs typeface="Gill Sans"/>
              <a:sym typeface="Gill Sans"/>
            </a:endParaRPr>
          </a:p>
        </p:txBody>
      </p:sp>
      <p:graphicFrame>
        <p:nvGraphicFramePr>
          <p:cNvPr id="204" name="Google Shape;204;p34"/>
          <p:cNvGraphicFramePr/>
          <p:nvPr/>
        </p:nvGraphicFramePr>
        <p:xfrm>
          <a:off x="1028858" y="1716856"/>
          <a:ext cx="3000000" cy="3000000"/>
        </p:xfrm>
        <a:graphic>
          <a:graphicData uri="http://schemas.openxmlformats.org/drawingml/2006/table">
            <a:tbl>
              <a:tblPr bandRow="1" firstRow="1" lastRow="1">
                <a:noFill/>
                <a:tableStyleId>{1EC1FDB3-1162-471B-9B5C-3B8ABC266FBC}</a:tableStyleId>
              </a:tblPr>
              <a:tblGrid>
                <a:gridCol w="1007950"/>
                <a:gridCol w="3891125"/>
                <a:gridCol w="1492600"/>
                <a:gridCol w="1437700"/>
              </a:tblGrid>
              <a:tr h="7210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Investment Area</a:t>
                      </a:r>
                      <a:endParaRPr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45725" marB="45725" marR="68600" marL="68600" anchor="ctr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CSU Request</a:t>
                      </a:r>
                      <a:endParaRPr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45725" marB="45725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Governor’s January Proposal</a:t>
                      </a:r>
                      <a:endParaRPr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45725" marB="45725" marR="68600" marL="68600" anchor="ctr"/>
                </a:tc>
              </a:tr>
              <a:tr h="369050">
                <a:tc rowSpan="7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Ongoing Funds</a:t>
                      </a:r>
                      <a:endParaRPr/>
                    </a:p>
                  </a:txBody>
                  <a:tcPr marT="45725" marB="45725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Compensation Increases</a:t>
                      </a:r>
                      <a:endParaRPr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45725" marB="45725" marR="68600" marL="6860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177.4</a:t>
                      </a:r>
                      <a:endParaRPr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45725" marB="45725" marR="68600" marL="68600" anchor="ctr"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199.0</a:t>
                      </a:r>
                      <a:endParaRPr>
                        <a:solidFill>
                          <a:schemeClr val="dk1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45725" marB="45725" marR="68600" marL="68600" anchor="ctr">
                    <a:solidFill>
                      <a:srgbClr val="F2F2F2"/>
                    </a:solidFill>
                  </a:tcPr>
                </a:tc>
              </a:tr>
              <a:tr h="3690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Mandatory Cost Increases</a:t>
                      </a:r>
                      <a:endParaRPr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45725" marB="45725" marR="68600" marL="6860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27.3</a:t>
                      </a:r>
                      <a:endParaRPr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45725" marB="45725" marR="68600" marL="68600" anchor="ctr">
                    <a:solidFill>
                      <a:srgbClr val="F2F2F2"/>
                    </a:solidFill>
                  </a:tcPr>
                </a:tc>
                <a:tc vMerge="1"/>
              </a:tr>
              <a:tr h="3690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Graduation Initiative</a:t>
                      </a:r>
                      <a:endParaRPr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45725" marB="45725" marR="68600" marL="6860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105.0</a:t>
                      </a:r>
                      <a:endParaRPr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45725" marB="45725" marR="68600" marL="6860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u="none" cap="none" strike="noStrik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45725" marB="45725" marR="68600" marL="68600" anchor="ctr">
                    <a:solidFill>
                      <a:srgbClr val="F2F2F2"/>
                    </a:solidFill>
                  </a:tcPr>
                </a:tc>
              </a:tr>
              <a:tr h="3690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Increase in Resident Enrollment</a:t>
                      </a:r>
                      <a:endParaRPr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45725" marB="45725" marR="68600" marL="6860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248.6</a:t>
                      </a:r>
                      <a:endParaRPr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45725" marB="45725" marR="68600" marL="6860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u="none" cap="none" strike="noStrik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45725" marB="45725" marR="68600" marL="68600" anchor="ctr">
                    <a:solidFill>
                      <a:srgbClr val="F2F2F2"/>
                    </a:solidFill>
                  </a:tcPr>
                </a:tc>
              </a:tr>
              <a:tr h="3690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Facilities &amp; Infrastructure</a:t>
                      </a:r>
                      <a:endParaRPr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45725" marB="45725" marR="68600" marL="6860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75.0</a:t>
                      </a:r>
                      <a:endParaRPr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45725" marB="45725" marR="68600" marL="6860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u="none" cap="none" strike="noStrik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45725" marB="45725" marR="68600" marL="68600" anchor="ctr">
                    <a:solidFill>
                      <a:srgbClr val="F2F2F2"/>
                    </a:solidFill>
                  </a:tcPr>
                </a:tc>
              </a:tr>
              <a:tr h="3690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Basic Needs Partnerships</a:t>
                      </a:r>
                      <a:endParaRPr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45725" marB="45725" marR="68600" marL="6860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15.0</a:t>
                      </a:r>
                      <a:endParaRPr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45725" marB="45725" marR="68600" marL="6860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u="none" cap="none" strike="noStrike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45725" marB="45725" marR="68600" marL="68600" anchor="ctr">
                    <a:solidFill>
                      <a:srgbClr val="F2F2F2"/>
                    </a:solidFill>
                  </a:tcPr>
                </a:tc>
              </a:tr>
              <a:tr h="36905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Total </a:t>
                      </a:r>
                      <a:r>
                        <a:rPr i="1" lang="en-US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(Ongoing)</a:t>
                      </a:r>
                      <a:endParaRPr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45725" marB="45725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$648.3</a:t>
                      </a:r>
                      <a:endParaRPr b="1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45725" marB="45725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$199.0</a:t>
                      </a:r>
                      <a:endParaRPr b="1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45725" marB="45725" marR="68600" marL="68600" anchor="ctr"/>
                </a:tc>
              </a:tr>
              <a:tr h="369050"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One-Time Funds</a:t>
                      </a:r>
                      <a:endParaRPr/>
                    </a:p>
                  </a:txBody>
                  <a:tcPr marT="45725" marB="45725" marR="68600" marL="68600" anchor="ctr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Deferred Maintenance</a:t>
                      </a:r>
                      <a:endParaRPr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45725" marB="45725" marR="68600" marL="6860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500.0</a:t>
                      </a:r>
                      <a:endParaRPr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45725" marB="45725" marR="68600" marL="6860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-</a:t>
                      </a:r>
                      <a:endParaRPr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45725" marB="45725" marR="68600" marL="68600" anchor="ctr">
                    <a:solidFill>
                      <a:srgbClr val="F2F2F2"/>
                    </a:solidFill>
                  </a:tcPr>
                </a:tc>
              </a:tr>
              <a:tr h="4744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Support for Degree Completion through CSU Extension Centers</a:t>
                      </a:r>
                      <a:endParaRPr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45725" marB="45725" marR="68600" marL="6860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-</a:t>
                      </a:r>
                      <a:endParaRPr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45725" marB="45725" marR="68600" marL="6860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6.0</a:t>
                      </a:r>
                      <a:endParaRPr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45725" marB="45725" marR="68600" marL="68600" anchor="ctr">
                    <a:solidFill>
                      <a:srgbClr val="F2F2F2"/>
                    </a:solidFill>
                  </a:tcPr>
                </a:tc>
              </a:tr>
              <a:tr h="36905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Total </a:t>
                      </a:r>
                      <a:r>
                        <a:rPr i="1" lang="en-US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(One-Time)</a:t>
                      </a:r>
                      <a:endParaRPr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45725" marB="45725" marR="68600" marL="68600" anchor="ctr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$500.0</a:t>
                      </a:r>
                      <a:endParaRPr b="1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45725" marB="45725" marR="68600" marL="68600" anchor="ctr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$6.0</a:t>
                      </a:r>
                      <a:endParaRPr b="1"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45725" marB="45725" marR="68600" marL="68600" anchor="ctr">
                    <a:solidFill>
                      <a:srgbClr val="A5A5A5"/>
                    </a:solidFill>
                  </a:tcPr>
                </a:tc>
              </a:tr>
              <a:tr h="3690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Total Combined</a:t>
                      </a:r>
                      <a:endParaRPr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45725" marB="45725" marR="68600" marL="68600" anchor="ctr"/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$1,148.3</a:t>
                      </a:r>
                      <a:endParaRPr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45725" marB="45725" marR="68600" marL="6860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$205.0</a:t>
                      </a:r>
                      <a:endParaRPr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T="45725" marB="45725" marR="68600" marL="6860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5"/>
          <p:cNvSpPr txBox="1"/>
          <p:nvPr>
            <p:ph type="title"/>
          </p:nvPr>
        </p:nvSpPr>
        <p:spPr>
          <a:xfrm>
            <a:off x="1028700" y="274638"/>
            <a:ext cx="782955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bin"/>
              <a:buNone/>
            </a:pPr>
            <a:r>
              <a:rPr lang="en-US" sz="3600">
                <a:latin typeface="Gill Sans"/>
                <a:ea typeface="Gill Sans"/>
                <a:cs typeface="Gill Sans"/>
                <a:sym typeface="Gill Sans"/>
              </a:rPr>
              <a:t>Historical Trend</a:t>
            </a:r>
            <a:endParaRPr/>
          </a:p>
        </p:txBody>
      </p:sp>
      <p:pic>
        <p:nvPicPr>
          <p:cNvPr id="211" name="Google Shape;211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932100"/>
            <a:ext cx="7099200" cy="541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5"/>
          <p:cNvSpPr txBox="1"/>
          <p:nvPr/>
        </p:nvSpPr>
        <p:spPr>
          <a:xfrm>
            <a:off x="1524000" y="6305300"/>
            <a:ext cx="1710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7F7F7F"/>
                </a:solidFill>
                <a:latin typeface="Gill Sans"/>
                <a:ea typeface="Gill Sans"/>
                <a:cs typeface="Gill Sans"/>
                <a:sym typeface="Gill Sans"/>
              </a:rPr>
              <a:t>Dollars in millions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6"/>
          <p:cNvSpPr txBox="1"/>
          <p:nvPr>
            <p:ph type="title"/>
          </p:nvPr>
        </p:nvSpPr>
        <p:spPr>
          <a:xfrm>
            <a:off x="1028700" y="274638"/>
            <a:ext cx="782955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bin"/>
              <a:buNone/>
            </a:pPr>
            <a:r>
              <a:rPr lang="en-US" sz="3600">
                <a:latin typeface="Gill Sans"/>
                <a:ea typeface="Gill Sans"/>
                <a:cs typeface="Gill Sans"/>
                <a:sym typeface="Gill Sans"/>
              </a:rPr>
              <a:t>Some Thoughts for CSUCI Budget Development</a:t>
            </a:r>
            <a:endParaRPr sz="36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9" name="Google Shape;219;p36"/>
          <p:cNvSpPr txBox="1"/>
          <p:nvPr>
            <p:ph idx="1" type="body"/>
          </p:nvPr>
        </p:nvSpPr>
        <p:spPr>
          <a:xfrm>
            <a:off x="1028700" y="1577200"/>
            <a:ext cx="7829700" cy="45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A balanced campus message:</a:t>
            </a:r>
            <a:endParaRPr/>
          </a:p>
          <a:p>
            <a: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Char char="–"/>
            </a:pPr>
            <a:r>
              <a:rPr lang="en-US" sz="1800">
                <a:latin typeface="Gill Sans"/>
                <a:ea typeface="Gill Sans"/>
                <a:cs typeface="Gill Sans"/>
                <a:sym typeface="Gill Sans"/>
              </a:rPr>
              <a:t>California is in a fortunate economic climate, but growth is slowing.</a:t>
            </a:r>
            <a:endParaRPr/>
          </a:p>
          <a:p>
            <a: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Char char="–"/>
            </a:pPr>
            <a:r>
              <a:rPr lang="en-US" sz="1800">
                <a:latin typeface="Gill Sans"/>
                <a:ea typeface="Gill Sans"/>
                <a:cs typeface="Gill Sans"/>
                <a:sym typeface="Gill Sans"/>
              </a:rPr>
              <a:t>Governor’s proposed budget means little room for expanded budgets.</a:t>
            </a:r>
            <a:endParaRPr/>
          </a:p>
          <a:p>
            <a: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Char char="–"/>
            </a:pPr>
            <a:r>
              <a:rPr lang="en-US" sz="1800">
                <a:latin typeface="Gill Sans"/>
                <a:ea typeface="Gill Sans"/>
                <a:cs typeface="Gill Sans"/>
                <a:sym typeface="Gill Sans"/>
              </a:rPr>
              <a:t>CSU budget hearings and advocacy.</a:t>
            </a:r>
            <a:endParaRPr/>
          </a:p>
          <a:p>
            <a:pPr indent="-406400" lvl="1" marL="9144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Char char="–"/>
            </a:pPr>
            <a:r>
              <a:rPr lang="en-US" sz="1800">
                <a:latin typeface="Gill Sans"/>
                <a:ea typeface="Gill Sans"/>
                <a:cs typeface="Gill Sans"/>
                <a:sym typeface="Gill Sans"/>
              </a:rPr>
              <a:t>We are very early in the budget cycle.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indent="-4318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Continue to support the momentum of CSUCI Strategic Initiatives.</a:t>
            </a:r>
            <a:endParaRPr sz="2400">
              <a:latin typeface="Gill Sans"/>
              <a:ea typeface="Gill Sans"/>
              <a:cs typeface="Gill Sans"/>
              <a:sym typeface="Gill Sans"/>
            </a:endParaRPr>
          </a:p>
          <a:p>
            <a:pPr indent="-4318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CO preliminary budget memo pending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7"/>
          <p:cNvSpPr txBox="1"/>
          <p:nvPr>
            <p:ph type="title"/>
          </p:nvPr>
        </p:nvSpPr>
        <p:spPr>
          <a:xfrm>
            <a:off x="1028700" y="274638"/>
            <a:ext cx="782955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bin"/>
              <a:buNone/>
            </a:pPr>
            <a:r>
              <a:rPr lang="en-US" sz="3600">
                <a:latin typeface="Gill Sans"/>
                <a:ea typeface="Gill Sans"/>
                <a:cs typeface="Gill Sans"/>
                <a:sym typeface="Gill Sans"/>
              </a:rPr>
              <a:t>State and CSU Budget Issuance Timeline</a:t>
            </a:r>
            <a:endParaRPr sz="3600">
              <a:latin typeface="Gill Sans"/>
              <a:ea typeface="Gill Sans"/>
              <a:cs typeface="Gill Sans"/>
              <a:sym typeface="Gill Sans"/>
            </a:endParaRPr>
          </a:p>
        </p:txBody>
      </p:sp>
      <p:graphicFrame>
        <p:nvGraphicFramePr>
          <p:cNvPr id="226" name="Google Shape;226;p37"/>
          <p:cNvGraphicFramePr/>
          <p:nvPr/>
        </p:nvGraphicFramePr>
        <p:xfrm>
          <a:off x="1370007" y="1454727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{FD10CD8B-6BF5-48B5-BA57-F3C2076134D9}</a:tableStyleId>
              </a:tblPr>
              <a:tblGrid>
                <a:gridCol w="1735650"/>
                <a:gridCol w="5411275"/>
              </a:tblGrid>
              <a:tr h="843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January 10</a:t>
                      </a:r>
                      <a:endParaRPr/>
                    </a:p>
                  </a:txBody>
                  <a:tcPr marT="45725" marB="45725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Governor Issues Initial Budget Proposal</a:t>
                      </a:r>
                      <a:endParaRPr/>
                    </a:p>
                  </a:txBody>
                  <a:tcPr marT="45725" marB="45725" marR="68600" marL="68600"/>
                </a:tc>
              </a:tr>
              <a:tr h="843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January 31</a:t>
                      </a:r>
                      <a:endParaRPr/>
                    </a:p>
                  </a:txBody>
                  <a:tcPr marT="45725" marB="45725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Divisional Budgets Due to Budget &amp; Planning</a:t>
                      </a:r>
                      <a:endParaRPr/>
                    </a:p>
                  </a:txBody>
                  <a:tcPr marT="45725" marB="45725" marR="68600" marL="68600"/>
                </a:tc>
              </a:tr>
              <a:tr h="843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March</a:t>
                      </a:r>
                      <a:endParaRPr/>
                    </a:p>
                  </a:txBody>
                  <a:tcPr marT="45725" marB="45725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Preliminary CO Allocations (publication unlikely)</a:t>
                      </a:r>
                      <a:endParaRPr/>
                    </a:p>
                  </a:txBody>
                  <a:tcPr marT="45725" marB="45725" marR="68600" marL="68600"/>
                </a:tc>
              </a:tr>
              <a:tr h="712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May</a:t>
                      </a:r>
                      <a:endParaRPr/>
                    </a:p>
                  </a:txBody>
                  <a:tcPr marT="45725" marB="45725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Governor Issues May Revise Budget</a:t>
                      </a:r>
                      <a:endParaRPr/>
                    </a:p>
                  </a:txBody>
                  <a:tcPr marT="45725" marB="45725" marR="68600" marL="68600"/>
                </a:tc>
              </a:tr>
              <a:tr h="843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June 15</a:t>
                      </a:r>
                      <a:endParaRPr/>
                    </a:p>
                  </a:txBody>
                  <a:tcPr marT="45725" marB="45725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State Legislature Passes Annual Budget Act</a:t>
                      </a:r>
                      <a:endParaRPr/>
                    </a:p>
                  </a:txBody>
                  <a:tcPr marT="45725" marB="45725" marR="68600" marL="68600"/>
                </a:tc>
              </a:tr>
              <a:tr h="712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July</a:t>
                      </a:r>
                      <a:endParaRPr/>
                    </a:p>
                  </a:txBody>
                  <a:tcPr marT="45725" marB="45725" marR="68600" marL="686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CO Final Allocations</a:t>
                      </a:r>
                      <a:endParaRPr/>
                    </a:p>
                  </a:txBody>
                  <a:tcPr marT="45725" marB="45725" marR="68600" marL="68600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erception">
  <a:themeElements>
    <a:clrScheme name="Perception">
      <a:dk1>
        <a:srgbClr val="000000"/>
      </a:dk1>
      <a:lt1>
        <a:srgbClr val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rayons">
  <a:themeElements>
    <a:clrScheme name="Custom 5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FF0000"/>
      </a:accent1>
      <a:accent2>
        <a:srgbClr val="086F9F"/>
      </a:accent2>
      <a:accent3>
        <a:srgbClr val="8E9295"/>
      </a:accent3>
      <a:accent4>
        <a:srgbClr val="0D5F85"/>
      </a:accent4>
      <a:accent5>
        <a:srgbClr val="854250"/>
      </a:accent5>
      <a:accent6>
        <a:srgbClr val="C7C9CB"/>
      </a:accent6>
      <a:hlink>
        <a:srgbClr val="1073A0"/>
      </a:hlink>
      <a:folHlink>
        <a:srgbClr val="159FD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