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80" r:id="rId3"/>
    <p:sldId id="259" r:id="rId4"/>
    <p:sldId id="261" r:id="rId5"/>
    <p:sldId id="257" r:id="rId6"/>
    <p:sldId id="566" r:id="rId7"/>
    <p:sldId id="258" r:id="rId8"/>
    <p:sldId id="262" r:id="rId9"/>
    <p:sldId id="280" r:id="rId10"/>
    <p:sldId id="289" r:id="rId11"/>
    <p:sldId id="277" r:id="rId12"/>
    <p:sldId id="297" r:id="rId13"/>
    <p:sldId id="301" r:id="rId14"/>
    <p:sldId id="578" r:id="rId15"/>
    <p:sldId id="568" r:id="rId16"/>
    <p:sldId id="542" r:id="rId17"/>
    <p:sldId id="543" r:id="rId18"/>
    <p:sldId id="544" r:id="rId19"/>
    <p:sldId id="282" r:id="rId20"/>
    <p:sldId id="290" r:id="rId21"/>
    <p:sldId id="291" r:id="rId22"/>
    <p:sldId id="292" r:id="rId23"/>
    <p:sldId id="294" r:id="rId24"/>
    <p:sldId id="546" r:id="rId25"/>
    <p:sldId id="561" r:id="rId26"/>
    <p:sldId id="560" r:id="rId27"/>
    <p:sldId id="562" r:id="rId28"/>
    <p:sldId id="563" r:id="rId29"/>
    <p:sldId id="551" r:id="rId30"/>
    <p:sldId id="552" r:id="rId31"/>
    <p:sldId id="553" r:id="rId32"/>
    <p:sldId id="556" r:id="rId33"/>
    <p:sldId id="302" r:id="rId34"/>
    <p:sldId id="303" r:id="rId35"/>
    <p:sldId id="308" r:id="rId36"/>
    <p:sldId id="579" r:id="rId37"/>
    <p:sldId id="305" r:id="rId38"/>
    <p:sldId id="570" r:id="rId39"/>
    <p:sldId id="575" r:id="rId40"/>
    <p:sldId id="492" r:id="rId41"/>
    <p:sldId id="494" r:id="rId42"/>
    <p:sldId id="507" r:id="rId43"/>
    <p:sldId id="572" r:id="rId44"/>
    <p:sldId id="510" r:id="rId45"/>
    <p:sldId id="538" r:id="rId46"/>
    <p:sldId id="573" r:id="rId47"/>
    <p:sldId id="582" r:id="rId48"/>
    <p:sldId id="574" r:id="rId49"/>
    <p:sldId id="581" r:id="rId50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ana, Andrew" initials="LA" lastIdx="1" clrIdx="0">
    <p:extLst>
      <p:ext uri="{19B8F6BF-5375-455C-9EA6-DF929625EA0E}">
        <p15:presenceInfo xmlns:p15="http://schemas.microsoft.com/office/powerpoint/2012/main" userId="S::andrew.escobardelorenzana103@csuci.edu::77fa3774-da4d-444c-92e3-fa3fe81733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2A869-8950-49C7-B1DB-63ACCCDCB10D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ADD3DC-62A3-46F1-A568-2560E64C7284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Bridging Institutional Values</a:t>
          </a:r>
        </a:p>
      </dgm:t>
    </dgm:pt>
    <dgm:pt modelId="{6FCCCD66-B0D6-493F-B5FD-EC8D7091EFB2}" type="parTrans" cxnId="{D8A6D02E-72D3-41BC-8FB8-0086A8BA6134}">
      <dgm:prSet/>
      <dgm:spPr/>
      <dgm:t>
        <a:bodyPr/>
        <a:lstStyle/>
        <a:p>
          <a:endParaRPr lang="en-US"/>
        </a:p>
      </dgm:t>
    </dgm:pt>
    <dgm:pt modelId="{2E37413D-DE38-4456-939E-6507F646B6EE}" type="sibTrans" cxnId="{D8A6D02E-72D3-41BC-8FB8-0086A8BA6134}">
      <dgm:prSet/>
      <dgm:spPr/>
      <dgm:t>
        <a:bodyPr/>
        <a:lstStyle/>
        <a:p>
          <a:endParaRPr lang="en-US"/>
        </a:p>
      </dgm:t>
    </dgm:pt>
    <dgm:pt modelId="{C7B24F76-16E1-45D4-97DC-60866635D0D2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Communication</a:t>
          </a:r>
        </a:p>
      </dgm:t>
    </dgm:pt>
    <dgm:pt modelId="{8728A383-CD5C-4613-800A-F866B1E0A0C1}" type="parTrans" cxnId="{D1CD886A-AB1A-4864-B6D7-B2AD96913A6D}">
      <dgm:prSet/>
      <dgm:spPr/>
      <dgm:t>
        <a:bodyPr/>
        <a:lstStyle/>
        <a:p>
          <a:endParaRPr lang="en-US"/>
        </a:p>
      </dgm:t>
    </dgm:pt>
    <dgm:pt modelId="{D66DDC63-AC5F-4D0A-A3CE-73D7CD2E094B}" type="sibTrans" cxnId="{D1CD886A-AB1A-4864-B6D7-B2AD96913A6D}">
      <dgm:prSet/>
      <dgm:spPr/>
      <dgm:t>
        <a:bodyPr/>
        <a:lstStyle/>
        <a:p>
          <a:endParaRPr lang="en-US"/>
        </a:p>
      </dgm:t>
    </dgm:pt>
    <dgm:pt modelId="{5AEAC392-FA9D-4CD7-BF94-84BDBC076D1E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Shared Governance</a:t>
          </a:r>
        </a:p>
      </dgm:t>
    </dgm:pt>
    <dgm:pt modelId="{2E9EE43E-930F-4953-95E8-9D16B28B3765}" type="parTrans" cxnId="{EDF11363-4612-4A1F-AA95-77C1D314A0F2}">
      <dgm:prSet/>
      <dgm:spPr/>
      <dgm:t>
        <a:bodyPr/>
        <a:lstStyle/>
        <a:p>
          <a:endParaRPr lang="en-US"/>
        </a:p>
      </dgm:t>
    </dgm:pt>
    <dgm:pt modelId="{BA35438C-A9DF-4ACE-9084-A27527384EDC}" type="sibTrans" cxnId="{EDF11363-4612-4A1F-AA95-77C1D314A0F2}">
      <dgm:prSet/>
      <dgm:spPr/>
      <dgm:t>
        <a:bodyPr/>
        <a:lstStyle/>
        <a:p>
          <a:endParaRPr lang="en-US"/>
        </a:p>
      </dgm:t>
    </dgm:pt>
    <dgm:pt modelId="{8C3BBA95-57C6-4785-A006-A3C1FCA89179}" type="pres">
      <dgm:prSet presAssocID="{8D52A869-8950-49C7-B1DB-63ACCCDCB10D}" presName="Name0" presStyleCnt="0">
        <dgm:presLayoutVars>
          <dgm:chMax val="7"/>
          <dgm:chPref val="7"/>
          <dgm:dir/>
        </dgm:presLayoutVars>
      </dgm:prSet>
      <dgm:spPr/>
    </dgm:pt>
    <dgm:pt modelId="{2C2665C0-F96A-4FA2-97E7-9AC5803E2AC0}" type="pres">
      <dgm:prSet presAssocID="{8D52A869-8950-49C7-B1DB-63ACCCDCB10D}" presName="Name1" presStyleCnt="0"/>
      <dgm:spPr/>
    </dgm:pt>
    <dgm:pt modelId="{922C05E1-F786-425A-A04B-207112746765}" type="pres">
      <dgm:prSet presAssocID="{8D52A869-8950-49C7-B1DB-63ACCCDCB10D}" presName="cycle" presStyleCnt="0"/>
      <dgm:spPr/>
    </dgm:pt>
    <dgm:pt modelId="{696BBBC4-17F2-4ECC-B5CE-75B4A251A90E}" type="pres">
      <dgm:prSet presAssocID="{8D52A869-8950-49C7-B1DB-63ACCCDCB10D}" presName="srcNode" presStyleLbl="node1" presStyleIdx="0" presStyleCnt="3"/>
      <dgm:spPr/>
    </dgm:pt>
    <dgm:pt modelId="{E8A800AD-68E1-4D91-8A23-E26F32F54740}" type="pres">
      <dgm:prSet presAssocID="{8D52A869-8950-49C7-B1DB-63ACCCDCB10D}" presName="conn" presStyleLbl="parChTrans1D2" presStyleIdx="0" presStyleCnt="1"/>
      <dgm:spPr/>
    </dgm:pt>
    <dgm:pt modelId="{BDB6F833-975B-4B50-9CC8-05B632A892A5}" type="pres">
      <dgm:prSet presAssocID="{8D52A869-8950-49C7-B1DB-63ACCCDCB10D}" presName="extraNode" presStyleLbl="node1" presStyleIdx="0" presStyleCnt="3"/>
      <dgm:spPr/>
    </dgm:pt>
    <dgm:pt modelId="{C5CFA402-5757-4DCD-8FA2-6F0DE869CCAE}" type="pres">
      <dgm:prSet presAssocID="{8D52A869-8950-49C7-B1DB-63ACCCDCB10D}" presName="dstNode" presStyleLbl="node1" presStyleIdx="0" presStyleCnt="3"/>
      <dgm:spPr/>
    </dgm:pt>
    <dgm:pt modelId="{1DEC7CC4-51C3-43B3-A623-FD1177FE03B9}" type="pres">
      <dgm:prSet presAssocID="{39ADD3DC-62A3-46F1-A568-2560E64C7284}" presName="text_1" presStyleLbl="node1" presStyleIdx="0" presStyleCnt="3">
        <dgm:presLayoutVars>
          <dgm:bulletEnabled val="1"/>
        </dgm:presLayoutVars>
      </dgm:prSet>
      <dgm:spPr/>
    </dgm:pt>
    <dgm:pt modelId="{E946B515-B1D3-4A07-93C6-F95623C505EA}" type="pres">
      <dgm:prSet presAssocID="{39ADD3DC-62A3-46F1-A568-2560E64C7284}" presName="accent_1" presStyleCnt="0"/>
      <dgm:spPr/>
    </dgm:pt>
    <dgm:pt modelId="{BB972828-D9E2-4B63-84F6-B71374C83E90}" type="pres">
      <dgm:prSet presAssocID="{39ADD3DC-62A3-46F1-A568-2560E64C7284}" presName="accentRepeatNode" presStyleLbl="solidFgAcc1" presStyleIdx="0" presStyleCnt="3"/>
      <dgm:spPr/>
    </dgm:pt>
    <dgm:pt modelId="{D6F7EC4B-D00E-4ECC-87DF-962D5C81AF78}" type="pres">
      <dgm:prSet presAssocID="{C7B24F76-16E1-45D4-97DC-60866635D0D2}" presName="text_2" presStyleLbl="node1" presStyleIdx="1" presStyleCnt="3">
        <dgm:presLayoutVars>
          <dgm:bulletEnabled val="1"/>
        </dgm:presLayoutVars>
      </dgm:prSet>
      <dgm:spPr/>
    </dgm:pt>
    <dgm:pt modelId="{4087EA98-44E9-4AAE-A2C5-6D79C7F68515}" type="pres">
      <dgm:prSet presAssocID="{C7B24F76-16E1-45D4-97DC-60866635D0D2}" presName="accent_2" presStyleCnt="0"/>
      <dgm:spPr/>
    </dgm:pt>
    <dgm:pt modelId="{3CA6FB7E-6379-4EEF-B0D0-B51F07311D24}" type="pres">
      <dgm:prSet presAssocID="{C7B24F76-16E1-45D4-97DC-60866635D0D2}" presName="accentRepeatNode" presStyleLbl="solidFgAcc1" presStyleIdx="1" presStyleCnt="3"/>
      <dgm:spPr/>
    </dgm:pt>
    <dgm:pt modelId="{DDB6DFAD-4497-4F6A-BCE8-263984C7F93C}" type="pres">
      <dgm:prSet presAssocID="{5AEAC392-FA9D-4CD7-BF94-84BDBC076D1E}" presName="text_3" presStyleLbl="node1" presStyleIdx="2" presStyleCnt="3">
        <dgm:presLayoutVars>
          <dgm:bulletEnabled val="1"/>
        </dgm:presLayoutVars>
      </dgm:prSet>
      <dgm:spPr/>
    </dgm:pt>
    <dgm:pt modelId="{98D8191C-79AD-4BCE-8A27-90B331520B08}" type="pres">
      <dgm:prSet presAssocID="{5AEAC392-FA9D-4CD7-BF94-84BDBC076D1E}" presName="accent_3" presStyleCnt="0"/>
      <dgm:spPr/>
    </dgm:pt>
    <dgm:pt modelId="{BD036C1F-BB8B-43CA-8BAD-3D50E3F86B9C}" type="pres">
      <dgm:prSet presAssocID="{5AEAC392-FA9D-4CD7-BF94-84BDBC076D1E}" presName="accentRepeatNode" presStyleLbl="solidFgAcc1" presStyleIdx="2" presStyleCnt="3"/>
      <dgm:spPr/>
    </dgm:pt>
  </dgm:ptLst>
  <dgm:cxnLst>
    <dgm:cxn modelId="{84A36E05-BF25-4855-8DC8-0BE44FD031EF}" type="presOf" srcId="{8D52A869-8950-49C7-B1DB-63ACCCDCB10D}" destId="{8C3BBA95-57C6-4785-A006-A3C1FCA89179}" srcOrd="0" destOrd="0" presId="urn:microsoft.com/office/officeart/2008/layout/VerticalCurvedList"/>
    <dgm:cxn modelId="{F9B5A811-88B4-4C9F-AC8A-E71CB8E740B7}" type="presOf" srcId="{5AEAC392-FA9D-4CD7-BF94-84BDBC076D1E}" destId="{DDB6DFAD-4497-4F6A-BCE8-263984C7F93C}" srcOrd="0" destOrd="0" presId="urn:microsoft.com/office/officeart/2008/layout/VerticalCurvedList"/>
    <dgm:cxn modelId="{D8A6D02E-72D3-41BC-8FB8-0086A8BA6134}" srcId="{8D52A869-8950-49C7-B1DB-63ACCCDCB10D}" destId="{39ADD3DC-62A3-46F1-A568-2560E64C7284}" srcOrd="0" destOrd="0" parTransId="{6FCCCD66-B0D6-493F-B5FD-EC8D7091EFB2}" sibTransId="{2E37413D-DE38-4456-939E-6507F646B6EE}"/>
    <dgm:cxn modelId="{EDF11363-4612-4A1F-AA95-77C1D314A0F2}" srcId="{8D52A869-8950-49C7-B1DB-63ACCCDCB10D}" destId="{5AEAC392-FA9D-4CD7-BF94-84BDBC076D1E}" srcOrd="2" destOrd="0" parTransId="{2E9EE43E-930F-4953-95E8-9D16B28B3765}" sibTransId="{BA35438C-A9DF-4ACE-9084-A27527384EDC}"/>
    <dgm:cxn modelId="{D1CD886A-AB1A-4864-B6D7-B2AD96913A6D}" srcId="{8D52A869-8950-49C7-B1DB-63ACCCDCB10D}" destId="{C7B24F76-16E1-45D4-97DC-60866635D0D2}" srcOrd="1" destOrd="0" parTransId="{8728A383-CD5C-4613-800A-F866B1E0A0C1}" sibTransId="{D66DDC63-AC5F-4D0A-A3CE-73D7CD2E094B}"/>
    <dgm:cxn modelId="{5D96C67C-9F4E-4016-85C1-3849EA6042F3}" type="presOf" srcId="{C7B24F76-16E1-45D4-97DC-60866635D0D2}" destId="{D6F7EC4B-D00E-4ECC-87DF-962D5C81AF78}" srcOrd="0" destOrd="0" presId="urn:microsoft.com/office/officeart/2008/layout/VerticalCurvedList"/>
    <dgm:cxn modelId="{36234D9C-9E9B-4FF6-B9BF-B4952BC4EBF4}" type="presOf" srcId="{39ADD3DC-62A3-46F1-A568-2560E64C7284}" destId="{1DEC7CC4-51C3-43B3-A623-FD1177FE03B9}" srcOrd="0" destOrd="0" presId="urn:microsoft.com/office/officeart/2008/layout/VerticalCurvedList"/>
    <dgm:cxn modelId="{FC3B059F-8CBC-4620-9BE3-D51752A7803D}" type="presOf" srcId="{2E37413D-DE38-4456-939E-6507F646B6EE}" destId="{E8A800AD-68E1-4D91-8A23-E26F32F54740}" srcOrd="0" destOrd="0" presId="urn:microsoft.com/office/officeart/2008/layout/VerticalCurvedList"/>
    <dgm:cxn modelId="{0522BBEE-3F95-42D3-A2CF-AFD542FBC59B}" type="presParOf" srcId="{8C3BBA95-57C6-4785-A006-A3C1FCA89179}" destId="{2C2665C0-F96A-4FA2-97E7-9AC5803E2AC0}" srcOrd="0" destOrd="0" presId="urn:microsoft.com/office/officeart/2008/layout/VerticalCurvedList"/>
    <dgm:cxn modelId="{30FDFE5E-11DF-4798-9F28-0BB46350C0A6}" type="presParOf" srcId="{2C2665C0-F96A-4FA2-97E7-9AC5803E2AC0}" destId="{922C05E1-F786-425A-A04B-207112746765}" srcOrd="0" destOrd="0" presId="urn:microsoft.com/office/officeart/2008/layout/VerticalCurvedList"/>
    <dgm:cxn modelId="{8DB651DE-7FC3-4DA8-89C5-D18C097858EA}" type="presParOf" srcId="{922C05E1-F786-425A-A04B-207112746765}" destId="{696BBBC4-17F2-4ECC-B5CE-75B4A251A90E}" srcOrd="0" destOrd="0" presId="urn:microsoft.com/office/officeart/2008/layout/VerticalCurvedList"/>
    <dgm:cxn modelId="{15E4C5FC-7FD7-42CD-8E74-F00FEDED4A04}" type="presParOf" srcId="{922C05E1-F786-425A-A04B-207112746765}" destId="{E8A800AD-68E1-4D91-8A23-E26F32F54740}" srcOrd="1" destOrd="0" presId="urn:microsoft.com/office/officeart/2008/layout/VerticalCurvedList"/>
    <dgm:cxn modelId="{7CDC26EB-AEA4-4559-85A2-E9DE46224F13}" type="presParOf" srcId="{922C05E1-F786-425A-A04B-207112746765}" destId="{BDB6F833-975B-4B50-9CC8-05B632A892A5}" srcOrd="2" destOrd="0" presId="urn:microsoft.com/office/officeart/2008/layout/VerticalCurvedList"/>
    <dgm:cxn modelId="{2A0028C8-2ED5-46AF-B605-D800FABC80A9}" type="presParOf" srcId="{922C05E1-F786-425A-A04B-207112746765}" destId="{C5CFA402-5757-4DCD-8FA2-6F0DE869CCAE}" srcOrd="3" destOrd="0" presId="urn:microsoft.com/office/officeart/2008/layout/VerticalCurvedList"/>
    <dgm:cxn modelId="{A854C98A-6358-4547-914A-B4F9B91E4A1E}" type="presParOf" srcId="{2C2665C0-F96A-4FA2-97E7-9AC5803E2AC0}" destId="{1DEC7CC4-51C3-43B3-A623-FD1177FE03B9}" srcOrd="1" destOrd="0" presId="urn:microsoft.com/office/officeart/2008/layout/VerticalCurvedList"/>
    <dgm:cxn modelId="{8F65C707-37EF-40CC-A53B-7D8AB8FA2CFD}" type="presParOf" srcId="{2C2665C0-F96A-4FA2-97E7-9AC5803E2AC0}" destId="{E946B515-B1D3-4A07-93C6-F95623C505EA}" srcOrd="2" destOrd="0" presId="urn:microsoft.com/office/officeart/2008/layout/VerticalCurvedList"/>
    <dgm:cxn modelId="{B3178054-23E9-4409-880D-2588C2CFFC44}" type="presParOf" srcId="{E946B515-B1D3-4A07-93C6-F95623C505EA}" destId="{BB972828-D9E2-4B63-84F6-B71374C83E90}" srcOrd="0" destOrd="0" presId="urn:microsoft.com/office/officeart/2008/layout/VerticalCurvedList"/>
    <dgm:cxn modelId="{69F145E3-35CE-4F54-9226-2509269E5808}" type="presParOf" srcId="{2C2665C0-F96A-4FA2-97E7-9AC5803E2AC0}" destId="{D6F7EC4B-D00E-4ECC-87DF-962D5C81AF78}" srcOrd="3" destOrd="0" presId="urn:microsoft.com/office/officeart/2008/layout/VerticalCurvedList"/>
    <dgm:cxn modelId="{20B1E154-5578-4C44-B0D1-6F57B2A51829}" type="presParOf" srcId="{2C2665C0-F96A-4FA2-97E7-9AC5803E2AC0}" destId="{4087EA98-44E9-4AAE-A2C5-6D79C7F68515}" srcOrd="4" destOrd="0" presId="urn:microsoft.com/office/officeart/2008/layout/VerticalCurvedList"/>
    <dgm:cxn modelId="{46600E41-55A4-45E7-8D1F-5B1D05186BB9}" type="presParOf" srcId="{4087EA98-44E9-4AAE-A2C5-6D79C7F68515}" destId="{3CA6FB7E-6379-4EEF-B0D0-B51F07311D24}" srcOrd="0" destOrd="0" presId="urn:microsoft.com/office/officeart/2008/layout/VerticalCurvedList"/>
    <dgm:cxn modelId="{4D5BBEB5-4CB6-4574-A6FE-72F178B7E421}" type="presParOf" srcId="{2C2665C0-F96A-4FA2-97E7-9AC5803E2AC0}" destId="{DDB6DFAD-4497-4F6A-BCE8-263984C7F93C}" srcOrd="5" destOrd="0" presId="urn:microsoft.com/office/officeart/2008/layout/VerticalCurvedList"/>
    <dgm:cxn modelId="{33455D74-9754-4EE3-8EA3-E286E7B66BC8}" type="presParOf" srcId="{2C2665C0-F96A-4FA2-97E7-9AC5803E2AC0}" destId="{98D8191C-79AD-4BCE-8A27-90B331520B08}" srcOrd="6" destOrd="0" presId="urn:microsoft.com/office/officeart/2008/layout/VerticalCurvedList"/>
    <dgm:cxn modelId="{02EB0DE1-A5E5-45BB-B249-AC8A3CECE871}" type="presParOf" srcId="{98D8191C-79AD-4BCE-8A27-90B331520B08}" destId="{BD036C1F-BB8B-43CA-8BAD-3D50E3F86B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2A869-8950-49C7-B1DB-63ACCCDCB10D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7B24F76-16E1-45D4-97DC-60866635D0D2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Racial and Social Justice</a:t>
          </a:r>
        </a:p>
      </dgm:t>
    </dgm:pt>
    <dgm:pt modelId="{8728A383-CD5C-4613-800A-F866B1E0A0C1}" type="parTrans" cxnId="{D1CD886A-AB1A-4864-B6D7-B2AD96913A6D}">
      <dgm:prSet/>
      <dgm:spPr/>
      <dgm:t>
        <a:bodyPr/>
        <a:lstStyle/>
        <a:p>
          <a:endParaRPr lang="en-US"/>
        </a:p>
      </dgm:t>
    </dgm:pt>
    <dgm:pt modelId="{D66DDC63-AC5F-4D0A-A3CE-73D7CD2E094B}" type="sibTrans" cxnId="{D1CD886A-AB1A-4864-B6D7-B2AD96913A6D}">
      <dgm:prSet/>
      <dgm:spPr/>
      <dgm:t>
        <a:bodyPr/>
        <a:lstStyle/>
        <a:p>
          <a:endParaRPr lang="en-US"/>
        </a:p>
      </dgm:t>
    </dgm:pt>
    <dgm:pt modelId="{5AEAC392-FA9D-4CD7-BF94-84BDBC076D1E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Graduation Initiative 2025 </a:t>
          </a:r>
        </a:p>
      </dgm:t>
    </dgm:pt>
    <dgm:pt modelId="{2E9EE43E-930F-4953-95E8-9D16B28B3765}" type="parTrans" cxnId="{EDF11363-4612-4A1F-AA95-77C1D314A0F2}">
      <dgm:prSet/>
      <dgm:spPr/>
      <dgm:t>
        <a:bodyPr/>
        <a:lstStyle/>
        <a:p>
          <a:endParaRPr lang="en-US"/>
        </a:p>
      </dgm:t>
    </dgm:pt>
    <dgm:pt modelId="{BA35438C-A9DF-4ACE-9084-A27527384EDC}" type="sibTrans" cxnId="{EDF11363-4612-4A1F-AA95-77C1D314A0F2}">
      <dgm:prSet/>
      <dgm:spPr/>
      <dgm:t>
        <a:bodyPr/>
        <a:lstStyle/>
        <a:p>
          <a:endParaRPr lang="en-US"/>
        </a:p>
      </dgm:t>
    </dgm:pt>
    <dgm:pt modelId="{56563F60-98E8-4691-8772-AD23055259F7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Budget/Enrollment Management</a:t>
          </a:r>
        </a:p>
      </dgm:t>
    </dgm:pt>
    <dgm:pt modelId="{70A70036-D35C-4F59-88AB-857B8968FB50}" type="parTrans" cxnId="{821D0073-C568-47CE-A3E3-A1A95C8BE902}">
      <dgm:prSet/>
      <dgm:spPr/>
      <dgm:t>
        <a:bodyPr/>
        <a:lstStyle/>
        <a:p>
          <a:endParaRPr lang="en-US"/>
        </a:p>
      </dgm:t>
    </dgm:pt>
    <dgm:pt modelId="{790A4BF7-C4F4-4E08-BA5C-8D94B403E2A8}" type="sibTrans" cxnId="{821D0073-C568-47CE-A3E3-A1A95C8BE902}">
      <dgm:prSet/>
      <dgm:spPr/>
      <dgm:t>
        <a:bodyPr/>
        <a:lstStyle/>
        <a:p>
          <a:endParaRPr lang="en-US"/>
        </a:p>
      </dgm:t>
    </dgm:pt>
    <dgm:pt modelId="{454654F8-F219-4A6C-B1D4-AED0C10DB706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COVID-19</a:t>
          </a:r>
        </a:p>
      </dgm:t>
    </dgm:pt>
    <dgm:pt modelId="{273FF383-032F-4979-9261-D73689616926}" type="parTrans" cxnId="{B9F42AF7-5792-4AE9-8CA1-3A9829CB4233}">
      <dgm:prSet/>
      <dgm:spPr/>
      <dgm:t>
        <a:bodyPr/>
        <a:lstStyle/>
        <a:p>
          <a:endParaRPr lang="en-US"/>
        </a:p>
      </dgm:t>
    </dgm:pt>
    <dgm:pt modelId="{3DDE3617-BF90-40A4-A357-28F655FBD9EB}" type="sibTrans" cxnId="{B9F42AF7-5792-4AE9-8CA1-3A9829CB4233}">
      <dgm:prSet/>
      <dgm:spPr/>
      <dgm:t>
        <a:bodyPr/>
        <a:lstStyle/>
        <a:p>
          <a:endParaRPr lang="en-US"/>
        </a:p>
      </dgm:t>
    </dgm:pt>
    <dgm:pt modelId="{8C3BBA95-57C6-4785-A006-A3C1FCA89179}" type="pres">
      <dgm:prSet presAssocID="{8D52A869-8950-49C7-B1DB-63ACCCDCB10D}" presName="Name0" presStyleCnt="0">
        <dgm:presLayoutVars>
          <dgm:chMax val="7"/>
          <dgm:chPref val="7"/>
          <dgm:dir/>
        </dgm:presLayoutVars>
      </dgm:prSet>
      <dgm:spPr/>
    </dgm:pt>
    <dgm:pt modelId="{2C2665C0-F96A-4FA2-97E7-9AC5803E2AC0}" type="pres">
      <dgm:prSet presAssocID="{8D52A869-8950-49C7-B1DB-63ACCCDCB10D}" presName="Name1" presStyleCnt="0"/>
      <dgm:spPr/>
    </dgm:pt>
    <dgm:pt modelId="{922C05E1-F786-425A-A04B-207112746765}" type="pres">
      <dgm:prSet presAssocID="{8D52A869-8950-49C7-B1DB-63ACCCDCB10D}" presName="cycle" presStyleCnt="0"/>
      <dgm:spPr/>
    </dgm:pt>
    <dgm:pt modelId="{696BBBC4-17F2-4ECC-B5CE-75B4A251A90E}" type="pres">
      <dgm:prSet presAssocID="{8D52A869-8950-49C7-B1DB-63ACCCDCB10D}" presName="srcNode" presStyleLbl="node1" presStyleIdx="0" presStyleCnt="4"/>
      <dgm:spPr/>
    </dgm:pt>
    <dgm:pt modelId="{E8A800AD-68E1-4D91-8A23-E26F32F54740}" type="pres">
      <dgm:prSet presAssocID="{8D52A869-8950-49C7-B1DB-63ACCCDCB10D}" presName="conn" presStyleLbl="parChTrans1D2" presStyleIdx="0" presStyleCnt="1"/>
      <dgm:spPr/>
    </dgm:pt>
    <dgm:pt modelId="{BDB6F833-975B-4B50-9CC8-05B632A892A5}" type="pres">
      <dgm:prSet presAssocID="{8D52A869-8950-49C7-B1DB-63ACCCDCB10D}" presName="extraNode" presStyleLbl="node1" presStyleIdx="0" presStyleCnt="4"/>
      <dgm:spPr/>
    </dgm:pt>
    <dgm:pt modelId="{C5CFA402-5757-4DCD-8FA2-6F0DE869CCAE}" type="pres">
      <dgm:prSet presAssocID="{8D52A869-8950-49C7-B1DB-63ACCCDCB10D}" presName="dstNode" presStyleLbl="node1" presStyleIdx="0" presStyleCnt="4"/>
      <dgm:spPr/>
    </dgm:pt>
    <dgm:pt modelId="{58A5ED8B-29F9-48E8-BA75-E13A668E1AAA}" type="pres">
      <dgm:prSet presAssocID="{C7B24F76-16E1-45D4-97DC-60866635D0D2}" presName="text_1" presStyleLbl="node1" presStyleIdx="0" presStyleCnt="4">
        <dgm:presLayoutVars>
          <dgm:bulletEnabled val="1"/>
        </dgm:presLayoutVars>
      </dgm:prSet>
      <dgm:spPr/>
    </dgm:pt>
    <dgm:pt modelId="{66CB90BE-E124-4070-A5E5-38F9C753D069}" type="pres">
      <dgm:prSet presAssocID="{C7B24F76-16E1-45D4-97DC-60866635D0D2}" presName="accent_1" presStyleCnt="0"/>
      <dgm:spPr/>
    </dgm:pt>
    <dgm:pt modelId="{3CA6FB7E-6379-4EEF-B0D0-B51F07311D24}" type="pres">
      <dgm:prSet presAssocID="{C7B24F76-16E1-45D4-97DC-60866635D0D2}" presName="accentRepeatNode" presStyleLbl="solidFgAcc1" presStyleIdx="0" presStyleCnt="4"/>
      <dgm:spPr/>
    </dgm:pt>
    <dgm:pt modelId="{2D4AF92C-9627-4A5B-8BD7-6B89F2C9FC42}" type="pres">
      <dgm:prSet presAssocID="{5AEAC392-FA9D-4CD7-BF94-84BDBC076D1E}" presName="text_2" presStyleLbl="node1" presStyleIdx="1" presStyleCnt="4">
        <dgm:presLayoutVars>
          <dgm:bulletEnabled val="1"/>
        </dgm:presLayoutVars>
      </dgm:prSet>
      <dgm:spPr/>
    </dgm:pt>
    <dgm:pt modelId="{C17A80EC-A6CF-424B-8102-CCA778407B1B}" type="pres">
      <dgm:prSet presAssocID="{5AEAC392-FA9D-4CD7-BF94-84BDBC076D1E}" presName="accent_2" presStyleCnt="0"/>
      <dgm:spPr/>
    </dgm:pt>
    <dgm:pt modelId="{BD036C1F-BB8B-43CA-8BAD-3D50E3F86B9C}" type="pres">
      <dgm:prSet presAssocID="{5AEAC392-FA9D-4CD7-BF94-84BDBC076D1E}" presName="accentRepeatNode" presStyleLbl="solidFgAcc1" presStyleIdx="1" presStyleCnt="4"/>
      <dgm:spPr/>
    </dgm:pt>
    <dgm:pt modelId="{4213AC97-6111-4853-A200-7E2C0249091E}" type="pres">
      <dgm:prSet presAssocID="{56563F60-98E8-4691-8772-AD23055259F7}" presName="text_3" presStyleLbl="node1" presStyleIdx="2" presStyleCnt="4">
        <dgm:presLayoutVars>
          <dgm:bulletEnabled val="1"/>
        </dgm:presLayoutVars>
      </dgm:prSet>
      <dgm:spPr/>
    </dgm:pt>
    <dgm:pt modelId="{9D73491F-4845-4F0C-8793-096614AF5885}" type="pres">
      <dgm:prSet presAssocID="{56563F60-98E8-4691-8772-AD23055259F7}" presName="accent_3" presStyleCnt="0"/>
      <dgm:spPr/>
    </dgm:pt>
    <dgm:pt modelId="{2A3DBDA6-1485-4BFC-B5E2-37D42E026873}" type="pres">
      <dgm:prSet presAssocID="{56563F60-98E8-4691-8772-AD23055259F7}" presName="accentRepeatNode" presStyleLbl="solidFgAcc1" presStyleIdx="2" presStyleCnt="4"/>
      <dgm:spPr/>
    </dgm:pt>
    <dgm:pt modelId="{5B2D863B-DFDA-4960-8D41-A178123C523E}" type="pres">
      <dgm:prSet presAssocID="{454654F8-F219-4A6C-B1D4-AED0C10DB706}" presName="text_4" presStyleLbl="node1" presStyleIdx="3" presStyleCnt="4">
        <dgm:presLayoutVars>
          <dgm:bulletEnabled val="1"/>
        </dgm:presLayoutVars>
      </dgm:prSet>
      <dgm:spPr/>
    </dgm:pt>
    <dgm:pt modelId="{307A2BAE-6208-47FA-B698-3C5FEADCBC6F}" type="pres">
      <dgm:prSet presAssocID="{454654F8-F219-4A6C-B1D4-AED0C10DB706}" presName="accent_4" presStyleCnt="0"/>
      <dgm:spPr/>
    </dgm:pt>
    <dgm:pt modelId="{EF0E5573-A984-4456-9450-DE2E4669CDCB}" type="pres">
      <dgm:prSet presAssocID="{454654F8-F219-4A6C-B1D4-AED0C10DB706}" presName="accentRepeatNode" presStyleLbl="solidFgAcc1" presStyleIdx="3" presStyleCnt="4"/>
      <dgm:spPr/>
    </dgm:pt>
  </dgm:ptLst>
  <dgm:cxnLst>
    <dgm:cxn modelId="{84A36E05-BF25-4855-8DC8-0BE44FD031EF}" type="presOf" srcId="{8D52A869-8950-49C7-B1DB-63ACCCDCB10D}" destId="{8C3BBA95-57C6-4785-A006-A3C1FCA89179}" srcOrd="0" destOrd="0" presId="urn:microsoft.com/office/officeart/2008/layout/VerticalCurvedList"/>
    <dgm:cxn modelId="{91665A22-BB91-4E6E-9A6D-D7B9D1E432E0}" type="presOf" srcId="{C7B24F76-16E1-45D4-97DC-60866635D0D2}" destId="{58A5ED8B-29F9-48E8-BA75-E13A668E1AAA}" srcOrd="0" destOrd="0" presId="urn:microsoft.com/office/officeart/2008/layout/VerticalCurvedList"/>
    <dgm:cxn modelId="{EDF11363-4612-4A1F-AA95-77C1D314A0F2}" srcId="{8D52A869-8950-49C7-B1DB-63ACCCDCB10D}" destId="{5AEAC392-FA9D-4CD7-BF94-84BDBC076D1E}" srcOrd="1" destOrd="0" parTransId="{2E9EE43E-930F-4953-95E8-9D16B28B3765}" sibTransId="{BA35438C-A9DF-4ACE-9084-A27527384EDC}"/>
    <dgm:cxn modelId="{D1CD886A-AB1A-4864-B6D7-B2AD96913A6D}" srcId="{8D52A869-8950-49C7-B1DB-63ACCCDCB10D}" destId="{C7B24F76-16E1-45D4-97DC-60866635D0D2}" srcOrd="0" destOrd="0" parTransId="{8728A383-CD5C-4613-800A-F866B1E0A0C1}" sibTransId="{D66DDC63-AC5F-4D0A-A3CE-73D7CD2E094B}"/>
    <dgm:cxn modelId="{9F774F6E-2183-4A6E-BC0B-8FD863E360EA}" type="presOf" srcId="{56563F60-98E8-4691-8772-AD23055259F7}" destId="{4213AC97-6111-4853-A200-7E2C0249091E}" srcOrd="0" destOrd="0" presId="urn:microsoft.com/office/officeart/2008/layout/VerticalCurvedList"/>
    <dgm:cxn modelId="{9063B270-07BC-42FB-8BE0-1539F45C46FB}" type="presOf" srcId="{D66DDC63-AC5F-4D0A-A3CE-73D7CD2E094B}" destId="{E8A800AD-68E1-4D91-8A23-E26F32F54740}" srcOrd="0" destOrd="0" presId="urn:microsoft.com/office/officeart/2008/layout/VerticalCurvedList"/>
    <dgm:cxn modelId="{821D0073-C568-47CE-A3E3-A1A95C8BE902}" srcId="{8D52A869-8950-49C7-B1DB-63ACCCDCB10D}" destId="{56563F60-98E8-4691-8772-AD23055259F7}" srcOrd="2" destOrd="0" parTransId="{70A70036-D35C-4F59-88AB-857B8968FB50}" sibTransId="{790A4BF7-C4F4-4E08-BA5C-8D94B403E2A8}"/>
    <dgm:cxn modelId="{5E10519D-80C1-428B-8EC8-B04F34519531}" type="presOf" srcId="{5AEAC392-FA9D-4CD7-BF94-84BDBC076D1E}" destId="{2D4AF92C-9627-4A5B-8BD7-6B89F2C9FC42}" srcOrd="0" destOrd="0" presId="urn:microsoft.com/office/officeart/2008/layout/VerticalCurvedList"/>
    <dgm:cxn modelId="{3CC3C3AC-B6AC-443F-BEFF-3000A4106DCB}" type="presOf" srcId="{454654F8-F219-4A6C-B1D4-AED0C10DB706}" destId="{5B2D863B-DFDA-4960-8D41-A178123C523E}" srcOrd="0" destOrd="0" presId="urn:microsoft.com/office/officeart/2008/layout/VerticalCurvedList"/>
    <dgm:cxn modelId="{B9F42AF7-5792-4AE9-8CA1-3A9829CB4233}" srcId="{8D52A869-8950-49C7-B1DB-63ACCCDCB10D}" destId="{454654F8-F219-4A6C-B1D4-AED0C10DB706}" srcOrd="3" destOrd="0" parTransId="{273FF383-032F-4979-9261-D73689616926}" sibTransId="{3DDE3617-BF90-40A4-A357-28F655FBD9EB}"/>
    <dgm:cxn modelId="{0522BBEE-3F95-42D3-A2CF-AFD542FBC59B}" type="presParOf" srcId="{8C3BBA95-57C6-4785-A006-A3C1FCA89179}" destId="{2C2665C0-F96A-4FA2-97E7-9AC5803E2AC0}" srcOrd="0" destOrd="0" presId="urn:microsoft.com/office/officeart/2008/layout/VerticalCurvedList"/>
    <dgm:cxn modelId="{30FDFE5E-11DF-4798-9F28-0BB46350C0A6}" type="presParOf" srcId="{2C2665C0-F96A-4FA2-97E7-9AC5803E2AC0}" destId="{922C05E1-F786-425A-A04B-207112746765}" srcOrd="0" destOrd="0" presId="urn:microsoft.com/office/officeart/2008/layout/VerticalCurvedList"/>
    <dgm:cxn modelId="{8DB651DE-7FC3-4DA8-89C5-D18C097858EA}" type="presParOf" srcId="{922C05E1-F786-425A-A04B-207112746765}" destId="{696BBBC4-17F2-4ECC-B5CE-75B4A251A90E}" srcOrd="0" destOrd="0" presId="urn:microsoft.com/office/officeart/2008/layout/VerticalCurvedList"/>
    <dgm:cxn modelId="{15E4C5FC-7FD7-42CD-8E74-F00FEDED4A04}" type="presParOf" srcId="{922C05E1-F786-425A-A04B-207112746765}" destId="{E8A800AD-68E1-4D91-8A23-E26F32F54740}" srcOrd="1" destOrd="0" presId="urn:microsoft.com/office/officeart/2008/layout/VerticalCurvedList"/>
    <dgm:cxn modelId="{7CDC26EB-AEA4-4559-85A2-E9DE46224F13}" type="presParOf" srcId="{922C05E1-F786-425A-A04B-207112746765}" destId="{BDB6F833-975B-4B50-9CC8-05B632A892A5}" srcOrd="2" destOrd="0" presId="urn:microsoft.com/office/officeart/2008/layout/VerticalCurvedList"/>
    <dgm:cxn modelId="{2A0028C8-2ED5-46AF-B605-D800FABC80A9}" type="presParOf" srcId="{922C05E1-F786-425A-A04B-207112746765}" destId="{C5CFA402-5757-4DCD-8FA2-6F0DE869CCAE}" srcOrd="3" destOrd="0" presId="urn:microsoft.com/office/officeart/2008/layout/VerticalCurvedList"/>
    <dgm:cxn modelId="{652A752E-8BF2-44C1-986C-40734E5CF360}" type="presParOf" srcId="{2C2665C0-F96A-4FA2-97E7-9AC5803E2AC0}" destId="{58A5ED8B-29F9-48E8-BA75-E13A668E1AAA}" srcOrd="1" destOrd="0" presId="urn:microsoft.com/office/officeart/2008/layout/VerticalCurvedList"/>
    <dgm:cxn modelId="{770B141E-D063-4CCA-9C08-9DDD8DBDA172}" type="presParOf" srcId="{2C2665C0-F96A-4FA2-97E7-9AC5803E2AC0}" destId="{66CB90BE-E124-4070-A5E5-38F9C753D069}" srcOrd="2" destOrd="0" presId="urn:microsoft.com/office/officeart/2008/layout/VerticalCurvedList"/>
    <dgm:cxn modelId="{48E34D35-2BF3-41BF-BE85-C2EC73A986DC}" type="presParOf" srcId="{66CB90BE-E124-4070-A5E5-38F9C753D069}" destId="{3CA6FB7E-6379-4EEF-B0D0-B51F07311D24}" srcOrd="0" destOrd="0" presId="urn:microsoft.com/office/officeart/2008/layout/VerticalCurvedList"/>
    <dgm:cxn modelId="{894C318C-DFBD-427D-8767-F5126227712E}" type="presParOf" srcId="{2C2665C0-F96A-4FA2-97E7-9AC5803E2AC0}" destId="{2D4AF92C-9627-4A5B-8BD7-6B89F2C9FC42}" srcOrd="3" destOrd="0" presId="urn:microsoft.com/office/officeart/2008/layout/VerticalCurvedList"/>
    <dgm:cxn modelId="{E60CA3D4-D611-495C-96E0-9BC90E4C3945}" type="presParOf" srcId="{2C2665C0-F96A-4FA2-97E7-9AC5803E2AC0}" destId="{C17A80EC-A6CF-424B-8102-CCA778407B1B}" srcOrd="4" destOrd="0" presId="urn:microsoft.com/office/officeart/2008/layout/VerticalCurvedList"/>
    <dgm:cxn modelId="{58401A42-2273-447B-B724-8EE19236B448}" type="presParOf" srcId="{C17A80EC-A6CF-424B-8102-CCA778407B1B}" destId="{BD036C1F-BB8B-43CA-8BAD-3D50E3F86B9C}" srcOrd="0" destOrd="0" presId="urn:microsoft.com/office/officeart/2008/layout/VerticalCurvedList"/>
    <dgm:cxn modelId="{C1697F18-E557-40D7-967C-89CED5FE693F}" type="presParOf" srcId="{2C2665C0-F96A-4FA2-97E7-9AC5803E2AC0}" destId="{4213AC97-6111-4853-A200-7E2C0249091E}" srcOrd="5" destOrd="0" presId="urn:microsoft.com/office/officeart/2008/layout/VerticalCurvedList"/>
    <dgm:cxn modelId="{7FB29BCF-FDCA-4858-971C-3742CCE762BF}" type="presParOf" srcId="{2C2665C0-F96A-4FA2-97E7-9AC5803E2AC0}" destId="{9D73491F-4845-4F0C-8793-096614AF5885}" srcOrd="6" destOrd="0" presId="urn:microsoft.com/office/officeart/2008/layout/VerticalCurvedList"/>
    <dgm:cxn modelId="{7177E18F-0E5A-44AB-90D7-46E69C17A8AA}" type="presParOf" srcId="{9D73491F-4845-4F0C-8793-096614AF5885}" destId="{2A3DBDA6-1485-4BFC-B5E2-37D42E026873}" srcOrd="0" destOrd="0" presId="urn:microsoft.com/office/officeart/2008/layout/VerticalCurvedList"/>
    <dgm:cxn modelId="{CC877D4C-C39F-423F-A9D2-8B6C884B4157}" type="presParOf" srcId="{2C2665C0-F96A-4FA2-97E7-9AC5803E2AC0}" destId="{5B2D863B-DFDA-4960-8D41-A178123C523E}" srcOrd="7" destOrd="0" presId="urn:microsoft.com/office/officeart/2008/layout/VerticalCurvedList"/>
    <dgm:cxn modelId="{4420A88A-0D4B-4981-90F0-F0F93093BFA6}" type="presParOf" srcId="{2C2665C0-F96A-4FA2-97E7-9AC5803E2AC0}" destId="{307A2BAE-6208-47FA-B698-3C5FEADCBC6F}" srcOrd="8" destOrd="0" presId="urn:microsoft.com/office/officeart/2008/layout/VerticalCurvedList"/>
    <dgm:cxn modelId="{6E215D92-1413-481E-85FB-82B0544E3AA8}" type="presParOf" srcId="{307A2BAE-6208-47FA-B698-3C5FEADCBC6F}" destId="{EF0E5573-A984-4456-9450-DE2E4669C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393E30-BBDE-4C63-A499-F6B396BBDACE}" type="doc">
      <dgm:prSet loTypeId="urn:microsoft.com/office/officeart/2005/8/layout/defaul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B41819E-3A17-4787-A213-E54A9167B789}">
      <dgm:prSet custT="1"/>
      <dgm:spPr/>
      <dgm:t>
        <a:bodyPr anchor="t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latin typeface="Gill Sans MT" panose="020B0502020104020203" pitchFamily="34" charset="0"/>
          </a:endParaRP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1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Provide Professional Development &amp; Leadership Development for Racial &amp; Social Justice</a:t>
          </a:r>
        </a:p>
      </dgm:t>
    </dgm:pt>
    <dgm:pt modelId="{9CF3E5DF-624A-42EF-AED4-1562B9CE421F}" type="parTrans" cxnId="{D4AC715A-739D-43B5-87E0-F06CED21C9C4}">
      <dgm:prSet/>
      <dgm:spPr/>
      <dgm:t>
        <a:bodyPr/>
        <a:lstStyle/>
        <a:p>
          <a:endParaRPr lang="en-US"/>
        </a:p>
      </dgm:t>
    </dgm:pt>
    <dgm:pt modelId="{6CE98A08-D9D2-42BD-A4D2-24523B7F8D0D}" type="sibTrans" cxnId="{D4AC715A-739D-43B5-87E0-F06CED21C9C4}">
      <dgm:prSet/>
      <dgm:spPr/>
      <dgm:t>
        <a:bodyPr/>
        <a:lstStyle/>
        <a:p>
          <a:endParaRPr lang="en-US"/>
        </a:p>
      </dgm:t>
    </dgm:pt>
    <dgm:pt modelId="{DE3AC354-EF05-46B1-93AB-076571104FB9}">
      <dgm:prSet custT="1"/>
      <dgm:spPr/>
      <dgm:t>
        <a:bodyPr anchor="t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latin typeface="Gill Sans MT" panose="020B0502020104020203" pitchFamily="34" charset="0"/>
          </a:endParaRP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2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Recruit, Hire, and Retain a Diverse Workforce</a:t>
          </a:r>
        </a:p>
      </dgm:t>
    </dgm:pt>
    <dgm:pt modelId="{7CFA7FB0-BFC6-4454-B19C-692E7CFC7CD0}" type="parTrans" cxnId="{4911ED8F-3B0F-4171-9B2B-DC518F79F47F}">
      <dgm:prSet/>
      <dgm:spPr/>
      <dgm:t>
        <a:bodyPr/>
        <a:lstStyle/>
        <a:p>
          <a:endParaRPr lang="en-US"/>
        </a:p>
      </dgm:t>
    </dgm:pt>
    <dgm:pt modelId="{D214947F-D282-4D0D-A9F4-2DD839F72289}" type="sibTrans" cxnId="{4911ED8F-3B0F-4171-9B2B-DC518F79F47F}">
      <dgm:prSet/>
      <dgm:spPr/>
      <dgm:t>
        <a:bodyPr/>
        <a:lstStyle/>
        <a:p>
          <a:endParaRPr lang="en-US"/>
        </a:p>
      </dgm:t>
    </dgm:pt>
    <dgm:pt modelId="{DB24E468-1874-4406-9920-4107D8964DB5}">
      <dgm:prSet custT="1"/>
      <dgm:spPr/>
      <dgm:t>
        <a:bodyPr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3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Promote Inward- and Outward-Facing Advancement and Community &amp; Government Relations Efforts for Racial &amp; Social Justice</a:t>
          </a:r>
        </a:p>
      </dgm:t>
    </dgm:pt>
    <dgm:pt modelId="{F9A4D28E-FF59-440B-9248-94AA582A4631}" type="parTrans" cxnId="{35238187-BCD4-46F9-A4E8-E268972054B3}">
      <dgm:prSet/>
      <dgm:spPr/>
      <dgm:t>
        <a:bodyPr/>
        <a:lstStyle/>
        <a:p>
          <a:endParaRPr lang="en-US"/>
        </a:p>
      </dgm:t>
    </dgm:pt>
    <dgm:pt modelId="{0059513C-AD16-420C-A874-0A2E25F3B8F0}" type="sibTrans" cxnId="{35238187-BCD4-46F9-A4E8-E268972054B3}">
      <dgm:prSet/>
      <dgm:spPr/>
      <dgm:t>
        <a:bodyPr/>
        <a:lstStyle/>
        <a:p>
          <a:endParaRPr lang="en-US"/>
        </a:p>
      </dgm:t>
    </dgm:pt>
    <dgm:pt modelId="{4611A97B-5D5A-42BE-BD6A-B8C1D24532C4}">
      <dgm:prSet custT="1"/>
      <dgm:spPr/>
      <dgm:t>
        <a:bodyPr anchor="t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4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Work Continuously Toward Realizing a Campus Culture of Inclusive Excellence</a:t>
          </a:r>
        </a:p>
      </dgm:t>
    </dgm:pt>
    <dgm:pt modelId="{0ADBB82C-A102-4341-9AC0-0AA4F72817E4}" type="parTrans" cxnId="{78C00E91-03FB-498F-BFAC-2451D84F5C56}">
      <dgm:prSet/>
      <dgm:spPr/>
      <dgm:t>
        <a:bodyPr/>
        <a:lstStyle/>
        <a:p>
          <a:endParaRPr lang="en-US"/>
        </a:p>
      </dgm:t>
    </dgm:pt>
    <dgm:pt modelId="{77AC73B1-67A4-47C5-A513-0C21FD3B9CF2}" type="sibTrans" cxnId="{78C00E91-03FB-498F-BFAC-2451D84F5C56}">
      <dgm:prSet/>
      <dgm:spPr/>
      <dgm:t>
        <a:bodyPr/>
        <a:lstStyle/>
        <a:p>
          <a:endParaRPr lang="en-US"/>
        </a:p>
      </dgm:t>
    </dgm:pt>
    <dgm:pt modelId="{E24EA4BB-DEF0-468C-83A3-884FA94CAFBD}">
      <dgm:prSet custT="1"/>
      <dgm:spPr/>
      <dgm:t>
        <a:bodyPr anchor="t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5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Improve Data-Based Decision Making &amp; Planning Processes</a:t>
          </a:r>
        </a:p>
      </dgm:t>
    </dgm:pt>
    <dgm:pt modelId="{7A9C51DD-F906-417F-A9BF-2E71D8BD6355}" type="parTrans" cxnId="{1CD3BCB6-E2DD-4E5B-8D26-D9524D970E2F}">
      <dgm:prSet/>
      <dgm:spPr/>
      <dgm:t>
        <a:bodyPr/>
        <a:lstStyle/>
        <a:p>
          <a:endParaRPr lang="en-US"/>
        </a:p>
      </dgm:t>
    </dgm:pt>
    <dgm:pt modelId="{CC4197EB-A46B-4A6C-BED6-A456460D7CFB}" type="sibTrans" cxnId="{1CD3BCB6-E2DD-4E5B-8D26-D9524D970E2F}">
      <dgm:prSet/>
      <dgm:spPr/>
      <dgm:t>
        <a:bodyPr/>
        <a:lstStyle/>
        <a:p>
          <a:endParaRPr lang="en-US"/>
        </a:p>
      </dgm:t>
    </dgm:pt>
    <dgm:pt modelId="{1E7A3F3D-941E-4F92-A360-04A738DC5077}">
      <dgm:prSet custT="1"/>
      <dgm:spPr/>
      <dgm:t>
        <a:bodyPr anchor="t"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6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Facilitate Student Access &amp; Success</a:t>
          </a:r>
        </a:p>
      </dgm:t>
    </dgm:pt>
    <dgm:pt modelId="{431AAB72-5E43-4043-8F1C-61FAE4635C8F}" type="parTrans" cxnId="{A7A8777A-A683-48FE-BE0F-5E46BD94C9C1}">
      <dgm:prSet/>
      <dgm:spPr/>
      <dgm:t>
        <a:bodyPr/>
        <a:lstStyle/>
        <a:p>
          <a:endParaRPr lang="en-US"/>
        </a:p>
      </dgm:t>
    </dgm:pt>
    <dgm:pt modelId="{20F09B07-B036-4575-A901-8483F464CB23}" type="sibTrans" cxnId="{A7A8777A-A683-48FE-BE0F-5E46BD94C9C1}">
      <dgm:prSet/>
      <dgm:spPr/>
      <dgm:t>
        <a:bodyPr/>
        <a:lstStyle/>
        <a:p>
          <a:endParaRPr lang="en-US"/>
        </a:p>
      </dgm:t>
    </dgm:pt>
    <dgm:pt modelId="{0AE5E62B-ACDB-420A-B95F-2E268DA5B4FF}" type="pres">
      <dgm:prSet presAssocID="{46393E30-BBDE-4C63-A499-F6B396BBDACE}" presName="diagram" presStyleCnt="0">
        <dgm:presLayoutVars>
          <dgm:dir/>
          <dgm:resizeHandles val="exact"/>
        </dgm:presLayoutVars>
      </dgm:prSet>
      <dgm:spPr/>
    </dgm:pt>
    <dgm:pt modelId="{D5A142FB-03A5-429F-AF5B-8675F3E31070}" type="pres">
      <dgm:prSet presAssocID="{1E7A3F3D-941E-4F92-A360-04A738DC5077}" presName="node" presStyleLbl="node1" presStyleIdx="0" presStyleCnt="6" custLinFactX="100000" custLinFactY="19139" custLinFactNeighborX="116646" custLinFactNeighborY="100000">
        <dgm:presLayoutVars>
          <dgm:bulletEnabled val="1"/>
        </dgm:presLayoutVars>
      </dgm:prSet>
      <dgm:spPr/>
    </dgm:pt>
    <dgm:pt modelId="{F2038F24-F1CA-49B2-8492-F354D1038D26}" type="pres">
      <dgm:prSet presAssocID="{20F09B07-B036-4575-A901-8483F464CB23}" presName="sibTrans" presStyleCnt="0"/>
      <dgm:spPr/>
    </dgm:pt>
    <dgm:pt modelId="{2A0A6DE1-3DDA-475A-8D0F-73C5E5079137}" type="pres">
      <dgm:prSet presAssocID="{E24EA4BB-DEF0-468C-83A3-884FA94CAFBD}" presName="node" presStyleLbl="node1" presStyleIdx="1" presStyleCnt="6" custLinFactY="19140" custLinFactNeighborX="-2461" custLinFactNeighborY="100000">
        <dgm:presLayoutVars>
          <dgm:bulletEnabled val="1"/>
        </dgm:presLayoutVars>
      </dgm:prSet>
      <dgm:spPr/>
    </dgm:pt>
    <dgm:pt modelId="{26CACCBB-7336-4940-9E7F-C5B9FE5C414F}" type="pres">
      <dgm:prSet presAssocID="{CC4197EB-A46B-4A6C-BED6-A456460D7CFB}" presName="sibTrans" presStyleCnt="0"/>
      <dgm:spPr/>
    </dgm:pt>
    <dgm:pt modelId="{D005BE46-3A06-40CB-B3F1-08CBC787CCA3}" type="pres">
      <dgm:prSet presAssocID="{4611A97B-5D5A-42BE-BD6A-B8C1D24532C4}" presName="node" presStyleLbl="node1" presStyleIdx="2" presStyleCnt="6" custLinFactX="-100000" custLinFactY="17049" custLinFactNeighborX="-119468" custLinFactNeighborY="100000">
        <dgm:presLayoutVars>
          <dgm:bulletEnabled val="1"/>
        </dgm:presLayoutVars>
      </dgm:prSet>
      <dgm:spPr/>
    </dgm:pt>
    <dgm:pt modelId="{B6943C61-C2DC-4717-9B20-55F20B7EBD1F}" type="pres">
      <dgm:prSet presAssocID="{77AC73B1-67A4-47C5-A513-0C21FD3B9CF2}" presName="sibTrans" presStyleCnt="0"/>
      <dgm:spPr/>
    </dgm:pt>
    <dgm:pt modelId="{8D1BBF9E-D3DE-4DEC-9BB2-8049B1A49B9F}" type="pres">
      <dgm:prSet presAssocID="{DB24E468-1874-4406-9920-4107D8964DB5}" presName="node" presStyleLbl="node1" presStyleIdx="3" presStyleCnt="6" custLinFactX="100000" custLinFactY="-14310" custLinFactNeighborX="116332" custLinFactNeighborY="-100000">
        <dgm:presLayoutVars>
          <dgm:bulletEnabled val="1"/>
        </dgm:presLayoutVars>
      </dgm:prSet>
      <dgm:spPr/>
    </dgm:pt>
    <dgm:pt modelId="{A6B30BF8-A846-4F7C-B935-E928D2B86BC7}" type="pres">
      <dgm:prSet presAssocID="{0059513C-AD16-420C-A874-0A2E25F3B8F0}" presName="sibTrans" presStyleCnt="0"/>
      <dgm:spPr/>
    </dgm:pt>
    <dgm:pt modelId="{E5FD60A8-0619-40CE-9A3C-C577D8E19742}" type="pres">
      <dgm:prSet presAssocID="{DE3AC354-EF05-46B1-93AB-076571104FB9}" presName="node" presStyleLbl="node1" presStyleIdx="4" presStyleCnt="6" custLinFactY="-14310" custLinFactNeighborX="-314" custLinFactNeighborY="-100000">
        <dgm:presLayoutVars>
          <dgm:bulletEnabled val="1"/>
        </dgm:presLayoutVars>
      </dgm:prSet>
      <dgm:spPr/>
    </dgm:pt>
    <dgm:pt modelId="{90E25CDB-075E-41E1-9A0F-03147070E669}" type="pres">
      <dgm:prSet presAssocID="{D214947F-D282-4D0D-A9F4-2DD839F72289}" presName="sibTrans" presStyleCnt="0"/>
      <dgm:spPr/>
    </dgm:pt>
    <dgm:pt modelId="{F85ABFA9-8434-497F-97F3-66789356A878}" type="pres">
      <dgm:prSet presAssocID="{DB41819E-3A17-4787-A213-E54A9167B789}" presName="node" presStyleLbl="node1" presStyleIdx="5" presStyleCnt="6" custLinFactX="-100000" custLinFactY="-14310" custLinFactNeighborX="-120000" custLinFactNeighborY="-100000">
        <dgm:presLayoutVars>
          <dgm:bulletEnabled val="1"/>
        </dgm:presLayoutVars>
      </dgm:prSet>
      <dgm:spPr/>
    </dgm:pt>
  </dgm:ptLst>
  <dgm:cxnLst>
    <dgm:cxn modelId="{7E6D8A21-7D1A-4488-8CA8-96107E42B1AA}" type="presOf" srcId="{4611A97B-5D5A-42BE-BD6A-B8C1D24532C4}" destId="{D005BE46-3A06-40CB-B3F1-08CBC787CCA3}" srcOrd="0" destOrd="0" presId="urn:microsoft.com/office/officeart/2005/8/layout/default"/>
    <dgm:cxn modelId="{C49C6548-9FAF-44CA-984B-B4B5CD664242}" type="presOf" srcId="{46393E30-BBDE-4C63-A499-F6B396BBDACE}" destId="{0AE5E62B-ACDB-420A-B95F-2E268DA5B4FF}" srcOrd="0" destOrd="0" presId="urn:microsoft.com/office/officeart/2005/8/layout/default"/>
    <dgm:cxn modelId="{7A31CD56-8D91-4BE8-9FE1-C7924F9266A4}" type="presOf" srcId="{DB41819E-3A17-4787-A213-E54A9167B789}" destId="{F85ABFA9-8434-497F-97F3-66789356A878}" srcOrd="0" destOrd="0" presId="urn:microsoft.com/office/officeart/2005/8/layout/default"/>
    <dgm:cxn modelId="{D4AC715A-739D-43B5-87E0-F06CED21C9C4}" srcId="{46393E30-BBDE-4C63-A499-F6B396BBDACE}" destId="{DB41819E-3A17-4787-A213-E54A9167B789}" srcOrd="5" destOrd="0" parTransId="{9CF3E5DF-624A-42EF-AED4-1562B9CE421F}" sibTransId="{6CE98A08-D9D2-42BD-A4D2-24523B7F8D0D}"/>
    <dgm:cxn modelId="{A7A8777A-A683-48FE-BE0F-5E46BD94C9C1}" srcId="{46393E30-BBDE-4C63-A499-F6B396BBDACE}" destId="{1E7A3F3D-941E-4F92-A360-04A738DC5077}" srcOrd="0" destOrd="0" parTransId="{431AAB72-5E43-4043-8F1C-61FAE4635C8F}" sibTransId="{20F09B07-B036-4575-A901-8483F464CB23}"/>
    <dgm:cxn modelId="{C572A486-8729-4C25-A867-2611E5E94759}" type="presOf" srcId="{1E7A3F3D-941E-4F92-A360-04A738DC5077}" destId="{D5A142FB-03A5-429F-AF5B-8675F3E31070}" srcOrd="0" destOrd="0" presId="urn:microsoft.com/office/officeart/2005/8/layout/default"/>
    <dgm:cxn modelId="{35238187-BCD4-46F9-A4E8-E268972054B3}" srcId="{46393E30-BBDE-4C63-A499-F6B396BBDACE}" destId="{DB24E468-1874-4406-9920-4107D8964DB5}" srcOrd="3" destOrd="0" parTransId="{F9A4D28E-FF59-440B-9248-94AA582A4631}" sibTransId="{0059513C-AD16-420C-A874-0A2E25F3B8F0}"/>
    <dgm:cxn modelId="{4911ED8F-3B0F-4171-9B2B-DC518F79F47F}" srcId="{46393E30-BBDE-4C63-A499-F6B396BBDACE}" destId="{DE3AC354-EF05-46B1-93AB-076571104FB9}" srcOrd="4" destOrd="0" parTransId="{7CFA7FB0-BFC6-4454-B19C-692E7CFC7CD0}" sibTransId="{D214947F-D282-4D0D-A9F4-2DD839F72289}"/>
    <dgm:cxn modelId="{78C00E91-03FB-498F-BFAC-2451D84F5C56}" srcId="{46393E30-BBDE-4C63-A499-F6B396BBDACE}" destId="{4611A97B-5D5A-42BE-BD6A-B8C1D24532C4}" srcOrd="2" destOrd="0" parTransId="{0ADBB82C-A102-4341-9AC0-0AA4F72817E4}" sibTransId="{77AC73B1-67A4-47C5-A513-0C21FD3B9CF2}"/>
    <dgm:cxn modelId="{1CD3BCB6-E2DD-4E5B-8D26-D9524D970E2F}" srcId="{46393E30-BBDE-4C63-A499-F6B396BBDACE}" destId="{E24EA4BB-DEF0-468C-83A3-884FA94CAFBD}" srcOrd="1" destOrd="0" parTransId="{7A9C51DD-F906-417F-A9BF-2E71D8BD6355}" sibTransId="{CC4197EB-A46B-4A6C-BED6-A456460D7CFB}"/>
    <dgm:cxn modelId="{3E4816BC-C879-4F9D-B5EB-B208AB48F0D2}" type="presOf" srcId="{DB24E468-1874-4406-9920-4107D8964DB5}" destId="{8D1BBF9E-D3DE-4DEC-9BB2-8049B1A49B9F}" srcOrd="0" destOrd="0" presId="urn:microsoft.com/office/officeart/2005/8/layout/default"/>
    <dgm:cxn modelId="{4FF578CB-74AB-402C-BB98-5ADD506396F6}" type="presOf" srcId="{DE3AC354-EF05-46B1-93AB-076571104FB9}" destId="{E5FD60A8-0619-40CE-9A3C-C577D8E19742}" srcOrd="0" destOrd="0" presId="urn:microsoft.com/office/officeart/2005/8/layout/default"/>
    <dgm:cxn modelId="{B6C0E2EB-3997-488D-827D-825BB6F66E6D}" type="presOf" srcId="{E24EA4BB-DEF0-468C-83A3-884FA94CAFBD}" destId="{2A0A6DE1-3DDA-475A-8D0F-73C5E5079137}" srcOrd="0" destOrd="0" presId="urn:microsoft.com/office/officeart/2005/8/layout/default"/>
    <dgm:cxn modelId="{117F301B-ADE7-42E4-81E8-D046A9A539F9}" type="presParOf" srcId="{0AE5E62B-ACDB-420A-B95F-2E268DA5B4FF}" destId="{D5A142FB-03A5-429F-AF5B-8675F3E31070}" srcOrd="0" destOrd="0" presId="urn:microsoft.com/office/officeart/2005/8/layout/default"/>
    <dgm:cxn modelId="{94FC3803-6F43-4B6C-AA33-90B70577E6C3}" type="presParOf" srcId="{0AE5E62B-ACDB-420A-B95F-2E268DA5B4FF}" destId="{F2038F24-F1CA-49B2-8492-F354D1038D26}" srcOrd="1" destOrd="0" presId="urn:microsoft.com/office/officeart/2005/8/layout/default"/>
    <dgm:cxn modelId="{0964BF34-DFA7-4F54-9DE1-642C78B146D8}" type="presParOf" srcId="{0AE5E62B-ACDB-420A-B95F-2E268DA5B4FF}" destId="{2A0A6DE1-3DDA-475A-8D0F-73C5E5079137}" srcOrd="2" destOrd="0" presId="urn:microsoft.com/office/officeart/2005/8/layout/default"/>
    <dgm:cxn modelId="{01074460-210A-431F-92EB-1E1364E570E1}" type="presParOf" srcId="{0AE5E62B-ACDB-420A-B95F-2E268DA5B4FF}" destId="{26CACCBB-7336-4940-9E7F-C5B9FE5C414F}" srcOrd="3" destOrd="0" presId="urn:microsoft.com/office/officeart/2005/8/layout/default"/>
    <dgm:cxn modelId="{1A300FBA-7217-4D9D-9C1B-DEAD4A9ABB3F}" type="presParOf" srcId="{0AE5E62B-ACDB-420A-B95F-2E268DA5B4FF}" destId="{D005BE46-3A06-40CB-B3F1-08CBC787CCA3}" srcOrd="4" destOrd="0" presId="urn:microsoft.com/office/officeart/2005/8/layout/default"/>
    <dgm:cxn modelId="{E192BE5E-D93D-4668-A5BA-10F020817D51}" type="presParOf" srcId="{0AE5E62B-ACDB-420A-B95F-2E268DA5B4FF}" destId="{B6943C61-C2DC-4717-9B20-55F20B7EBD1F}" srcOrd="5" destOrd="0" presId="urn:microsoft.com/office/officeart/2005/8/layout/default"/>
    <dgm:cxn modelId="{BB44A28B-92C4-44D1-BEF6-7072977B3772}" type="presParOf" srcId="{0AE5E62B-ACDB-420A-B95F-2E268DA5B4FF}" destId="{8D1BBF9E-D3DE-4DEC-9BB2-8049B1A49B9F}" srcOrd="6" destOrd="0" presId="urn:microsoft.com/office/officeart/2005/8/layout/default"/>
    <dgm:cxn modelId="{EE09F075-F4B7-486B-8292-B6BEDA75D9FD}" type="presParOf" srcId="{0AE5E62B-ACDB-420A-B95F-2E268DA5B4FF}" destId="{A6B30BF8-A846-4F7C-B935-E928D2B86BC7}" srcOrd="7" destOrd="0" presId="urn:microsoft.com/office/officeart/2005/8/layout/default"/>
    <dgm:cxn modelId="{A414A719-0552-4EAF-92A3-737DF6D584A4}" type="presParOf" srcId="{0AE5E62B-ACDB-420A-B95F-2E268DA5B4FF}" destId="{E5FD60A8-0619-40CE-9A3C-C577D8E19742}" srcOrd="8" destOrd="0" presId="urn:microsoft.com/office/officeart/2005/8/layout/default"/>
    <dgm:cxn modelId="{C7214CB6-E8C9-49C0-83D7-435A5641EC7B}" type="presParOf" srcId="{0AE5E62B-ACDB-420A-B95F-2E268DA5B4FF}" destId="{90E25CDB-075E-41E1-9A0F-03147070E669}" srcOrd="9" destOrd="0" presId="urn:microsoft.com/office/officeart/2005/8/layout/default"/>
    <dgm:cxn modelId="{6B427732-3EE7-40FE-92E9-025172C05D28}" type="presParOf" srcId="{0AE5E62B-ACDB-420A-B95F-2E268DA5B4FF}" destId="{F85ABFA9-8434-497F-97F3-66789356A87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800AD-68E1-4D91-8A23-E26F32F54740}">
      <dsp:nvSpPr>
        <dsp:cNvPr id="0" name=""/>
        <dsp:cNvSpPr/>
      </dsp:nvSpPr>
      <dsp:spPr>
        <a:xfrm>
          <a:off x="-3938408" y="-604689"/>
          <a:ext cx="4693621" cy="4693621"/>
        </a:xfrm>
        <a:prstGeom prst="blockArc">
          <a:avLst>
            <a:gd name="adj1" fmla="val 18900000"/>
            <a:gd name="adj2" fmla="val 2700000"/>
            <a:gd name="adj3" fmla="val 46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C7CC4-51C3-43B3-A623-FD1177FE03B9}">
      <dsp:nvSpPr>
        <dsp:cNvPr id="0" name=""/>
        <dsp:cNvSpPr/>
      </dsp:nvSpPr>
      <dsp:spPr>
        <a:xfrm>
          <a:off x="485665" y="348424"/>
          <a:ext cx="6383454" cy="6968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3123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Gill Sans MT" panose="020B0502020104020203" pitchFamily="34" charset="0"/>
            </a:rPr>
            <a:t>Bridging Institutional Values</a:t>
          </a:r>
        </a:p>
      </dsp:txBody>
      <dsp:txXfrm>
        <a:off x="485665" y="348424"/>
        <a:ext cx="6383454" cy="696848"/>
      </dsp:txXfrm>
    </dsp:sp>
    <dsp:sp modelId="{BB972828-D9E2-4B63-84F6-B71374C83E90}">
      <dsp:nvSpPr>
        <dsp:cNvPr id="0" name=""/>
        <dsp:cNvSpPr/>
      </dsp:nvSpPr>
      <dsp:spPr>
        <a:xfrm>
          <a:off x="50135" y="261318"/>
          <a:ext cx="871060" cy="8710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7EC4B-D00E-4ECC-87DF-962D5C81AF78}">
      <dsp:nvSpPr>
        <dsp:cNvPr id="0" name=""/>
        <dsp:cNvSpPr/>
      </dsp:nvSpPr>
      <dsp:spPr>
        <a:xfrm>
          <a:off x="738969" y="1393696"/>
          <a:ext cx="6130150" cy="6968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3123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Gill Sans MT" panose="020B0502020104020203" pitchFamily="34" charset="0"/>
            </a:rPr>
            <a:t>Communication</a:t>
          </a:r>
        </a:p>
      </dsp:txBody>
      <dsp:txXfrm>
        <a:off x="738969" y="1393696"/>
        <a:ext cx="6130150" cy="696848"/>
      </dsp:txXfrm>
    </dsp:sp>
    <dsp:sp modelId="{3CA6FB7E-6379-4EEF-B0D0-B51F07311D24}">
      <dsp:nvSpPr>
        <dsp:cNvPr id="0" name=""/>
        <dsp:cNvSpPr/>
      </dsp:nvSpPr>
      <dsp:spPr>
        <a:xfrm>
          <a:off x="303439" y="1306590"/>
          <a:ext cx="871060" cy="8710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6DFAD-4497-4F6A-BCE8-263984C7F93C}">
      <dsp:nvSpPr>
        <dsp:cNvPr id="0" name=""/>
        <dsp:cNvSpPr/>
      </dsp:nvSpPr>
      <dsp:spPr>
        <a:xfrm>
          <a:off x="485665" y="2438969"/>
          <a:ext cx="6383454" cy="6968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3123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Gill Sans MT" panose="020B0502020104020203" pitchFamily="34" charset="0"/>
            </a:rPr>
            <a:t>Shared Governance</a:t>
          </a:r>
        </a:p>
      </dsp:txBody>
      <dsp:txXfrm>
        <a:off x="485665" y="2438969"/>
        <a:ext cx="6383454" cy="696848"/>
      </dsp:txXfrm>
    </dsp:sp>
    <dsp:sp modelId="{BD036C1F-BB8B-43CA-8BAD-3D50E3F86B9C}">
      <dsp:nvSpPr>
        <dsp:cNvPr id="0" name=""/>
        <dsp:cNvSpPr/>
      </dsp:nvSpPr>
      <dsp:spPr>
        <a:xfrm>
          <a:off x="50135" y="2351863"/>
          <a:ext cx="871060" cy="8710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800AD-68E1-4D91-8A23-E26F32F54740}">
      <dsp:nvSpPr>
        <dsp:cNvPr id="0" name=""/>
        <dsp:cNvSpPr/>
      </dsp:nvSpPr>
      <dsp:spPr>
        <a:xfrm>
          <a:off x="-4351793" y="-667535"/>
          <a:ext cx="5184693" cy="5184693"/>
        </a:xfrm>
        <a:prstGeom prst="blockArc">
          <a:avLst>
            <a:gd name="adj1" fmla="val 18900000"/>
            <a:gd name="adj2" fmla="val 2700000"/>
            <a:gd name="adj3" fmla="val 417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5ED8B-29F9-48E8-BA75-E13A668E1AAA}">
      <dsp:nvSpPr>
        <dsp:cNvPr id="0" name=""/>
        <dsp:cNvSpPr/>
      </dsp:nvSpPr>
      <dsp:spPr>
        <a:xfrm>
          <a:off x="436331" y="295959"/>
          <a:ext cx="5038372" cy="5922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7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 panose="020B0502020104020203" pitchFamily="34" charset="0"/>
            </a:rPr>
            <a:t>Racial and Social Justice</a:t>
          </a:r>
        </a:p>
      </dsp:txBody>
      <dsp:txXfrm>
        <a:off x="436331" y="295959"/>
        <a:ext cx="5038372" cy="592226"/>
      </dsp:txXfrm>
    </dsp:sp>
    <dsp:sp modelId="{3CA6FB7E-6379-4EEF-B0D0-B51F07311D24}">
      <dsp:nvSpPr>
        <dsp:cNvPr id="0" name=""/>
        <dsp:cNvSpPr/>
      </dsp:nvSpPr>
      <dsp:spPr>
        <a:xfrm>
          <a:off x="66190" y="221930"/>
          <a:ext cx="740282" cy="740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AF92C-9627-4A5B-8BD7-6B89F2C9FC42}">
      <dsp:nvSpPr>
        <dsp:cNvPr id="0" name=""/>
        <dsp:cNvSpPr/>
      </dsp:nvSpPr>
      <dsp:spPr>
        <a:xfrm>
          <a:off x="775868" y="1184452"/>
          <a:ext cx="4698836" cy="5922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7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 panose="020B0502020104020203" pitchFamily="34" charset="0"/>
            </a:rPr>
            <a:t>Graduation Initiative 2025 </a:t>
          </a:r>
        </a:p>
      </dsp:txBody>
      <dsp:txXfrm>
        <a:off x="775868" y="1184452"/>
        <a:ext cx="4698836" cy="592226"/>
      </dsp:txXfrm>
    </dsp:sp>
    <dsp:sp modelId="{BD036C1F-BB8B-43CA-8BAD-3D50E3F86B9C}">
      <dsp:nvSpPr>
        <dsp:cNvPr id="0" name=""/>
        <dsp:cNvSpPr/>
      </dsp:nvSpPr>
      <dsp:spPr>
        <a:xfrm>
          <a:off x="405726" y="1110423"/>
          <a:ext cx="740282" cy="740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3AC97-6111-4853-A200-7E2C0249091E}">
      <dsp:nvSpPr>
        <dsp:cNvPr id="0" name=""/>
        <dsp:cNvSpPr/>
      </dsp:nvSpPr>
      <dsp:spPr>
        <a:xfrm>
          <a:off x="775868" y="2072944"/>
          <a:ext cx="4698836" cy="5922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7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 panose="020B0502020104020203" pitchFamily="34" charset="0"/>
            </a:rPr>
            <a:t>Budget/Enrollment Management</a:t>
          </a:r>
        </a:p>
      </dsp:txBody>
      <dsp:txXfrm>
        <a:off x="775868" y="2072944"/>
        <a:ext cx="4698836" cy="592226"/>
      </dsp:txXfrm>
    </dsp:sp>
    <dsp:sp modelId="{2A3DBDA6-1485-4BFC-B5E2-37D42E026873}">
      <dsp:nvSpPr>
        <dsp:cNvPr id="0" name=""/>
        <dsp:cNvSpPr/>
      </dsp:nvSpPr>
      <dsp:spPr>
        <a:xfrm>
          <a:off x="405726" y="1998916"/>
          <a:ext cx="740282" cy="740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D863B-DFDA-4960-8D41-A178123C523E}">
      <dsp:nvSpPr>
        <dsp:cNvPr id="0" name=""/>
        <dsp:cNvSpPr/>
      </dsp:nvSpPr>
      <dsp:spPr>
        <a:xfrm>
          <a:off x="436331" y="2961437"/>
          <a:ext cx="5038372" cy="5922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7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 panose="020B0502020104020203" pitchFamily="34" charset="0"/>
            </a:rPr>
            <a:t>COVID-19</a:t>
          </a:r>
        </a:p>
      </dsp:txBody>
      <dsp:txXfrm>
        <a:off x="436331" y="2961437"/>
        <a:ext cx="5038372" cy="592226"/>
      </dsp:txXfrm>
    </dsp:sp>
    <dsp:sp modelId="{EF0E5573-A984-4456-9450-DE2E4669CDCB}">
      <dsp:nvSpPr>
        <dsp:cNvPr id="0" name=""/>
        <dsp:cNvSpPr/>
      </dsp:nvSpPr>
      <dsp:spPr>
        <a:xfrm>
          <a:off x="66190" y="2887409"/>
          <a:ext cx="740282" cy="740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142FB-03A5-429F-AF5B-8675F3E31070}">
      <dsp:nvSpPr>
        <dsp:cNvPr id="0" name=""/>
        <dsp:cNvSpPr/>
      </dsp:nvSpPr>
      <dsp:spPr>
        <a:xfrm>
          <a:off x="6581782" y="2749819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6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Facilitate Student Access &amp; Success</a:t>
          </a:r>
        </a:p>
      </dsp:txBody>
      <dsp:txXfrm>
        <a:off x="6581782" y="2749819"/>
        <a:ext cx="3038035" cy="1822821"/>
      </dsp:txXfrm>
    </dsp:sp>
    <dsp:sp modelId="{2A0A6DE1-3DDA-475A-8D0F-73C5E5079137}">
      <dsp:nvSpPr>
        <dsp:cNvPr id="0" name=""/>
        <dsp:cNvSpPr/>
      </dsp:nvSpPr>
      <dsp:spPr>
        <a:xfrm>
          <a:off x="3267073" y="2749837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5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Improve Data-Based Decision Making &amp; Planning Processes</a:t>
          </a:r>
        </a:p>
      </dsp:txBody>
      <dsp:txXfrm>
        <a:off x="3267073" y="2749837"/>
        <a:ext cx="3038035" cy="1822821"/>
      </dsp:txXfrm>
    </dsp:sp>
    <dsp:sp modelId="{D005BE46-3A06-40CB-B3F1-08CBC787CCA3}">
      <dsp:nvSpPr>
        <dsp:cNvPr id="0" name=""/>
        <dsp:cNvSpPr/>
      </dsp:nvSpPr>
      <dsp:spPr>
        <a:xfrm>
          <a:off x="16162" y="2711722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 pitchFamily="34" charset="0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4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Work Continuously Toward Realizing a Campus Culture of Inclusive Excellence</a:t>
          </a:r>
        </a:p>
      </dsp:txBody>
      <dsp:txXfrm>
        <a:off x="16162" y="2711722"/>
        <a:ext cx="3038035" cy="1822821"/>
      </dsp:txXfrm>
    </dsp:sp>
    <dsp:sp modelId="{8D1BBF9E-D3DE-4DEC-9BB2-8049B1A49B9F}">
      <dsp:nvSpPr>
        <dsp:cNvPr id="0" name=""/>
        <dsp:cNvSpPr/>
      </dsp:nvSpPr>
      <dsp:spPr>
        <a:xfrm>
          <a:off x="6572243" y="621086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Promote Inward- and Outward-Facing Advancement and Community &amp; Government Relations Efforts for Racial &amp; Social Justice</a:t>
          </a:r>
        </a:p>
      </dsp:txBody>
      <dsp:txXfrm>
        <a:off x="6572243" y="621086"/>
        <a:ext cx="3038035" cy="1822821"/>
      </dsp:txXfrm>
    </dsp:sp>
    <dsp:sp modelId="{E5FD60A8-0619-40CE-9A3C-C577D8E19742}">
      <dsp:nvSpPr>
        <dsp:cNvPr id="0" name=""/>
        <dsp:cNvSpPr/>
      </dsp:nvSpPr>
      <dsp:spPr>
        <a:xfrm>
          <a:off x="3332299" y="621086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latin typeface="Gill Sans MT" panose="020B0502020104020203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Recruit, Hire, and Retain a Diverse Workforce</a:t>
          </a:r>
        </a:p>
      </dsp:txBody>
      <dsp:txXfrm>
        <a:off x="3332299" y="621086"/>
        <a:ext cx="3038035" cy="1822821"/>
      </dsp:txXfrm>
    </dsp:sp>
    <dsp:sp modelId="{F85ABFA9-8434-497F-97F3-66789356A878}">
      <dsp:nvSpPr>
        <dsp:cNvPr id="0" name=""/>
        <dsp:cNvSpPr/>
      </dsp:nvSpPr>
      <dsp:spPr>
        <a:xfrm>
          <a:off x="0" y="621086"/>
          <a:ext cx="3038035" cy="18228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latin typeface="Gill Sans MT" panose="020B0502020104020203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IEAT 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  <a:ea typeface="+mn-ea"/>
              <a:cs typeface="+mn-cs"/>
            </a:rPr>
            <a:t>Provide Professional Development &amp; Leadership Development for Racial &amp; Social Justice</a:t>
          </a:r>
        </a:p>
      </dsp:txBody>
      <dsp:txXfrm>
        <a:off x="0" y="621086"/>
        <a:ext cx="3038035" cy="182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F864-5F0A-4689-AE15-4830AF185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7DA2E-AD98-43EB-AA55-9EA815E25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CC004-6853-458B-81BC-D8E4CB87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A635C-14B6-467C-8926-08C143BA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B11B0-D355-467F-B27E-5B765313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2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73C2-54AE-40E4-BDEA-B89528EE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76F5C-90FA-4802-AF2E-53AB95575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5D23E-133A-46D7-95CB-9DD8A813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E64-F8E6-4742-A147-5408F6AB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29CC9-A02A-4411-9D89-F0332691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7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69951-977B-469F-A6FA-FBEF39918A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B3D25-DB17-443D-BB37-C000FDAAD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B251-8418-44AB-BFF7-6A93F6D3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CEFBA-54B4-4CE2-BF2E-3558D1AD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B65B-1D29-42C0-9262-9FF2B6AE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3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2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6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4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2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0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76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7128-C210-49BC-880F-FC179A87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76EDA-017D-4CDE-94F1-BB31881BE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F970-953F-47FB-8637-074ABD97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B18AC-5E34-432D-9B0D-ED6C563C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B647-749B-4C00-86F7-01118368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3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32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2E65-37F2-49F6-9B08-38DF9BC9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1BD67-06D1-4202-BDFC-726E52019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732F0-1375-48B1-B642-545DE7FB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B31C1-7427-492E-A384-0F819869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E59F-9C6D-448A-8301-1EDFDFF5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6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10E6-C8E9-4984-9D0B-3A0B0088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49AC0-CC37-46F4-A7F1-DDC191B7D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87DDC-8973-4AD0-8D1F-36873CC56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B21B-0145-4ED6-ABFD-D6F45BD6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F6B46-49F8-4B62-BD71-555F4194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6D7D-ADFC-4427-A7A8-62B2DE3B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181E-83F1-4478-9885-9F2A8FED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32C2-C56D-4B9B-9BE0-3B0072053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A2F10-7BC8-4BD9-B194-EFFDC74CB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124C0-81DA-4ABD-B696-708EFD35A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6DB235-C08A-4DB9-942A-0BE7D667F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B3690-0647-47D8-9AEC-B80CD255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4A93E-61AD-4B08-A87A-9CBA209D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85372-D0D3-4CB8-9E6A-F018D5EF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2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F1EF-3C41-442D-90B0-6D57EB36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C7530-764B-4610-8C9F-C2935A72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6AF45-A70F-475E-9AC7-4FCE4C1C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CE0CE-5739-4AD2-8B7E-87B9056B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81E43-E520-4EB9-8909-706D5C7E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AE485-C1ED-4BA3-9E71-2F0D494E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0C5D7-2EC4-49A3-95F4-C2CC9152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02F2-AD8D-497F-B495-BCF16657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FE0B0-A277-4CD1-B60C-8A342459A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91E6E-C235-462C-8273-4EDCCB603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A0003-0050-4DC3-9EE3-2343E19E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CB93F-0850-4EC5-8CA4-F2CA17886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090E9-7FAB-4ABC-85FB-B6125A30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ED39-C91F-4140-9F87-7CAB34D2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6599-24D4-40EE-A74D-821F50CCC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97C09-5FC2-485C-B110-0DB249995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E1A92-63CB-4E43-A165-4FB9DE81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ADFD7-E23D-4EE8-A3E7-E2094D38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7A772-48B3-466F-B27E-B6603199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6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6A3B4-C626-4EDA-B381-101937F6D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61A28-51EF-4463-8428-B3B6371A2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4D17D-4281-4B64-9F16-AF024BAB8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CEFC2-6A2C-4EAE-9A41-0F93482B43F1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14AE7-57AF-4413-AD73-7B3F3EF1C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ABD9E-4D69-43CA-B741-EFDFF0678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AE7A6-E95B-450B-A388-B12850533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6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4F8A485-223B-40C6-B7BB-93684EDDB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" y="0"/>
            <a:ext cx="12143931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07DB35-8BBD-44E2-9EAD-9B5ADDFE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" y="0"/>
            <a:ext cx="12180152" cy="6858000"/>
          </a:xfrm>
          <a:prstGeom prst="rect">
            <a:avLst/>
          </a:prstGeom>
        </p:spPr>
      </p:pic>
      <p:pic>
        <p:nvPicPr>
          <p:cNvPr id="4" name="Picture 4" descr="Banner logo for the CIA">
            <a:extLst>
              <a:ext uri="{FF2B5EF4-FFF2-40B4-BE49-F238E27FC236}">
                <a16:creationId xmlns:a16="http://schemas.microsoft.com/office/drawing/2014/main" id="{2081D341-D5CF-4F4A-AABE-205CEB18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4" y="214867"/>
            <a:ext cx="1989516" cy="362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nner logo for the CCE">
            <a:extLst>
              <a:ext uri="{FF2B5EF4-FFF2-40B4-BE49-F238E27FC236}">
                <a16:creationId xmlns:a16="http://schemas.microsoft.com/office/drawing/2014/main" id="{5EAB424D-C673-4CF0-AA82-C8335F70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0" y="214868"/>
            <a:ext cx="1934936" cy="362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CA114-CC49-4D03-8AFF-D3F0C7E53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709" y="267979"/>
            <a:ext cx="1989824" cy="362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A9BBD-4D47-4E67-9C70-CA2D2CD94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032" y="267980"/>
            <a:ext cx="1934936" cy="362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B0FD87-B6A1-4598-9142-D231D06D7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40" y="4193983"/>
            <a:ext cx="5760604" cy="100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CD753-7114-4092-87F1-6E02F19DC7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340" y="5369552"/>
            <a:ext cx="4727638" cy="100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7069E-696A-4581-866E-4CF271585C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291" y="4232115"/>
            <a:ext cx="3870369" cy="100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4772D0-5B22-424A-954C-82E5FE33A4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2676" y="5373926"/>
            <a:ext cx="4876984" cy="100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16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C3CFA5-6C00-41DA-A121-57CE08947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10805-E5A3-42F1-8E04-64357B116426}"/>
              </a:ext>
            </a:extLst>
          </p:cNvPr>
          <p:cNvSpPr txBox="1"/>
          <p:nvPr/>
        </p:nvSpPr>
        <p:spPr>
          <a:xfrm>
            <a:off x="2403708" y="2875002"/>
            <a:ext cx="7384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Inclusive Excellence</a:t>
            </a:r>
          </a:p>
        </p:txBody>
      </p:sp>
    </p:spTree>
    <p:extLst>
      <p:ext uri="{BB962C8B-B14F-4D97-AF65-F5344CB8AC3E}">
        <p14:creationId xmlns:p14="http://schemas.microsoft.com/office/powerpoint/2010/main" val="251070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8FCF0BA-808C-4DD2-97A1-C3C5AE5D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166"/>
            <a:ext cx="12304295" cy="69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7C76EB9-5637-4A45-A32C-62C2DBC09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3372347"/>
              </p:ext>
            </p:extLst>
          </p:nvPr>
        </p:nvGraphicFramePr>
        <p:xfrm>
          <a:off x="2103120" y="1864921"/>
          <a:ext cx="9721714" cy="5105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F0DF52F-3D73-4740-AB88-AC18B508D114}"/>
              </a:ext>
            </a:extLst>
          </p:cNvPr>
          <p:cNvSpPr txBox="1"/>
          <p:nvPr/>
        </p:nvSpPr>
        <p:spPr>
          <a:xfrm>
            <a:off x="115233" y="203609"/>
            <a:ext cx="4846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Inclusive Excellence Action Teams </a:t>
            </a:r>
          </a:p>
        </p:txBody>
      </p:sp>
    </p:spTree>
    <p:extLst>
      <p:ext uri="{BB962C8B-B14F-4D97-AF65-F5344CB8AC3E}">
        <p14:creationId xmlns:p14="http://schemas.microsoft.com/office/powerpoint/2010/main" val="382050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27E93-18DB-4E80-9AD3-FA437419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C78A54-44F4-8247-8E60-6D41AC8D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64" y="-48297"/>
            <a:ext cx="12260816" cy="76725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17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C5B086-4650-439C-B461-D326208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3191" cy="7048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7882-BA58-4651-9093-7809E6B13A02}"/>
              </a:ext>
            </a:extLst>
          </p:cNvPr>
          <p:cNvSpPr txBox="1"/>
          <p:nvPr/>
        </p:nvSpPr>
        <p:spPr>
          <a:xfrm>
            <a:off x="2539448" y="1859339"/>
            <a:ext cx="7334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Deepening Relationships with the Chumash People</a:t>
            </a:r>
          </a:p>
        </p:txBody>
      </p:sp>
    </p:spTree>
    <p:extLst>
      <p:ext uri="{BB962C8B-B14F-4D97-AF65-F5344CB8AC3E}">
        <p14:creationId xmlns:p14="http://schemas.microsoft.com/office/powerpoint/2010/main" val="312042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98641-E509-4FA4-9DAD-07A9D4CF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" b="155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256C4-D7B4-CE42-99BA-10E4716B3E5C}"/>
              </a:ext>
            </a:extLst>
          </p:cNvPr>
          <p:cNvSpPr txBox="1"/>
          <p:nvPr/>
        </p:nvSpPr>
        <p:spPr>
          <a:xfrm>
            <a:off x="3633228" y="5891548"/>
            <a:ext cx="57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Dr. Raudel Bañuelos, CSU Honorary Doctorate, May 2021 </a:t>
            </a:r>
          </a:p>
        </p:txBody>
      </p:sp>
    </p:spTree>
    <p:extLst>
      <p:ext uri="{BB962C8B-B14F-4D97-AF65-F5344CB8AC3E}">
        <p14:creationId xmlns:p14="http://schemas.microsoft.com/office/powerpoint/2010/main" val="126658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4A910-B96C-4ACF-AAD5-7B563BFA3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2" r="-2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0C2B5-BCBC-4536-AC68-F2C75E71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2" r="449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D37C56-8882-4369-8353-C83EF5EDBDA2}"/>
              </a:ext>
            </a:extLst>
          </p:cNvPr>
          <p:cNvSpPr txBox="1"/>
          <p:nvPr/>
        </p:nvSpPr>
        <p:spPr>
          <a:xfrm>
            <a:off x="833718" y="2075949"/>
            <a:ext cx="5419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Phase I: Saturday, September 18</a:t>
            </a:r>
          </a:p>
          <a:p>
            <a:pPr marL="922338" indent="-280988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Clear brush that has grown back since the trail was last cleared in Fall 2019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Phase 2: Saturday, October 9 </a:t>
            </a:r>
          </a:p>
          <a:p>
            <a:pPr marL="922338" indent="-280988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Extend the path to the top of the mountain and clear a circle at the top for Winter Solstice activities (private to the Chumash people)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27C46-05E1-4EF1-92EE-908A421DB326}"/>
              </a:ext>
            </a:extLst>
          </p:cNvPr>
          <p:cNvSpPr txBox="1"/>
          <p:nvPr/>
        </p:nvSpPr>
        <p:spPr>
          <a:xfrm>
            <a:off x="833718" y="837504"/>
            <a:ext cx="5797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Coming Home: 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Restoring Round Mountain</a:t>
            </a:r>
          </a:p>
        </p:txBody>
      </p:sp>
    </p:spTree>
    <p:extLst>
      <p:ext uri="{BB962C8B-B14F-4D97-AF65-F5344CB8AC3E}">
        <p14:creationId xmlns:p14="http://schemas.microsoft.com/office/powerpoint/2010/main" val="152124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C3CFA5-6C00-41DA-A121-57CE08947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10805-E5A3-42F1-8E04-64357B116426}"/>
              </a:ext>
            </a:extLst>
          </p:cNvPr>
          <p:cNvSpPr txBox="1"/>
          <p:nvPr/>
        </p:nvSpPr>
        <p:spPr>
          <a:xfrm>
            <a:off x="2676153" y="2691862"/>
            <a:ext cx="72729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Gill Sans MT" panose="020B0502020104020203" pitchFamily="34" charset="0"/>
              </a:rPr>
              <a:t>Educational Excellence</a:t>
            </a:r>
          </a:p>
        </p:txBody>
      </p:sp>
    </p:spTree>
    <p:extLst>
      <p:ext uri="{BB962C8B-B14F-4D97-AF65-F5344CB8AC3E}">
        <p14:creationId xmlns:p14="http://schemas.microsoft.com/office/powerpoint/2010/main" val="1990380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BB737B6-9C62-4C17-B4BF-978857E6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7" y="1261576"/>
            <a:ext cx="9951041" cy="4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4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3C251-47E2-4FB7-A812-AA3FFF39D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1" r="386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D430FDEA-2A8B-486B-9F14-41D5E0136F4A}"/>
              </a:ext>
            </a:extLst>
          </p:cNvPr>
          <p:cNvGrpSpPr/>
          <p:nvPr/>
        </p:nvGrpSpPr>
        <p:grpSpPr>
          <a:xfrm>
            <a:off x="2723424" y="71925"/>
            <a:ext cx="6745152" cy="1053494"/>
            <a:chOff x="-220352" y="-10295561"/>
            <a:chExt cx="13490305" cy="2106988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594385A9-66B1-4C43-8FA0-EFF3DBCF7DC1}"/>
                </a:ext>
              </a:extLst>
            </p:cNvPr>
            <p:cNvSpPr txBox="1"/>
            <p:nvPr/>
          </p:nvSpPr>
          <p:spPr>
            <a:xfrm>
              <a:off x="-220352" y="-10295561"/>
              <a:ext cx="1349030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5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70" dirty="0">
                  <a:solidFill>
                    <a:srgbClr val="FFFFFF"/>
                  </a:solidFill>
                  <a:latin typeface="Gill Sans MT" panose="020B0502020104020203" pitchFamily="34" charset="0"/>
                </a:rPr>
                <a:t>FALL CONVOCATION</a:t>
              </a:r>
              <a:r>
                <a:rPr kumimoji="0" lang="en-US" sz="327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60D7AE44-A67B-4668-8EA4-16103DD48B8C}"/>
                </a:ext>
              </a:extLst>
            </p:cNvPr>
            <p:cNvSpPr txBox="1"/>
            <p:nvPr/>
          </p:nvSpPr>
          <p:spPr>
            <a:xfrm>
              <a:off x="-215152" y="-9372231"/>
              <a:ext cx="13485105" cy="1183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4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INTERIM PRESIDENT RICHARD YAO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243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41" dirty="0">
                  <a:solidFill>
                    <a:srgbClr val="FFFFFF"/>
                  </a:solidFill>
                  <a:latin typeface="Gill Sans MT" panose="020B0502020104020203" pitchFamily="34" charset="0"/>
                </a:rPr>
                <a:t>AUGUST 19, 2021</a:t>
              </a:r>
              <a:endParaRPr kumimoji="0" lang="en-US" sz="17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42A85A5F-A51D-4D57-98E8-3C664E98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71695" y="5448300"/>
            <a:ext cx="2525863" cy="32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1065A-B299-4417-9C2F-3C15AA6B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5E220-5164-458C-A456-45C248F3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362" y="923869"/>
            <a:ext cx="5347274" cy="50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64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A4F15-37CA-4F24-AF64-F94BF3B40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0" b="73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C3CFA5-6C00-41DA-A121-57CE08947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10805-E5A3-42F1-8E04-64357B116426}"/>
              </a:ext>
            </a:extLst>
          </p:cNvPr>
          <p:cNvSpPr txBox="1"/>
          <p:nvPr/>
        </p:nvSpPr>
        <p:spPr>
          <a:xfrm>
            <a:off x="2548872" y="3056612"/>
            <a:ext cx="7451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74008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4C9626D-4683-4D09-B937-5883F0BF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95" y="-63166"/>
            <a:ext cx="12304295" cy="69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DCBB2-EF9B-4C4E-9DFE-8DB45B0CAE9B}"/>
              </a:ext>
            </a:extLst>
          </p:cNvPr>
          <p:cNvSpPr txBox="1"/>
          <p:nvPr/>
        </p:nvSpPr>
        <p:spPr>
          <a:xfrm>
            <a:off x="115233" y="203609"/>
            <a:ext cx="4846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2025 Graduation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Goals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81BEBC-63C1-4B40-A3AE-D6242C8A964C}"/>
              </a:ext>
            </a:extLst>
          </p:cNvPr>
          <p:cNvGrpSpPr/>
          <p:nvPr/>
        </p:nvGrpSpPr>
        <p:grpSpPr>
          <a:xfrm rot="16200000">
            <a:off x="4387237" y="-449064"/>
            <a:ext cx="5686425" cy="8732960"/>
            <a:chOff x="5165533" y="865805"/>
            <a:chExt cx="4129831" cy="549170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46BF39-85CE-4645-AF4A-B5215189976B}"/>
                </a:ext>
              </a:extLst>
            </p:cNvPr>
            <p:cNvSpPr/>
            <p:nvPr/>
          </p:nvSpPr>
          <p:spPr>
            <a:xfrm>
              <a:off x="5165533" y="865805"/>
              <a:ext cx="3832195" cy="348381"/>
            </a:xfrm>
            <a:custGeom>
              <a:avLst/>
              <a:gdLst>
                <a:gd name="connsiteX0" fmla="*/ 0 w 3832196"/>
                <a:gd name="connsiteY0" fmla="*/ 0 h 348381"/>
                <a:gd name="connsiteX1" fmla="*/ 3832196 w 3832196"/>
                <a:gd name="connsiteY1" fmla="*/ 0 h 348381"/>
                <a:gd name="connsiteX2" fmla="*/ 3832196 w 3832196"/>
                <a:gd name="connsiteY2" fmla="*/ 348381 h 348381"/>
                <a:gd name="connsiteX3" fmla="*/ 0 w 3832196"/>
                <a:gd name="connsiteY3" fmla="*/ 348381 h 348381"/>
                <a:gd name="connsiteX4" fmla="*/ 0 w 3832196"/>
                <a:gd name="connsiteY4" fmla="*/ 0 h 3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2196" h="348381">
                  <a:moveTo>
                    <a:pt x="0" y="0"/>
                  </a:moveTo>
                  <a:lnTo>
                    <a:pt x="3832196" y="0"/>
                  </a:lnTo>
                  <a:lnTo>
                    <a:pt x="3832196" y="348381"/>
                  </a:lnTo>
                  <a:lnTo>
                    <a:pt x="0" y="3483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BA29A50E-31DA-4750-9E4F-597F23425A39}"/>
                </a:ext>
              </a:extLst>
            </p:cNvPr>
            <p:cNvSpPr/>
            <p:nvPr/>
          </p:nvSpPr>
          <p:spPr>
            <a:xfrm>
              <a:off x="5165533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B0481C45-F0D8-4E45-8E74-9BE6C80A8E92}"/>
                </a:ext>
              </a:extLst>
            </p:cNvPr>
            <p:cNvSpPr/>
            <p:nvPr/>
          </p:nvSpPr>
          <p:spPr>
            <a:xfrm>
              <a:off x="5704170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lnRef>
            <a:fillRef idx="1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fillRef>
            <a:effectRef idx="0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2BDDDD21-B607-463D-BB73-137A2B0B96BA}"/>
                </a:ext>
              </a:extLst>
            </p:cNvPr>
            <p:cNvSpPr/>
            <p:nvPr/>
          </p:nvSpPr>
          <p:spPr>
            <a:xfrm>
              <a:off x="6243232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lnRef>
            <a:fillRef idx="1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fillRef>
            <a:effectRef idx="0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FF22B7F-4E98-44F6-8424-265366433B17}"/>
                </a:ext>
              </a:extLst>
            </p:cNvPr>
            <p:cNvSpPr/>
            <p:nvPr/>
          </p:nvSpPr>
          <p:spPr>
            <a:xfrm>
              <a:off x="6781869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lnRef>
            <a:fillRef idx="1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fillRef>
            <a:effectRef idx="0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62AF3B9C-038B-4D3B-8B0B-8D5EA7E554EB}"/>
                </a:ext>
              </a:extLst>
            </p:cNvPr>
            <p:cNvSpPr/>
            <p:nvPr/>
          </p:nvSpPr>
          <p:spPr>
            <a:xfrm>
              <a:off x="7320931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lnRef>
            <a:fillRef idx="1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fillRef>
            <a:effectRef idx="0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B4F7306B-1A58-409F-9D12-08C3D1EAFC93}"/>
                </a:ext>
              </a:extLst>
            </p:cNvPr>
            <p:cNvSpPr/>
            <p:nvPr/>
          </p:nvSpPr>
          <p:spPr>
            <a:xfrm>
              <a:off x="7859567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lnRef>
            <a:fillRef idx="1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fillRef>
            <a:effectRef idx="0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3EF9CA22-957F-4277-8C7C-9034769B792B}"/>
                </a:ext>
              </a:extLst>
            </p:cNvPr>
            <p:cNvSpPr/>
            <p:nvPr/>
          </p:nvSpPr>
          <p:spPr>
            <a:xfrm>
              <a:off x="8398630" y="121418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lnRef>
            <a:fillRef idx="1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fillRef>
            <a:effectRef idx="0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ED4BD0-C7AD-43E4-A45C-AD480C465E8C}"/>
                </a:ext>
              </a:extLst>
            </p:cNvPr>
            <p:cNvSpPr/>
            <p:nvPr/>
          </p:nvSpPr>
          <p:spPr>
            <a:xfrm rot="5400000">
              <a:off x="7019806" y="818967"/>
              <a:ext cx="528042" cy="1487201"/>
            </a:xfrm>
            <a:custGeom>
              <a:avLst/>
              <a:gdLst>
                <a:gd name="connsiteX0" fmla="*/ 0 w 3882015"/>
                <a:gd name="connsiteY0" fmla="*/ 0 h 567732"/>
                <a:gd name="connsiteX1" fmla="*/ 3882015 w 3882015"/>
                <a:gd name="connsiteY1" fmla="*/ 0 h 567732"/>
                <a:gd name="connsiteX2" fmla="*/ 3882015 w 3882015"/>
                <a:gd name="connsiteY2" fmla="*/ 567732 h 567732"/>
                <a:gd name="connsiteX3" fmla="*/ 0 w 3882015"/>
                <a:gd name="connsiteY3" fmla="*/ 567732 h 567732"/>
                <a:gd name="connsiteX4" fmla="*/ 0 w 3882015"/>
                <a:gd name="connsiteY4" fmla="*/ 0 h 56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15" h="567732">
                  <a:moveTo>
                    <a:pt x="0" y="0"/>
                  </a:moveTo>
                  <a:lnTo>
                    <a:pt x="3882015" y="0"/>
                  </a:lnTo>
                  <a:lnTo>
                    <a:pt x="3882015" y="567732"/>
                  </a:lnTo>
                  <a:lnTo>
                    <a:pt x="0" y="5677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Increasing the two-year graduation rate for transfer students to </a:t>
              </a:r>
            </a:p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54%</a:t>
              </a:r>
            </a:p>
            <a:p>
              <a:pPr marL="0" marR="0" lvl="0" indent="0" algn="l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D494BD-F96D-4B13-BDD8-D98429EBBC38}"/>
                </a:ext>
              </a:extLst>
            </p:cNvPr>
            <p:cNvSpPr/>
            <p:nvPr/>
          </p:nvSpPr>
          <p:spPr>
            <a:xfrm>
              <a:off x="5165534" y="1974220"/>
              <a:ext cx="3832195" cy="348381"/>
            </a:xfrm>
            <a:custGeom>
              <a:avLst/>
              <a:gdLst>
                <a:gd name="connsiteX0" fmla="*/ 0 w 3832196"/>
                <a:gd name="connsiteY0" fmla="*/ 0 h 348381"/>
                <a:gd name="connsiteX1" fmla="*/ 3832196 w 3832196"/>
                <a:gd name="connsiteY1" fmla="*/ 0 h 348381"/>
                <a:gd name="connsiteX2" fmla="*/ 3832196 w 3832196"/>
                <a:gd name="connsiteY2" fmla="*/ 348381 h 348381"/>
                <a:gd name="connsiteX3" fmla="*/ 0 w 3832196"/>
                <a:gd name="connsiteY3" fmla="*/ 348381 h 348381"/>
                <a:gd name="connsiteX4" fmla="*/ 0 w 3832196"/>
                <a:gd name="connsiteY4" fmla="*/ 0 h 3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2196" h="348381">
                  <a:moveTo>
                    <a:pt x="0" y="0"/>
                  </a:moveTo>
                  <a:lnTo>
                    <a:pt x="3832196" y="0"/>
                  </a:lnTo>
                  <a:lnTo>
                    <a:pt x="3832196" y="348381"/>
                  </a:lnTo>
                  <a:lnTo>
                    <a:pt x="0" y="3483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2CFD6D7A-1D72-419E-8084-5466ADEF6020}"/>
                </a:ext>
              </a:extLst>
            </p:cNvPr>
            <p:cNvSpPr/>
            <p:nvPr/>
          </p:nvSpPr>
          <p:spPr>
            <a:xfrm>
              <a:off x="5165534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lnRef>
            <a:fillRef idx="1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fillRef>
            <a:effectRef idx="0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3157EA61-80DB-4EAD-B4E8-6A9FD3C1F6BC}"/>
                </a:ext>
              </a:extLst>
            </p:cNvPr>
            <p:cNvSpPr/>
            <p:nvPr/>
          </p:nvSpPr>
          <p:spPr>
            <a:xfrm>
              <a:off x="5704171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lnRef>
            <a:fillRef idx="1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fillRef>
            <a:effectRef idx="0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B62D4C-6238-43B6-BBB8-41DEB0DFCFCF}"/>
                </a:ext>
              </a:extLst>
            </p:cNvPr>
            <p:cNvSpPr/>
            <p:nvPr/>
          </p:nvSpPr>
          <p:spPr>
            <a:xfrm>
              <a:off x="6243232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lnRef>
            <a:fillRef idx="1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fillRef>
            <a:effectRef idx="0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D4DEB140-DD1E-4AC0-8843-DD98536A1C37}"/>
                </a:ext>
              </a:extLst>
            </p:cNvPr>
            <p:cNvSpPr/>
            <p:nvPr/>
          </p:nvSpPr>
          <p:spPr>
            <a:xfrm>
              <a:off x="6781869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lnRef>
            <a:fillRef idx="1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fillRef>
            <a:effectRef idx="0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D3915AC0-4FDD-4130-8E72-DAA681FA75BC}"/>
                </a:ext>
              </a:extLst>
            </p:cNvPr>
            <p:cNvSpPr/>
            <p:nvPr/>
          </p:nvSpPr>
          <p:spPr>
            <a:xfrm>
              <a:off x="7320931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lnRef>
            <a:fillRef idx="1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fillRef>
            <a:effectRef idx="0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FCCB6FCE-FD64-48C8-9D9D-2D57837AC5CD}"/>
                </a:ext>
              </a:extLst>
            </p:cNvPr>
            <p:cNvSpPr/>
            <p:nvPr/>
          </p:nvSpPr>
          <p:spPr>
            <a:xfrm>
              <a:off x="7859567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lnRef>
            <a:fillRef idx="1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fillRef>
            <a:effectRef idx="0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3BE6B424-4B8D-4661-8D4E-EAF53F2CBCE3}"/>
                </a:ext>
              </a:extLst>
            </p:cNvPr>
            <p:cNvSpPr/>
            <p:nvPr/>
          </p:nvSpPr>
          <p:spPr>
            <a:xfrm>
              <a:off x="8398630" y="2322602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lnRef>
            <a:fillRef idx="1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fillRef>
            <a:effectRef idx="0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9E949CA-834A-4C98-9F74-E3878E749057}"/>
                </a:ext>
              </a:extLst>
            </p:cNvPr>
            <p:cNvSpPr/>
            <p:nvPr/>
          </p:nvSpPr>
          <p:spPr>
            <a:xfrm rot="5400000">
              <a:off x="7019794" y="1932929"/>
              <a:ext cx="529876" cy="1489011"/>
            </a:xfrm>
            <a:custGeom>
              <a:avLst/>
              <a:gdLst>
                <a:gd name="connsiteX0" fmla="*/ 0 w 3882015"/>
                <a:gd name="connsiteY0" fmla="*/ 0 h 567732"/>
                <a:gd name="connsiteX1" fmla="*/ 3882015 w 3882015"/>
                <a:gd name="connsiteY1" fmla="*/ 0 h 567732"/>
                <a:gd name="connsiteX2" fmla="*/ 3882015 w 3882015"/>
                <a:gd name="connsiteY2" fmla="*/ 567732 h 567732"/>
                <a:gd name="connsiteX3" fmla="*/ 0 w 3882015"/>
                <a:gd name="connsiteY3" fmla="*/ 567732 h 567732"/>
                <a:gd name="connsiteX4" fmla="*/ 0 w 3882015"/>
                <a:gd name="connsiteY4" fmla="*/ 0 h 56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15" h="567732">
                  <a:moveTo>
                    <a:pt x="0" y="0"/>
                  </a:moveTo>
                  <a:lnTo>
                    <a:pt x="3882015" y="0"/>
                  </a:lnTo>
                  <a:lnTo>
                    <a:pt x="3882015" y="567732"/>
                  </a:lnTo>
                  <a:lnTo>
                    <a:pt x="0" y="5677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  <a:hueOff val="-15940"/>
                <a:satOff val="-2910"/>
                <a:lumOff val="16843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Increasing the four-year graduation rate for transfer students to </a:t>
              </a:r>
            </a:p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78%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30EC63C-72D2-4928-A8CD-1F9C53253998}"/>
                </a:ext>
              </a:extLst>
            </p:cNvPr>
            <p:cNvSpPr/>
            <p:nvPr/>
          </p:nvSpPr>
          <p:spPr>
            <a:xfrm>
              <a:off x="5165533" y="3082635"/>
              <a:ext cx="3832195" cy="348381"/>
            </a:xfrm>
            <a:custGeom>
              <a:avLst/>
              <a:gdLst>
                <a:gd name="connsiteX0" fmla="*/ 0 w 3832196"/>
                <a:gd name="connsiteY0" fmla="*/ 0 h 348381"/>
                <a:gd name="connsiteX1" fmla="*/ 3832196 w 3832196"/>
                <a:gd name="connsiteY1" fmla="*/ 0 h 348381"/>
                <a:gd name="connsiteX2" fmla="*/ 3832196 w 3832196"/>
                <a:gd name="connsiteY2" fmla="*/ 348381 h 348381"/>
                <a:gd name="connsiteX3" fmla="*/ 0 w 3832196"/>
                <a:gd name="connsiteY3" fmla="*/ 348381 h 348381"/>
                <a:gd name="connsiteX4" fmla="*/ 0 w 3832196"/>
                <a:gd name="connsiteY4" fmla="*/ 0 h 3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2196" h="348381">
                  <a:moveTo>
                    <a:pt x="0" y="0"/>
                  </a:moveTo>
                  <a:lnTo>
                    <a:pt x="3832196" y="0"/>
                  </a:lnTo>
                  <a:lnTo>
                    <a:pt x="3832196" y="348381"/>
                  </a:lnTo>
                  <a:lnTo>
                    <a:pt x="0" y="3483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3F797D20-7116-44D7-832B-90819A708796}"/>
                </a:ext>
              </a:extLst>
            </p:cNvPr>
            <p:cNvSpPr/>
            <p:nvPr/>
          </p:nvSpPr>
          <p:spPr>
            <a:xfrm>
              <a:off x="5165533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lnRef>
            <a:fillRef idx="1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fillRef>
            <a:effectRef idx="0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F350375B-FCEF-4E2C-B111-5F8A1C8BE8C3}"/>
                </a:ext>
              </a:extLst>
            </p:cNvPr>
            <p:cNvSpPr/>
            <p:nvPr/>
          </p:nvSpPr>
          <p:spPr>
            <a:xfrm>
              <a:off x="5704170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lnRef>
            <a:fillRef idx="1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fillRef>
            <a:effectRef idx="0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A32B3F44-BE37-4470-B9CF-67C8468C8245}"/>
                </a:ext>
              </a:extLst>
            </p:cNvPr>
            <p:cNvSpPr/>
            <p:nvPr/>
          </p:nvSpPr>
          <p:spPr>
            <a:xfrm>
              <a:off x="6243232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lnRef>
            <a:fillRef idx="1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fillRef>
            <a:effectRef idx="0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5FD12132-EB36-4196-B86F-5849E9610EDA}"/>
                </a:ext>
              </a:extLst>
            </p:cNvPr>
            <p:cNvSpPr/>
            <p:nvPr/>
          </p:nvSpPr>
          <p:spPr>
            <a:xfrm>
              <a:off x="6781869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lnRef>
            <a:fillRef idx="1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fillRef>
            <a:effectRef idx="0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AE785D83-D6EC-492D-9E5B-355C32C9E4DE}"/>
                </a:ext>
              </a:extLst>
            </p:cNvPr>
            <p:cNvSpPr/>
            <p:nvPr/>
          </p:nvSpPr>
          <p:spPr>
            <a:xfrm>
              <a:off x="7320931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lnRef>
            <a:fillRef idx="1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fillRef>
            <a:effectRef idx="0">
              <a:schemeClr val="accent2">
                <a:shade val="50000"/>
                <a:hueOff val="-40299"/>
                <a:satOff val="-8169"/>
                <a:lumOff val="449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9D7B30E5-69D2-4E59-B437-80E67B12C44F}"/>
                </a:ext>
              </a:extLst>
            </p:cNvPr>
            <p:cNvSpPr/>
            <p:nvPr/>
          </p:nvSpPr>
          <p:spPr>
            <a:xfrm>
              <a:off x="7859567" y="343101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lnRef>
            <a:fillRef idx="1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fillRef>
            <a:effectRef idx="0">
              <a:schemeClr val="accent2">
                <a:shade val="50000"/>
                <a:hueOff val="-37928"/>
                <a:satOff val="-7688"/>
                <a:lumOff val="422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0E039FE3-BDDD-408E-A6D8-0BFB5124EBD2}"/>
                </a:ext>
              </a:extLst>
            </p:cNvPr>
            <p:cNvSpPr/>
            <p:nvPr/>
          </p:nvSpPr>
          <p:spPr>
            <a:xfrm>
              <a:off x="8398629" y="3431017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lnRef>
            <a:fillRef idx="1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fillRef>
            <a:effectRef idx="0">
              <a:schemeClr val="accent2">
                <a:shade val="50000"/>
                <a:hueOff val="-35558"/>
                <a:satOff val="-7208"/>
                <a:lumOff val="396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2B1879C-2602-40BF-B4F4-B135B654250D}"/>
                </a:ext>
              </a:extLst>
            </p:cNvPr>
            <p:cNvSpPr/>
            <p:nvPr/>
          </p:nvSpPr>
          <p:spPr>
            <a:xfrm rot="5400000">
              <a:off x="7001109" y="3041345"/>
              <a:ext cx="567243" cy="1489009"/>
            </a:xfrm>
            <a:custGeom>
              <a:avLst/>
              <a:gdLst>
                <a:gd name="connsiteX0" fmla="*/ 0 w 3882015"/>
                <a:gd name="connsiteY0" fmla="*/ 0 h 567732"/>
                <a:gd name="connsiteX1" fmla="*/ 3882015 w 3882015"/>
                <a:gd name="connsiteY1" fmla="*/ 0 h 567732"/>
                <a:gd name="connsiteX2" fmla="*/ 3882015 w 3882015"/>
                <a:gd name="connsiteY2" fmla="*/ 567732 h 567732"/>
                <a:gd name="connsiteX3" fmla="*/ 0 w 3882015"/>
                <a:gd name="connsiteY3" fmla="*/ 567732 h 567732"/>
                <a:gd name="connsiteX4" fmla="*/ 0 w 3882015"/>
                <a:gd name="connsiteY4" fmla="*/ 0 h 56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15" h="567732">
                  <a:moveTo>
                    <a:pt x="0" y="0"/>
                  </a:moveTo>
                  <a:lnTo>
                    <a:pt x="3882015" y="0"/>
                  </a:lnTo>
                  <a:lnTo>
                    <a:pt x="3882015" y="567732"/>
                  </a:lnTo>
                  <a:lnTo>
                    <a:pt x="0" y="5677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  <a:hueOff val="-31880"/>
                <a:satOff val="-5821"/>
                <a:lumOff val="3368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Increasing the four-year graduation rate for first-time freshmen to </a:t>
              </a:r>
            </a:p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F8F5077-1E02-4FB6-A0A1-25244BE590B0}"/>
                </a:ext>
              </a:extLst>
            </p:cNvPr>
            <p:cNvSpPr/>
            <p:nvPr/>
          </p:nvSpPr>
          <p:spPr>
            <a:xfrm>
              <a:off x="5165533" y="4191049"/>
              <a:ext cx="3832195" cy="348381"/>
            </a:xfrm>
            <a:custGeom>
              <a:avLst/>
              <a:gdLst>
                <a:gd name="connsiteX0" fmla="*/ 0 w 3832196"/>
                <a:gd name="connsiteY0" fmla="*/ 0 h 348381"/>
                <a:gd name="connsiteX1" fmla="*/ 3832196 w 3832196"/>
                <a:gd name="connsiteY1" fmla="*/ 0 h 348381"/>
                <a:gd name="connsiteX2" fmla="*/ 3832196 w 3832196"/>
                <a:gd name="connsiteY2" fmla="*/ 348381 h 348381"/>
                <a:gd name="connsiteX3" fmla="*/ 0 w 3832196"/>
                <a:gd name="connsiteY3" fmla="*/ 348381 h 348381"/>
                <a:gd name="connsiteX4" fmla="*/ 0 w 3832196"/>
                <a:gd name="connsiteY4" fmla="*/ 0 h 3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2196" h="348381">
                  <a:moveTo>
                    <a:pt x="0" y="0"/>
                  </a:moveTo>
                  <a:lnTo>
                    <a:pt x="3832196" y="0"/>
                  </a:lnTo>
                  <a:lnTo>
                    <a:pt x="3832196" y="348381"/>
                  </a:lnTo>
                  <a:lnTo>
                    <a:pt x="0" y="3483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394C06AC-C0DA-4FD5-A31F-D5642CAF6B90}"/>
                </a:ext>
              </a:extLst>
            </p:cNvPr>
            <p:cNvSpPr/>
            <p:nvPr/>
          </p:nvSpPr>
          <p:spPr>
            <a:xfrm>
              <a:off x="5165533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lnRef>
            <a:fillRef idx="1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fillRef>
            <a:effectRef idx="0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DE116C24-1509-44D2-A8B4-71228B5BF2D6}"/>
                </a:ext>
              </a:extLst>
            </p:cNvPr>
            <p:cNvSpPr/>
            <p:nvPr/>
          </p:nvSpPr>
          <p:spPr>
            <a:xfrm>
              <a:off x="5704170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lnRef>
            <a:fillRef idx="1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fillRef>
            <a:effectRef idx="0">
              <a:schemeClr val="accent2">
                <a:shade val="50000"/>
                <a:hueOff val="-30817"/>
                <a:satOff val="-6247"/>
                <a:lumOff val="343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A43686A1-92D4-4000-ABE5-A58ACD76CCE4}"/>
                </a:ext>
              </a:extLst>
            </p:cNvPr>
            <p:cNvSpPr/>
            <p:nvPr/>
          </p:nvSpPr>
          <p:spPr>
            <a:xfrm>
              <a:off x="6243232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lnRef>
            <a:fillRef idx="1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fillRef>
            <a:effectRef idx="0">
              <a:schemeClr val="accent2">
                <a:shade val="50000"/>
                <a:hueOff val="-28446"/>
                <a:satOff val="-5766"/>
                <a:lumOff val="317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458219D5-45BB-4944-8E41-B3B2C19D76A6}"/>
                </a:ext>
              </a:extLst>
            </p:cNvPr>
            <p:cNvSpPr/>
            <p:nvPr/>
          </p:nvSpPr>
          <p:spPr>
            <a:xfrm>
              <a:off x="6781868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lnRef>
            <a:fillRef idx="1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fillRef>
            <a:effectRef idx="0">
              <a:schemeClr val="accent2">
                <a:shade val="50000"/>
                <a:hueOff val="-26076"/>
                <a:satOff val="-5286"/>
                <a:lumOff val="290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CFD5D6B6-68FE-475D-846A-1DB6BFC16F8D}"/>
                </a:ext>
              </a:extLst>
            </p:cNvPr>
            <p:cNvSpPr/>
            <p:nvPr/>
          </p:nvSpPr>
          <p:spPr>
            <a:xfrm>
              <a:off x="7320930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lnRef>
            <a:fillRef idx="1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fillRef>
            <a:effectRef idx="0">
              <a:schemeClr val="accent2">
                <a:shade val="50000"/>
                <a:hueOff val="-23705"/>
                <a:satOff val="-4805"/>
                <a:lumOff val="264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ECFAA371-F833-4DFD-A543-AA36556EF3CC}"/>
                </a:ext>
              </a:extLst>
            </p:cNvPr>
            <p:cNvSpPr/>
            <p:nvPr/>
          </p:nvSpPr>
          <p:spPr>
            <a:xfrm>
              <a:off x="7859566" y="4539431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lnRef>
            <a:fillRef idx="1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fillRef>
            <a:effectRef idx="0">
              <a:schemeClr val="accent2">
                <a:shade val="50000"/>
                <a:hueOff val="-21335"/>
                <a:satOff val="-4325"/>
                <a:lumOff val="237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Arrow: Chevron 51">
              <a:extLst>
                <a:ext uri="{FF2B5EF4-FFF2-40B4-BE49-F238E27FC236}">
                  <a16:creationId xmlns:a16="http://schemas.microsoft.com/office/drawing/2014/main" id="{200AEB45-67C1-47E1-B5F2-CE6299721259}"/>
                </a:ext>
              </a:extLst>
            </p:cNvPr>
            <p:cNvSpPr/>
            <p:nvPr/>
          </p:nvSpPr>
          <p:spPr>
            <a:xfrm>
              <a:off x="8398629" y="4539431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lnRef>
            <a:fillRef idx="1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fillRef>
            <a:effectRef idx="0">
              <a:schemeClr val="accent2">
                <a:shade val="50000"/>
                <a:hueOff val="-18964"/>
                <a:satOff val="-3844"/>
                <a:lumOff val="211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7CF402-0D24-462E-8FAD-9F8FFA02C126}"/>
                </a:ext>
              </a:extLst>
            </p:cNvPr>
            <p:cNvSpPr/>
            <p:nvPr/>
          </p:nvSpPr>
          <p:spPr>
            <a:xfrm rot="5400000">
              <a:off x="7029686" y="4148289"/>
              <a:ext cx="513029" cy="1491948"/>
            </a:xfrm>
            <a:custGeom>
              <a:avLst/>
              <a:gdLst>
                <a:gd name="connsiteX0" fmla="*/ 0 w 3882015"/>
                <a:gd name="connsiteY0" fmla="*/ 0 h 567732"/>
                <a:gd name="connsiteX1" fmla="*/ 3882015 w 3882015"/>
                <a:gd name="connsiteY1" fmla="*/ 0 h 567732"/>
                <a:gd name="connsiteX2" fmla="*/ 3882015 w 3882015"/>
                <a:gd name="connsiteY2" fmla="*/ 567732 h 567732"/>
                <a:gd name="connsiteX3" fmla="*/ 0 w 3882015"/>
                <a:gd name="connsiteY3" fmla="*/ 567732 h 567732"/>
                <a:gd name="connsiteX4" fmla="*/ 0 w 3882015"/>
                <a:gd name="connsiteY4" fmla="*/ 0 h 56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15" h="567732">
                  <a:moveTo>
                    <a:pt x="0" y="0"/>
                  </a:moveTo>
                  <a:lnTo>
                    <a:pt x="3882015" y="0"/>
                  </a:lnTo>
                  <a:lnTo>
                    <a:pt x="3882015" y="567732"/>
                  </a:lnTo>
                  <a:lnTo>
                    <a:pt x="0" y="5677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  <a:hueOff val="-31880"/>
                <a:satOff val="-5821"/>
                <a:lumOff val="3368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Increasing the six-year graduation rate for first-time freshmen to 67%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ED8B557-81EE-4D18-8D0F-6DFAC3105224}"/>
                </a:ext>
              </a:extLst>
            </p:cNvPr>
            <p:cNvSpPr/>
            <p:nvPr/>
          </p:nvSpPr>
          <p:spPr>
            <a:xfrm>
              <a:off x="5165533" y="5299463"/>
              <a:ext cx="3832195" cy="348381"/>
            </a:xfrm>
            <a:custGeom>
              <a:avLst/>
              <a:gdLst>
                <a:gd name="connsiteX0" fmla="*/ 0 w 3832196"/>
                <a:gd name="connsiteY0" fmla="*/ 0 h 348381"/>
                <a:gd name="connsiteX1" fmla="*/ 3832196 w 3832196"/>
                <a:gd name="connsiteY1" fmla="*/ 0 h 348381"/>
                <a:gd name="connsiteX2" fmla="*/ 3832196 w 3832196"/>
                <a:gd name="connsiteY2" fmla="*/ 348381 h 348381"/>
                <a:gd name="connsiteX3" fmla="*/ 0 w 3832196"/>
                <a:gd name="connsiteY3" fmla="*/ 348381 h 348381"/>
                <a:gd name="connsiteX4" fmla="*/ 0 w 3832196"/>
                <a:gd name="connsiteY4" fmla="*/ 0 h 3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2196" h="348381">
                  <a:moveTo>
                    <a:pt x="0" y="0"/>
                  </a:moveTo>
                  <a:lnTo>
                    <a:pt x="3832196" y="0"/>
                  </a:lnTo>
                  <a:lnTo>
                    <a:pt x="3832196" y="348381"/>
                  </a:lnTo>
                  <a:lnTo>
                    <a:pt x="0" y="3483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546E37E7-BA76-4F8A-A331-04F72D37B3C3}"/>
                </a:ext>
              </a:extLst>
            </p:cNvPr>
            <p:cNvSpPr/>
            <p:nvPr/>
          </p:nvSpPr>
          <p:spPr>
            <a:xfrm rot="10800000">
              <a:off x="5165533" y="5647846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lnRef>
            <a:fillRef idx="1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fillRef>
            <a:effectRef idx="0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E9A3D5B9-E2AF-450A-959C-B6877EFD8038}"/>
                </a:ext>
              </a:extLst>
            </p:cNvPr>
            <p:cNvSpPr/>
            <p:nvPr/>
          </p:nvSpPr>
          <p:spPr>
            <a:xfrm rot="10800000">
              <a:off x="5704171" y="5647846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lnRef>
            <a:fillRef idx="1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fillRef>
            <a:effectRef idx="0">
              <a:schemeClr val="accent2">
                <a:shade val="50000"/>
                <a:hueOff val="-14223"/>
                <a:satOff val="-2883"/>
                <a:lumOff val="158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06B8E434-D792-4AAC-9C4C-F290F9F80D1C}"/>
                </a:ext>
              </a:extLst>
            </p:cNvPr>
            <p:cNvSpPr/>
            <p:nvPr/>
          </p:nvSpPr>
          <p:spPr>
            <a:xfrm rot="10800000">
              <a:off x="6243232" y="5647846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lnRef>
            <a:fillRef idx="1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fillRef>
            <a:effectRef idx="0">
              <a:schemeClr val="accent2">
                <a:shade val="50000"/>
                <a:hueOff val="-11853"/>
                <a:satOff val="-2403"/>
                <a:lumOff val="132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Arrow: Chevron 57">
              <a:extLst>
                <a:ext uri="{FF2B5EF4-FFF2-40B4-BE49-F238E27FC236}">
                  <a16:creationId xmlns:a16="http://schemas.microsoft.com/office/drawing/2014/main" id="{79ACABD4-D275-46DB-8036-373DD5C849C7}"/>
                </a:ext>
              </a:extLst>
            </p:cNvPr>
            <p:cNvSpPr/>
            <p:nvPr/>
          </p:nvSpPr>
          <p:spPr>
            <a:xfrm rot="10800000">
              <a:off x="6781869" y="5647846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lnRef>
            <a:fillRef idx="1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fillRef>
            <a:effectRef idx="0">
              <a:schemeClr val="accent2">
                <a:shade val="50000"/>
                <a:hueOff val="-9482"/>
                <a:satOff val="-1922"/>
                <a:lumOff val="105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196ACB52-5C74-46B7-BF24-B69A96D5B54D}"/>
                </a:ext>
              </a:extLst>
            </p:cNvPr>
            <p:cNvSpPr/>
            <p:nvPr/>
          </p:nvSpPr>
          <p:spPr>
            <a:xfrm rot="10800000">
              <a:off x="7320931" y="5647846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lnRef>
            <a:fillRef idx="1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fillRef>
            <a:effectRef idx="0">
              <a:schemeClr val="accent2">
                <a:shade val="50000"/>
                <a:hueOff val="-7112"/>
                <a:satOff val="-1442"/>
                <a:lumOff val="79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Arrow: Chevron 59">
              <a:extLst>
                <a:ext uri="{FF2B5EF4-FFF2-40B4-BE49-F238E27FC236}">
                  <a16:creationId xmlns:a16="http://schemas.microsoft.com/office/drawing/2014/main" id="{0640C5BB-24E5-4DAF-A4F8-1DFF49A8C3BB}"/>
                </a:ext>
              </a:extLst>
            </p:cNvPr>
            <p:cNvSpPr/>
            <p:nvPr/>
          </p:nvSpPr>
          <p:spPr>
            <a:xfrm rot="10800000">
              <a:off x="7859567" y="5647845"/>
              <a:ext cx="896734" cy="709665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lnRef>
            <a:fillRef idx="1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fillRef>
            <a:effectRef idx="0">
              <a:schemeClr val="accent2">
                <a:shade val="50000"/>
                <a:hueOff val="-4741"/>
                <a:satOff val="-961"/>
                <a:lumOff val="52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3A81D73F-BF0A-4973-A19E-DAB27474027F}"/>
                </a:ext>
              </a:extLst>
            </p:cNvPr>
            <p:cNvSpPr/>
            <p:nvPr/>
          </p:nvSpPr>
          <p:spPr>
            <a:xfrm rot="10800000">
              <a:off x="8398630" y="5647847"/>
              <a:ext cx="896734" cy="709666"/>
            </a:xfrm>
            <a:prstGeom prst="chevron">
              <a:avLst>
                <a:gd name="adj" fmla="val 70610"/>
              </a:avLst>
            </a:prstGeom>
          </p:spPr>
          <p:style>
            <a:lnRef idx="2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lnRef>
            <a:fillRef idx="1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fillRef>
            <a:effectRef idx="0">
              <a:schemeClr val="accent2">
                <a:shade val="50000"/>
                <a:hueOff val="-2371"/>
                <a:satOff val="-481"/>
                <a:lumOff val="26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A91265A-5D3E-45DD-BF61-A07A8800BB4A}"/>
                </a:ext>
              </a:extLst>
            </p:cNvPr>
            <p:cNvSpPr/>
            <p:nvPr/>
          </p:nvSpPr>
          <p:spPr>
            <a:xfrm rot="5400000">
              <a:off x="6986920" y="5574566"/>
              <a:ext cx="598562" cy="856223"/>
            </a:xfrm>
            <a:custGeom>
              <a:avLst/>
              <a:gdLst>
                <a:gd name="connsiteX0" fmla="*/ 0 w 3882015"/>
                <a:gd name="connsiteY0" fmla="*/ 0 h 567732"/>
                <a:gd name="connsiteX1" fmla="*/ 3882015 w 3882015"/>
                <a:gd name="connsiteY1" fmla="*/ 0 h 567732"/>
                <a:gd name="connsiteX2" fmla="*/ 3882015 w 3882015"/>
                <a:gd name="connsiteY2" fmla="*/ 567732 h 567732"/>
                <a:gd name="connsiteX3" fmla="*/ 0 w 3882015"/>
                <a:gd name="connsiteY3" fmla="*/ 567732 h 567732"/>
                <a:gd name="connsiteX4" fmla="*/ 0 w 3882015"/>
                <a:gd name="connsiteY4" fmla="*/ 0 h 56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15" h="567732">
                  <a:moveTo>
                    <a:pt x="0" y="0"/>
                  </a:moveTo>
                  <a:lnTo>
                    <a:pt x="3882015" y="0"/>
                  </a:lnTo>
                  <a:lnTo>
                    <a:pt x="3882015" y="567732"/>
                  </a:lnTo>
                  <a:lnTo>
                    <a:pt x="0" y="5677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  <a:hueOff val="-15940"/>
                <a:satOff val="-2910"/>
                <a:lumOff val="16843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Eliminating the equity gap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440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F79F6-B305-4C0E-9C7D-0D4A219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296214"/>
            <a:ext cx="1217980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BF5F58-2C8C-4D55-A108-D44B01CDB8A4}"/>
              </a:ext>
            </a:extLst>
          </p:cNvPr>
          <p:cNvSpPr/>
          <p:nvPr/>
        </p:nvSpPr>
        <p:spPr>
          <a:xfrm>
            <a:off x="284062" y="674760"/>
            <a:ext cx="3360212" cy="446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b="1" dirty="0">
                <a:solidFill>
                  <a:prstClr val="black"/>
                </a:solidFill>
                <a:latin typeface="Gill Sans MT" panose="020B0502020104020203" pitchFamily="34" charset="0"/>
              </a:rPr>
              <a:t>CI 2025 Graduation Goals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dirty="0">
                <a:solidFill>
                  <a:prstClr val="black"/>
                </a:solidFill>
                <a:highlight>
                  <a:srgbClr val="FFFF00"/>
                </a:highlight>
                <a:latin typeface="Gill Sans MT" panose="020B0502020104020203" pitchFamily="34" charset="0"/>
              </a:rPr>
              <a:t>Four-year graduation rate for transfer students - 78 %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Two-year graduation rate for transfer students – 54%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Four-year graduation rate for first-time freshmen – 40%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Six-year graduation rate for first-time freshmen - 67%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Eliminating the achievement gap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ADCF2-0996-4AAA-8544-8B42DE20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66" y="1010641"/>
            <a:ext cx="7020463" cy="37527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782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F79F6-B305-4C0E-9C7D-0D4A219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80299-8F16-4677-AB8C-7BB8FC4E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730" y="1022490"/>
            <a:ext cx="6992718" cy="3767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9E6420-99FC-3045-9147-64DD1797E011}"/>
              </a:ext>
            </a:extLst>
          </p:cNvPr>
          <p:cNvSpPr/>
          <p:nvPr/>
        </p:nvSpPr>
        <p:spPr>
          <a:xfrm>
            <a:off x="284062" y="674760"/>
            <a:ext cx="3360212" cy="446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b="1" dirty="0">
                <a:solidFill>
                  <a:prstClr val="black"/>
                </a:solidFill>
                <a:latin typeface="Gill Sans MT" panose="020B0502020104020203" pitchFamily="34" charset="0"/>
              </a:rPr>
              <a:t>CI 2025 Graduation Goals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dirty="0">
                <a:solidFill>
                  <a:prstClr val="black"/>
                </a:solidFill>
                <a:latin typeface="Gill Sans MT" panose="020B0502020104020203" pitchFamily="34" charset="0"/>
              </a:rPr>
              <a:t>Four-year graduation rate for transfer students - 78 %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</a:rPr>
              <a:t>Two-year graduation rate for transfer students – 54%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Four-year graduation rate for first-time freshmen – 40%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Six-year graduation rate for first-time freshmen - 67%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Eliminating the achievement gap</a:t>
            </a:r>
          </a:p>
        </p:txBody>
      </p:sp>
    </p:spTree>
    <p:extLst>
      <p:ext uri="{BB962C8B-B14F-4D97-AF65-F5344CB8AC3E}">
        <p14:creationId xmlns:p14="http://schemas.microsoft.com/office/powerpoint/2010/main" val="850208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F79F6-B305-4C0E-9C7D-0D4A219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F8AA2-320D-43A9-A4BA-39CE1FCD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498" y="1022489"/>
            <a:ext cx="6867182" cy="37408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156FD1-0BB2-DB47-9027-6E5B95531458}"/>
              </a:ext>
            </a:extLst>
          </p:cNvPr>
          <p:cNvSpPr/>
          <p:nvPr/>
        </p:nvSpPr>
        <p:spPr>
          <a:xfrm>
            <a:off x="284062" y="674760"/>
            <a:ext cx="3360212" cy="446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b="1" dirty="0">
                <a:solidFill>
                  <a:prstClr val="black"/>
                </a:solidFill>
                <a:latin typeface="Gill Sans MT" panose="020B0502020104020203" pitchFamily="34" charset="0"/>
              </a:rPr>
              <a:t>CI 2025 Graduation Goals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dirty="0">
                <a:solidFill>
                  <a:prstClr val="black"/>
                </a:solidFill>
                <a:latin typeface="Gill Sans MT" panose="020B0502020104020203" pitchFamily="34" charset="0"/>
              </a:rPr>
              <a:t>Four-year graduation rate for transfer students - 78 %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Two-year graduation rate for transfer students – 54%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</a:rPr>
              <a:t>Four-year graduation rate for first-time freshmen – 40%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Six-year graduation rate for first-time freshmen - 67%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Eliminating the achievement gap</a:t>
            </a:r>
          </a:p>
        </p:txBody>
      </p:sp>
    </p:spTree>
    <p:extLst>
      <p:ext uri="{BB962C8B-B14F-4D97-AF65-F5344CB8AC3E}">
        <p14:creationId xmlns:p14="http://schemas.microsoft.com/office/powerpoint/2010/main" val="656315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F79F6-B305-4C0E-9C7D-0D4A219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47DBC-8CA5-4D10-B423-F9F1D55C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099" y="1022490"/>
            <a:ext cx="7218873" cy="38952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541388-6C2E-B84A-BC4B-94FC1B244544}"/>
              </a:ext>
            </a:extLst>
          </p:cNvPr>
          <p:cNvSpPr/>
          <p:nvPr/>
        </p:nvSpPr>
        <p:spPr>
          <a:xfrm>
            <a:off x="284062" y="674760"/>
            <a:ext cx="3360212" cy="446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b="1" dirty="0">
                <a:solidFill>
                  <a:prstClr val="black"/>
                </a:solidFill>
                <a:latin typeface="Gill Sans MT" panose="020B0502020104020203" pitchFamily="34" charset="0"/>
              </a:rPr>
              <a:t>CI 2025 Graduation Goals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00" dirty="0">
                <a:solidFill>
                  <a:prstClr val="black"/>
                </a:solidFill>
                <a:latin typeface="Gill Sans MT" panose="020B0502020104020203" pitchFamily="34" charset="0"/>
              </a:rPr>
              <a:t>Four-year graduation rate for transfer students - 78 %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1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Two-year graduation rate for transfer students – 54%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Four-year graduation rate for first-time freshmen – 40%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 pitchFamily="34" charset="0"/>
              </a:rPr>
              <a:t>Six-year graduation rate for first-time freshmen - 67%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Eliminating the achievement gap</a:t>
            </a:r>
          </a:p>
        </p:txBody>
      </p:sp>
    </p:spTree>
    <p:extLst>
      <p:ext uri="{BB962C8B-B14F-4D97-AF65-F5344CB8AC3E}">
        <p14:creationId xmlns:p14="http://schemas.microsoft.com/office/powerpoint/2010/main" val="196509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hart&#10;&#10;Description automatically generated">
            <a:extLst>
              <a:ext uri="{FF2B5EF4-FFF2-40B4-BE49-F238E27FC236}">
                <a16:creationId xmlns:a16="http://schemas.microsoft.com/office/drawing/2014/main" id="{2E92FD70-7245-4D4A-9EF2-09729302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477" y="1373525"/>
            <a:ext cx="9951041" cy="41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17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88597295-1672-422E-9CE9-72DFA02FA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477" y="1361086"/>
            <a:ext cx="9951041" cy="41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8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4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35D831-279B-485A-A978-ADA0DD7B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477" y="2306434"/>
            <a:ext cx="9951041" cy="22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4F687-0A73-C842-9CF0-6E08CCD8B507}"/>
              </a:ext>
            </a:extLst>
          </p:cNvPr>
          <p:cNvSpPr txBox="1"/>
          <p:nvPr/>
        </p:nvSpPr>
        <p:spPr>
          <a:xfrm>
            <a:off x="1030310" y="4250028"/>
            <a:ext cx="10041208" cy="511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687A5-1CAF-8748-965C-BB0AC45566B4}"/>
              </a:ext>
            </a:extLst>
          </p:cNvPr>
          <p:cNvSpPr txBox="1"/>
          <p:nvPr/>
        </p:nvSpPr>
        <p:spPr>
          <a:xfrm>
            <a:off x="1249250" y="4295070"/>
            <a:ext cx="982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Notes: Persistence rates for the most recent cohorts are preliminary until after Census (Fall 2020 to 2</a:t>
            </a:r>
            <a:r>
              <a:rPr lang="en-US" sz="1200" i="1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 Fall &amp; Fall 2019 to 3</a:t>
            </a:r>
            <a:r>
              <a:rPr lang="en-US" sz="1200" i="1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 Fall). Persistence rates include retained students as well as students who have graduated.</a:t>
            </a:r>
          </a:p>
        </p:txBody>
      </p:sp>
    </p:spTree>
    <p:extLst>
      <p:ext uri="{BB962C8B-B14F-4D97-AF65-F5344CB8AC3E}">
        <p14:creationId xmlns:p14="http://schemas.microsoft.com/office/powerpoint/2010/main" val="3688321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BD8D4AE-6FCB-4D24-AAD3-1B9D8CE7E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477" y="1298893"/>
            <a:ext cx="9951041" cy="42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68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5A0A036-469C-44F3-A611-44E2B447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0905-0A40-4C51-9737-2D08AFEB55D0}"/>
              </a:ext>
            </a:extLst>
          </p:cNvPr>
          <p:cNvSpPr txBox="1"/>
          <p:nvPr/>
        </p:nvSpPr>
        <p:spPr>
          <a:xfrm>
            <a:off x="2454742" y="2182554"/>
            <a:ext cx="7384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Capacity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770415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BEFE6-8B5D-4AE4-820C-DE3FA24B6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482530"/>
            <a:ext cx="6410084" cy="1906999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C33FD4F-498F-4D59-B34B-82B80F0C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1322326"/>
            <a:ext cx="3854945" cy="1117934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4F1A7B-E1DD-40BD-B8A1-DDA69CB7D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4429861"/>
            <a:ext cx="3854945" cy="11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7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74C3BA-D488-489A-9C08-395626973B7A}"/>
              </a:ext>
            </a:extLst>
          </p:cNvPr>
          <p:cNvSpPr txBox="1"/>
          <p:nvPr/>
        </p:nvSpPr>
        <p:spPr>
          <a:xfrm>
            <a:off x="299343" y="358314"/>
            <a:ext cx="885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CSUCI Foundation Board 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89552-89C9-4896-8FA6-F9CDCB2DF967}"/>
              </a:ext>
            </a:extLst>
          </p:cNvPr>
          <p:cNvSpPr txBox="1"/>
          <p:nvPr/>
        </p:nvSpPr>
        <p:spPr>
          <a:xfrm>
            <a:off x="1261210" y="5616201"/>
            <a:ext cx="202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Dr. Mark </a:t>
            </a:r>
            <a:r>
              <a:rPr lang="en-US" dirty="0" err="1">
                <a:solidFill>
                  <a:prstClr val="black"/>
                </a:solidFill>
                <a:latin typeface="Gill Sans MT" panose="020B0502020104020203" pitchFamily="34" charset="0"/>
              </a:rPr>
              <a:t>Lisagor</a:t>
            </a:r>
            <a:endParaRPr lang="en-US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ACB6D-1700-4882-A41F-56BF28543DD7}"/>
              </a:ext>
            </a:extLst>
          </p:cNvPr>
          <p:cNvSpPr txBox="1"/>
          <p:nvPr/>
        </p:nvSpPr>
        <p:spPr>
          <a:xfrm>
            <a:off x="5662832" y="5604686"/>
            <a:ext cx="202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Lois Rice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Vice Chair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0C927-1ACD-4F09-A5A9-E3B8EB65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" y="918633"/>
            <a:ext cx="3429000" cy="419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E8345-86E1-4883-B84F-46495A0E1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5142132" y="918633"/>
            <a:ext cx="3063240" cy="419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BC0DC5-6790-4033-8448-38CA3F0AA2D1}"/>
              </a:ext>
            </a:extLst>
          </p:cNvPr>
          <p:cNvSpPr txBox="1"/>
          <p:nvPr/>
        </p:nvSpPr>
        <p:spPr>
          <a:xfrm rot="10800000" flipH="1" flipV="1">
            <a:off x="9152413" y="190873"/>
            <a:ext cx="297976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CSUCI Foundation Board Priorities: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Academic Planning and Programming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Student Success Initiatives that align with GI 2025 and our DEI efforts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Capital projects required to realize our long-term campus vision</a:t>
            </a:r>
          </a:p>
        </p:txBody>
      </p:sp>
    </p:spTree>
    <p:extLst>
      <p:ext uri="{BB962C8B-B14F-4D97-AF65-F5344CB8AC3E}">
        <p14:creationId xmlns:p14="http://schemas.microsoft.com/office/powerpoint/2010/main" val="82931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B3609-5A04-4179-BD1C-2DA39937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9649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A6DF6B0-5998-4BF8-A34A-17E3F3B0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3A1890-87D0-4E71-9C7E-5AB284F1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776537"/>
            <a:ext cx="76200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62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AD166-D69C-405D-8324-BA21018B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676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88EF2A-DD0F-4985-8A6C-6B5D82949EA0}"/>
              </a:ext>
            </a:extLst>
          </p:cNvPr>
          <p:cNvSpPr txBox="1"/>
          <p:nvPr/>
        </p:nvSpPr>
        <p:spPr>
          <a:xfrm>
            <a:off x="2519679" y="964030"/>
            <a:ext cx="7152640" cy="505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0"/>
              </a:rPr>
              <a:t>Current Capital Projects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Manzanita Hall Renovation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Gateway Hall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Early Childhood Education Center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Solar Array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Hydronic Loop Extension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University Glen Phase III</a:t>
            </a:r>
          </a:p>
        </p:txBody>
      </p:sp>
    </p:spTree>
    <p:extLst>
      <p:ext uri="{BB962C8B-B14F-4D97-AF65-F5344CB8AC3E}">
        <p14:creationId xmlns:p14="http://schemas.microsoft.com/office/powerpoint/2010/main" val="3314007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234DA-340B-40D4-A366-8CEFC753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B20F31-7301-4B66-A1FA-3258A34F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97" y="2054369"/>
            <a:ext cx="8907606" cy="27492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17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C5B086-4650-439C-B461-D326208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7882-BA58-4651-9093-7809E6B13A02}"/>
              </a:ext>
            </a:extLst>
          </p:cNvPr>
          <p:cNvSpPr txBox="1"/>
          <p:nvPr/>
        </p:nvSpPr>
        <p:spPr>
          <a:xfrm>
            <a:off x="3136230" y="2875002"/>
            <a:ext cx="5919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68917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71BE0D-8CA4-4B78-8A29-9FF02EBB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783" y="3894455"/>
            <a:ext cx="2218086" cy="221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07787D-1496-4175-B534-28A3DB06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811" y="562187"/>
            <a:ext cx="1770045" cy="2656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36F669-E85B-4A13-8E3E-151D026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02" y="543670"/>
            <a:ext cx="1770043" cy="2655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B4D6A-3DAA-4A86-9C6A-CCD0DDFD9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131" y="3961697"/>
            <a:ext cx="2158334" cy="21583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AC17B9-4291-4249-8DCD-1F7AF4DB6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006" y="594174"/>
            <a:ext cx="1770044" cy="2655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33FEE-ED2B-4B96-B9D0-6B1D3E947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679" y="3924331"/>
            <a:ext cx="2158334" cy="2158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F7CCD0-EFFD-4E40-9372-21761BBD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973" y="562187"/>
            <a:ext cx="1770043" cy="2655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82E475-2F17-42A8-A4F1-C6D320378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307" y="47794"/>
            <a:ext cx="5645385" cy="5364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358ABD-E1C1-4F40-83C5-6F77E01D050D}"/>
              </a:ext>
            </a:extLst>
          </p:cNvPr>
          <p:cNvSpPr txBox="1"/>
          <p:nvPr/>
        </p:nvSpPr>
        <p:spPr>
          <a:xfrm>
            <a:off x="-719469" y="3214471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Annie White, EdD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Early Childhood Studies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6D547E-3A2B-4151-800F-88D3F7BF0948}"/>
              </a:ext>
            </a:extLst>
          </p:cNvPr>
          <p:cNvSpPr txBox="1"/>
          <p:nvPr/>
        </p:nvSpPr>
        <p:spPr>
          <a:xfrm>
            <a:off x="2230830" y="3184253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Kara Naidoo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Education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4F80E9-2FBA-4BBE-90DE-AA0E94EC83DF}"/>
              </a:ext>
            </a:extLst>
          </p:cNvPr>
          <p:cNvSpPr txBox="1"/>
          <p:nvPr/>
        </p:nvSpPr>
        <p:spPr>
          <a:xfrm>
            <a:off x="5136696" y="3240634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Kiersten </a:t>
            </a:r>
            <a:r>
              <a:rPr lang="en-US" dirty="0" err="1">
                <a:solidFill>
                  <a:prstClr val="black"/>
                </a:solidFill>
                <a:latin typeface="Gill Sans MT" panose="020B0502020104020203" pitchFamily="34" charset="0"/>
              </a:rPr>
              <a:t>Patsch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ESRM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870319-5984-4EAC-8956-857707970FE3}"/>
              </a:ext>
            </a:extLst>
          </p:cNvPr>
          <p:cNvSpPr txBox="1"/>
          <p:nvPr/>
        </p:nvSpPr>
        <p:spPr>
          <a:xfrm>
            <a:off x="7875408" y="3195947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Kristen Linton,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Health Sciences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24DCBF-3EE6-4EE6-A294-3332C5D16C7D}"/>
              </a:ext>
            </a:extLst>
          </p:cNvPr>
          <p:cNvSpPr txBox="1"/>
          <p:nvPr/>
        </p:nvSpPr>
        <p:spPr>
          <a:xfrm>
            <a:off x="134135" y="6130967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Julia Ornelas Higdon,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History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00AF3F-283E-4CBF-9017-1C95F511DD19}"/>
              </a:ext>
            </a:extLst>
          </p:cNvPr>
          <p:cNvSpPr txBox="1"/>
          <p:nvPr/>
        </p:nvSpPr>
        <p:spPr>
          <a:xfrm>
            <a:off x="3181683" y="6086111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Charles Weis,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  <a:r>
              <a:rPr lang="en-US" dirty="0" err="1">
                <a:solidFill>
                  <a:prstClr val="black"/>
                </a:solidFill>
                <a:latin typeface="Gill Sans MT" panose="020B0502020104020203" pitchFamily="34" charset="0"/>
              </a:rPr>
              <a:t>ducational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 Leadership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49EC7-7CFA-494E-83CC-099A04F8D9F3}"/>
              </a:ext>
            </a:extLst>
          </p:cNvPr>
          <p:cNvSpPr txBox="1"/>
          <p:nvPr/>
        </p:nvSpPr>
        <p:spPr>
          <a:xfrm>
            <a:off x="6807199" y="6100772"/>
            <a:ext cx="47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Jason Isaacs,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Computer 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723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C5B086-4650-439C-B461-D326208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7882-BA58-4651-9093-7809E6B13A02}"/>
              </a:ext>
            </a:extLst>
          </p:cNvPr>
          <p:cNvSpPr txBox="1"/>
          <p:nvPr/>
        </p:nvSpPr>
        <p:spPr>
          <a:xfrm>
            <a:off x="3231765" y="2367171"/>
            <a:ext cx="5919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Shared Governance</a:t>
            </a:r>
          </a:p>
        </p:txBody>
      </p:sp>
    </p:spTree>
    <p:extLst>
      <p:ext uri="{BB962C8B-B14F-4D97-AF65-F5344CB8AC3E}">
        <p14:creationId xmlns:p14="http://schemas.microsoft.com/office/powerpoint/2010/main" val="1893288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CED132-7164-4487-889C-2EE52E283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AD063-E37B-4916-96FF-6D1C6F13091E}"/>
              </a:ext>
            </a:extLst>
          </p:cNvPr>
          <p:cNvSpPr txBox="1"/>
          <p:nvPr/>
        </p:nvSpPr>
        <p:spPr>
          <a:xfrm>
            <a:off x="1748117" y="1769329"/>
            <a:ext cx="8189259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Mandatory Increases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○  Health Insurance, Maintenance               $  703,000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Discretionary Increases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○  Budget Reinstatement             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5,709,000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○  Ethnic Studies - AB 1640                      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626,000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○  GI 2025                                            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2,368,000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Total Discretionary                                     8,703,000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Student University Grant (SUG)                        (207,000)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38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Deduct for Systemwide Priorities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           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2,607,000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Total Change: Campus Appropriations   $6,592,000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CE3D3-E005-4286-86B8-11638A4A3600}"/>
              </a:ext>
            </a:extLst>
          </p:cNvPr>
          <p:cNvSpPr txBox="1"/>
          <p:nvPr/>
        </p:nvSpPr>
        <p:spPr>
          <a:xfrm>
            <a:off x="2581386" y="825383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Campus Appropriations FY21/22</a:t>
            </a:r>
          </a:p>
        </p:txBody>
      </p:sp>
    </p:spTree>
    <p:extLst>
      <p:ext uri="{BB962C8B-B14F-4D97-AF65-F5344CB8AC3E}">
        <p14:creationId xmlns:p14="http://schemas.microsoft.com/office/powerpoint/2010/main" val="1614391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76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C5B086-4650-439C-B461-D326208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7882-BA58-4651-9093-7809E6B13A02}"/>
              </a:ext>
            </a:extLst>
          </p:cNvPr>
          <p:cNvSpPr txBox="1"/>
          <p:nvPr/>
        </p:nvSpPr>
        <p:spPr>
          <a:xfrm>
            <a:off x="3136230" y="2875002"/>
            <a:ext cx="5919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Gill Sans MT" panose="020B0502020104020203" pitchFamily="34" charset="0"/>
              </a:rPr>
              <a:t>Campus Safety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98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59A256-224B-4EA7-B2E8-BD53BD340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6D85B90E-AD03-4B2E-A1FB-CB27E0E6A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547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485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38FCC-1ADE-457D-BB10-F7EF4534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2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CA61B6-8058-4B28-9070-701ADE2BA202}"/>
              </a:ext>
            </a:extLst>
          </p:cNvPr>
          <p:cNvSpPr/>
          <p:nvPr/>
        </p:nvSpPr>
        <p:spPr>
          <a:xfrm>
            <a:off x="806822" y="441369"/>
            <a:ext cx="1009874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Gill Sans MT" panose="020B0502020104020203" pitchFamily="34" charset="0"/>
              </a:rPr>
              <a:t>Emergency Preparedness Enhancement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Replaced door locks for 251 classrooms and meeting spaces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Installed 65 additional security cameras at common areas across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Migrated 92 on-line door locks from an aging Cisco Network to the campus standard Avigilon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0"/>
            </a:endParaRPr>
          </a:p>
          <a:p>
            <a:r>
              <a:rPr lang="en-US" sz="4000" dirty="0">
                <a:latin typeface="Gill Sans MT" panose="020B0502020104020203" pitchFamily="34" charset="0"/>
              </a:rPr>
              <a:t>Final Phase: Approximately $1.1M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Replacement and network improvement of 120 perimeter door locks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Adding additional security cameras to select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Adding interior push button lock to 128 additional classroom doors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Installing 164 exterior loudspeakers for emergency messaging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Adding 8 digital message boards at key locations on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Adding digital marquee at University Drive entrance for emergency messaging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89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0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31068-1B12-4536-9814-E15BAACD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1C16D-F66E-488B-8263-EC9E676C68B2}"/>
              </a:ext>
            </a:extLst>
          </p:cNvPr>
          <p:cNvSpPr txBox="1"/>
          <p:nvPr/>
        </p:nvSpPr>
        <p:spPr>
          <a:xfrm>
            <a:off x="1019036" y="181558"/>
            <a:ext cx="43784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FUNDAMENTAL HABITS…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Transparency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57200" indent="-457200">
              <a:buAutoNum type="arabicPeriod" startAt="2"/>
              <a:tabLst>
                <a:tab pos="4540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Authenticity</a:t>
            </a:r>
          </a:p>
          <a:p>
            <a:pPr>
              <a:tabLst>
                <a:tab pos="454025" algn="l"/>
              </a:tabLst>
            </a:pPr>
            <a:endParaRPr lang="en-US" sz="1200" dirty="0">
              <a:latin typeface="Gill Sans MT" panose="020B0502020104020203" pitchFamily="34" charset="0"/>
            </a:endParaRPr>
          </a:p>
          <a:p>
            <a:pPr marL="457200" indent="-457200">
              <a:buAutoNum type="arabicPeriod" startAt="3"/>
              <a:tabLst>
                <a:tab pos="4540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Reliable data that is accessible and effectively utilized</a:t>
            </a:r>
          </a:p>
          <a:p>
            <a:pPr>
              <a:tabLst>
                <a:tab pos="454025" algn="l"/>
              </a:tabLst>
            </a:pPr>
            <a:endParaRPr lang="en-US" sz="1200" dirty="0">
              <a:latin typeface="Gill Sans MT" panose="020B0502020104020203" pitchFamily="34" charset="0"/>
            </a:endParaRPr>
          </a:p>
          <a:p>
            <a:pPr marL="457200" indent="-457200">
              <a:buAutoNum type="arabicPeriod" startAt="4"/>
              <a:tabLst>
                <a:tab pos="4540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Accountability to shared principles</a:t>
            </a:r>
          </a:p>
          <a:p>
            <a:pPr>
              <a:tabLst>
                <a:tab pos="454025" algn="l"/>
              </a:tabLst>
            </a:pPr>
            <a:endParaRPr lang="en-US" sz="1200" dirty="0">
              <a:latin typeface="Gill Sans MT" panose="020B0502020104020203" pitchFamily="34" charset="0"/>
            </a:endParaRPr>
          </a:p>
          <a:p>
            <a:pPr marL="466725" indent="-466725">
              <a:buAutoNum type="arabicPeriod" startAt="5"/>
              <a:tabLst>
                <a:tab pos="4540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Integrated planning efforts, using tools such as budget development as means rather than ends in themselves</a:t>
            </a:r>
          </a:p>
          <a:p>
            <a:pPr>
              <a:tabLst>
                <a:tab pos="454025" algn="l"/>
              </a:tabLst>
            </a:pPr>
            <a:endParaRPr lang="en-US" sz="1200" dirty="0">
              <a:latin typeface="Gill Sans MT" panose="020B0502020104020203" pitchFamily="34" charset="0"/>
            </a:endParaRPr>
          </a:p>
          <a:p>
            <a:pPr marL="466725" indent="-466725"/>
            <a:r>
              <a:rPr lang="en-US" sz="2400" dirty="0">
                <a:latin typeface="Gill Sans MT" panose="020B0502020104020203" pitchFamily="34" charset="0"/>
              </a:rPr>
              <a:t>6.	Campus-wide awareness of GI 2025 goals and progress toward achieving them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90406-29E8-4DD6-A6CF-CA95B0EECDF0}"/>
              </a:ext>
            </a:extLst>
          </p:cNvPr>
          <p:cNvSpPr txBox="1"/>
          <p:nvPr/>
        </p:nvSpPr>
        <p:spPr>
          <a:xfrm>
            <a:off x="6275576" y="181558"/>
            <a:ext cx="4897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TO ACHIEVE OUR PRIORITIES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Accreditation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66725" indent="-466725">
              <a:buAutoNum type="arabicPeriod" startAt="2"/>
            </a:pPr>
            <a:r>
              <a:rPr lang="en-US" sz="2400" dirty="0">
                <a:latin typeface="Gill Sans MT" panose="020B0502020104020203" pitchFamily="34" charset="0"/>
              </a:rPr>
              <a:t>Strategic Enrollment Managing, Academic Master Planning, and Budget Development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66725" indent="-466725">
              <a:buAutoNum type="arabicPeriod" startAt="3"/>
            </a:pPr>
            <a:r>
              <a:rPr lang="en-US" sz="2400" dirty="0">
                <a:latin typeface="Gill Sans MT" panose="020B0502020104020203" pitchFamily="34" charset="0"/>
              </a:rPr>
              <a:t>GI 2025, DEI, and IEAP</a:t>
            </a:r>
          </a:p>
          <a:p>
            <a:endParaRPr lang="en-US" sz="1200" dirty="0">
              <a:latin typeface="Gill Sans MT" panose="020B0502020104020203" pitchFamily="34" charset="0"/>
            </a:endParaRPr>
          </a:p>
          <a:p>
            <a:pPr marL="466725" indent="-466725"/>
            <a:r>
              <a:rPr lang="en-US" sz="2400" dirty="0">
                <a:latin typeface="Gill Sans MT" panose="020B0502020104020203" pitchFamily="34" charset="0"/>
              </a:rPr>
              <a:t>4.	Post-Graduate Outcomes</a:t>
            </a:r>
          </a:p>
        </p:txBody>
      </p:sp>
    </p:spTree>
    <p:extLst>
      <p:ext uri="{BB962C8B-B14F-4D97-AF65-F5344CB8AC3E}">
        <p14:creationId xmlns:p14="http://schemas.microsoft.com/office/powerpoint/2010/main" val="1328807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046E65-1A48-4B0C-A56B-5FA437CE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09" y="190556"/>
            <a:ext cx="2624663" cy="2624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B19BC-117F-4C42-8E9F-018C6AB6D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96" y="183454"/>
            <a:ext cx="2624662" cy="2624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0D2A4-1994-4D14-B730-AE04D229B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91" y="190557"/>
            <a:ext cx="2624662" cy="262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C2A6C-06DB-4909-998A-FD8C636E6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09" y="3456885"/>
            <a:ext cx="2624665" cy="2624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B1DAD-06CC-4CA3-AD64-1C53454FC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931" y="3460113"/>
            <a:ext cx="2643993" cy="2643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B35FC-9920-45CD-ABFD-44B1AB52EF54}"/>
              </a:ext>
            </a:extLst>
          </p:cNvPr>
          <p:cNvSpPr txBox="1"/>
          <p:nvPr/>
        </p:nvSpPr>
        <p:spPr>
          <a:xfrm>
            <a:off x="-362323" y="2802278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Javier Gonzalez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Spanish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70A0C-32BC-4AB4-A604-321A83D4F8E8}"/>
              </a:ext>
            </a:extLst>
          </p:cNvPr>
          <p:cNvSpPr txBox="1"/>
          <p:nvPr/>
        </p:nvSpPr>
        <p:spPr>
          <a:xfrm>
            <a:off x="3271837" y="2792663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Stacey Anderson,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English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AACB7-6F81-44C1-8FDF-F6E6F96F1E72}"/>
              </a:ext>
            </a:extLst>
          </p:cNvPr>
          <p:cNvSpPr txBox="1"/>
          <p:nvPr/>
        </p:nvSpPr>
        <p:spPr>
          <a:xfrm>
            <a:off x="6881561" y="2817639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Jasmine Delgado, MFA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94864B-178E-42E1-B7E8-9E88CD8D3438}"/>
              </a:ext>
            </a:extLst>
          </p:cNvPr>
          <p:cNvSpPr txBox="1"/>
          <p:nvPr/>
        </p:nvSpPr>
        <p:spPr>
          <a:xfrm>
            <a:off x="-362323" y="6087238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Dylan Cooper,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9A80F-9D43-4829-8000-333BF921FC47}"/>
              </a:ext>
            </a:extLst>
          </p:cNvPr>
          <p:cNvSpPr txBox="1"/>
          <p:nvPr/>
        </p:nvSpPr>
        <p:spPr>
          <a:xfrm>
            <a:off x="3281431" y="6109794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Aaron McColpin, DNP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Nursing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763279C-0E9F-42ED-8911-ABD5DB53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184" y="3531821"/>
            <a:ext cx="1743075" cy="26761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1810BE3-664E-4259-BFB2-B381C594227C}"/>
              </a:ext>
            </a:extLst>
          </p:cNvPr>
          <p:cNvSpPr txBox="1"/>
          <p:nvPr/>
        </p:nvSpPr>
        <p:spPr>
          <a:xfrm>
            <a:off x="6881561" y="6199364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Miguel Delgado Helleseter,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48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EDFD2-A96D-43DD-AAB3-DC1E7D79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9" r="8067" b="-3"/>
          <a:stretch/>
        </p:blipFill>
        <p:spPr>
          <a:xfrm>
            <a:off x="582666" y="485909"/>
            <a:ext cx="3294268" cy="5657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8DD54D-0531-436C-8AD4-DA54802BD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5" r="27414"/>
          <a:stretch/>
        </p:blipFill>
        <p:spPr>
          <a:xfrm>
            <a:off x="4437319" y="490443"/>
            <a:ext cx="3317362" cy="5653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D28E1-1641-48C2-A7C8-076799E22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18" r="25965" b="-3"/>
          <a:stretch/>
        </p:blipFill>
        <p:spPr>
          <a:xfrm>
            <a:off x="8324274" y="490443"/>
            <a:ext cx="3296608" cy="5653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171B1-5E39-442F-A542-77D37D252D55}"/>
              </a:ext>
            </a:extLst>
          </p:cNvPr>
          <p:cNvSpPr txBox="1"/>
          <p:nvPr/>
        </p:nvSpPr>
        <p:spPr>
          <a:xfrm>
            <a:off x="3271837" y="113172"/>
            <a:ext cx="564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New Full Professors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6D247-666A-4074-ADF8-F7E4D8342431}"/>
              </a:ext>
            </a:extLst>
          </p:cNvPr>
          <p:cNvSpPr txBox="1"/>
          <p:nvPr/>
        </p:nvSpPr>
        <p:spPr>
          <a:xfrm>
            <a:off x="-604739" y="6097369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Susan Andrzejewski, PhD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Marketing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579EFB-3C4D-488F-807F-72F36C8C3ECD}"/>
              </a:ext>
            </a:extLst>
          </p:cNvPr>
          <p:cNvSpPr txBox="1"/>
          <p:nvPr/>
        </p:nvSpPr>
        <p:spPr>
          <a:xfrm>
            <a:off x="3271837" y="6099804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Sean Carswell, PhD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English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4F3DC-9788-46C1-B80C-7C3B01D5B2A5}"/>
              </a:ext>
            </a:extLst>
          </p:cNvPr>
          <p:cNvSpPr txBox="1"/>
          <p:nvPr/>
        </p:nvSpPr>
        <p:spPr>
          <a:xfrm>
            <a:off x="7148415" y="6120429"/>
            <a:ext cx="564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Paul Murphy, DMA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4200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19ED4-598B-4F5D-97A0-5B252C44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0DA25AB-4641-42B9-9136-553EB5C41C4D}"/>
              </a:ext>
            </a:extLst>
          </p:cNvPr>
          <p:cNvGraphicFramePr/>
          <p:nvPr/>
        </p:nvGraphicFramePr>
        <p:xfrm>
          <a:off x="4709160" y="-137160"/>
          <a:ext cx="6915150" cy="3484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FF0E478-67F3-488A-B680-03DEC4ADBF4E}"/>
              </a:ext>
            </a:extLst>
          </p:cNvPr>
          <p:cNvGraphicFramePr/>
          <p:nvPr/>
        </p:nvGraphicFramePr>
        <p:xfrm>
          <a:off x="4709160" y="3145537"/>
          <a:ext cx="5526505" cy="384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75429F-0867-4236-A65B-C32C69CAD966}"/>
              </a:ext>
            </a:extLst>
          </p:cNvPr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B374D-AFC6-46AB-B81B-9BC68998419A}"/>
              </a:ext>
            </a:extLst>
          </p:cNvPr>
          <p:cNvSpPr txBox="1"/>
          <p:nvPr/>
        </p:nvSpPr>
        <p:spPr>
          <a:xfrm>
            <a:off x="0" y="1150528"/>
            <a:ext cx="4709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Priorities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of the Interim Presidency</a:t>
            </a:r>
          </a:p>
        </p:txBody>
      </p:sp>
    </p:spTree>
    <p:extLst>
      <p:ext uri="{BB962C8B-B14F-4D97-AF65-F5344CB8AC3E}">
        <p14:creationId xmlns:p14="http://schemas.microsoft.com/office/powerpoint/2010/main" val="121428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C5B086-4650-439C-B461-D326208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27882-BA58-4651-9093-7809E6B13A02}"/>
              </a:ext>
            </a:extLst>
          </p:cNvPr>
          <p:cNvSpPr txBox="1"/>
          <p:nvPr/>
        </p:nvSpPr>
        <p:spPr>
          <a:xfrm>
            <a:off x="3136231" y="2300774"/>
            <a:ext cx="59195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Bridging Institutional Values</a:t>
            </a:r>
          </a:p>
        </p:txBody>
      </p:sp>
    </p:spTree>
    <p:extLst>
      <p:ext uri="{BB962C8B-B14F-4D97-AF65-F5344CB8AC3E}">
        <p14:creationId xmlns:p14="http://schemas.microsoft.com/office/powerpoint/2010/main" val="584069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856</Words>
  <Application>Microsoft Office PowerPoint</Application>
  <PresentationFormat>Widescreen</PresentationFormat>
  <Paragraphs>193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Gill Sans 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Lorenzana, Andrew</dc:creator>
  <cp:lastModifiedBy>Lorenzana, Andrew</cp:lastModifiedBy>
  <cp:revision>24</cp:revision>
  <cp:lastPrinted>2021-08-19T15:05:35Z</cp:lastPrinted>
  <dcterms:created xsi:type="dcterms:W3CDTF">2021-08-19T04:34:56Z</dcterms:created>
  <dcterms:modified xsi:type="dcterms:W3CDTF">2021-08-19T15:28:02Z</dcterms:modified>
</cp:coreProperties>
</file>