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7" r:id="rId2"/>
    <p:sldId id="282" r:id="rId3"/>
    <p:sldId id="289" r:id="rId4"/>
    <p:sldId id="290" r:id="rId5"/>
    <p:sldId id="291" r:id="rId6"/>
    <p:sldId id="292" r:id="rId7"/>
    <p:sldId id="284" r:id="rId8"/>
    <p:sldId id="262" r:id="rId9"/>
    <p:sldId id="263" r:id="rId10"/>
    <p:sldId id="281" r:id="rId11"/>
    <p:sldId id="293" r:id="rId12"/>
    <p:sldId id="288" r:id="rId13"/>
    <p:sldId id="267" r:id="rId14"/>
    <p:sldId id="280" r:id="rId15"/>
    <p:sldId id="264" r:id="rId16"/>
    <p:sldId id="270" r:id="rId17"/>
    <p:sldId id="285" r:id="rId18"/>
    <p:sldId id="276" r:id="rId19"/>
    <p:sldId id="287" r:id="rId20"/>
    <p:sldId id="266" r:id="rId21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0476" autoAdjust="0"/>
  </p:normalViewPr>
  <p:slideViewPr>
    <p:cSldViewPr>
      <p:cViewPr varScale="1">
        <p:scale>
          <a:sx n="104" d="100"/>
          <a:sy n="104" d="100"/>
        </p:scale>
        <p:origin x="144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786" y="-84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F6247-51D9-4229-B412-94683D17F91F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DF837-096E-45F4-9A47-F8C7065DF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16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B157F-4C5C-4919-8DEF-1C4F6428D8C2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B2C15-AC96-469C-894D-EAD190BC7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3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B2C15-AC96-469C-894D-EAD190BC7D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7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B2C15-AC96-469C-894D-EAD190BC7D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1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B2C15-AC96-469C-894D-EAD190BC7D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9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B2C15-AC96-469C-894D-EAD190BC7D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42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B2C15-AC96-469C-894D-EAD190BC7D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25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Speaker: Here</a:t>
            </a:r>
            <a:r>
              <a:rPr lang="en-US" b="1" baseline="0" dirty="0"/>
              <a:t> are a few safe and convenient places to park your car to carpool or catch the bus!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D354EF-263A-4483-8B4C-B55088F5907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51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</a:t>
            </a:r>
            <a:r>
              <a:rPr lang="en-US" baseline="0" dirty="0"/>
              <a:t> sure to state that Placer Hall is also the Police Department on campus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B2C15-AC96-469C-894D-EAD190BC7D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99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0" y="0"/>
            <a:ext cx="685800" cy="6858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381000" y="0"/>
            <a:ext cx="381000" cy="68580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4" name="Picture 32" descr="dolphin_logo_bl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6248400"/>
            <a:ext cx="4778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I Formal Logo_1B gra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867400"/>
            <a:ext cx="2524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3" name="Rectangle 53"/>
          <p:cNvSpPr>
            <a:spLocks noChangeArrowheads="1"/>
          </p:cNvSpPr>
          <p:nvPr/>
        </p:nvSpPr>
        <p:spPr bwMode="auto">
          <a:xfrm>
            <a:off x="0" y="0"/>
            <a:ext cx="685800" cy="6858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54" name="Rectangle 54"/>
          <p:cNvSpPr>
            <a:spLocks noChangeArrowheads="1"/>
          </p:cNvSpPr>
          <p:nvPr/>
        </p:nvSpPr>
        <p:spPr bwMode="auto">
          <a:xfrm>
            <a:off x="381000" y="0"/>
            <a:ext cx="381000" cy="68580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8750"/>
            <a:ext cx="82296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TRANSPORTATION &amp; PARKING SERVICES</a:t>
            </a:r>
          </a:p>
          <a:p>
            <a:pPr marL="0" indent="0" algn="ctr"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Alternative Modes of Transportation at CSUCI</a:t>
            </a:r>
          </a:p>
        </p:txBody>
      </p:sp>
      <p:pic>
        <p:nvPicPr>
          <p:cNvPr id="4" name="Picture 3" descr="csucinew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9421" y="1153062"/>
            <a:ext cx="4343400" cy="1140830"/>
          </a:xfrm>
          <a:prstGeom prst="rect">
            <a:avLst/>
          </a:prstGeom>
        </p:spPr>
      </p:pic>
      <p:pic>
        <p:nvPicPr>
          <p:cNvPr id="1026" name="Picture 2" descr="C:\Users\sandra.gannon\Desktop\Placer H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40" y="3886200"/>
            <a:ext cx="4170363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738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07" y="1219200"/>
            <a:ext cx="8924386" cy="49966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VCTC Bus Connections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1905000" y="1752600"/>
            <a:ext cx="228600" cy="2286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267200" y="5181600"/>
            <a:ext cx="228600" cy="2286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Comic Sans MS" pitchFamily="66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657600" y="4800600"/>
            <a:ext cx="228600" cy="2286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Comic Sans MS" pitchFamily="66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810000" y="4038600"/>
            <a:ext cx="228600" cy="2286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810000" y="3048000"/>
            <a:ext cx="228600" cy="2286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6386" y="1407995"/>
            <a:ext cx="208582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 Gold Coast connections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86542" y="3044635"/>
            <a:ext cx="208582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 Gold Coast connections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14800" y="4014400"/>
            <a:ext cx="208582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 Gold Coast connections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95686" y="5469167"/>
            <a:ext cx="208582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 Gold Coast connections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56731" y="4540895"/>
            <a:ext cx="200086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 Gold Coast connection</a:t>
            </a:r>
          </a:p>
        </p:txBody>
      </p:sp>
    </p:spTree>
    <p:extLst>
      <p:ext uri="{BB962C8B-B14F-4D97-AF65-F5344CB8AC3E}">
        <p14:creationId xmlns:p14="http://schemas.microsoft.com/office/powerpoint/2010/main" val="2302486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792162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New Route Starting November 10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4212" y="2713038"/>
            <a:ext cx="4040188" cy="639762"/>
          </a:xfrm>
        </p:spPr>
        <p:txBody>
          <a:bodyPr/>
          <a:lstStyle/>
          <a:p>
            <a:pPr algn="ctr"/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East county stops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4212" y="3546475"/>
            <a:ext cx="4040188" cy="3159125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Simi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Valley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Metrolink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Simi Valley Civic Center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Cochran/Galena Park and Ride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Simi Town Center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Moorpark College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Moorpark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Metrolink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2713038"/>
            <a:ext cx="4041775" cy="639762"/>
          </a:xfrm>
        </p:spPr>
        <p:txBody>
          <a:bodyPr/>
          <a:lstStyle/>
          <a:p>
            <a:pPr algn="ctr"/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West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ounty stops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3546475"/>
            <a:ext cx="4041775" cy="315912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Camarillo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Metrolink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(CSUCI transfer point)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Esplanade Mall, Oxnard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Ventura County Government Center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Ventura College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Ventura Transit Center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6600" y="1412865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New service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will run Monday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Friday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with six “round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trips” starting at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6AM and ending at 9:30PM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40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VCTC Trip Planner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38100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goventura.org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Type in your Start and End destinations into the VCTC Trip Planner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Click “Plan My Trip”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Routes and times show up on Google Maps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382" y="1491717"/>
            <a:ext cx="4305300" cy="474292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7391400" y="3863180"/>
            <a:ext cx="1600200" cy="1600200"/>
          </a:xfrm>
          <a:prstGeom prst="ellipse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392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Camarillo Trolley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667000"/>
            <a:ext cx="2989961" cy="221949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62000" y="1295400"/>
            <a:ext cx="4038600" cy="527304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Camarillo Trolley runs through downtown Camarillo</a:t>
            </a:r>
          </a:p>
          <a:p>
            <a:pPr marL="0" indent="0">
              <a:buNone/>
            </a:pPr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Makes a continuous loop every 30 minutes from the Camarillo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Metrolink</a:t>
            </a:r>
            <a:r>
              <a:rPr lang="en-US" dirty="0">
                <a:latin typeface="Arial" pitchFamily="34" charset="0"/>
                <a:cs typeface="Arial" pitchFamily="34" charset="0"/>
              </a:rPr>
              <a:t> Station</a:t>
            </a:r>
          </a:p>
          <a:p>
            <a:pPr marL="0" indent="0">
              <a:buNone/>
            </a:pPr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This service is FREE!</a:t>
            </a:r>
          </a:p>
          <a:p>
            <a:pPr marL="0" indent="0">
              <a:buNone/>
            </a:pPr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camarillotrolley.org (tracker) -  real time tracking</a:t>
            </a:r>
          </a:p>
        </p:txBody>
      </p:sp>
    </p:spTree>
    <p:extLst>
      <p:ext uri="{BB962C8B-B14F-4D97-AF65-F5344CB8AC3E}">
        <p14:creationId xmlns:p14="http://schemas.microsoft.com/office/powerpoint/2010/main" val="853933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0849"/>
            <a:ext cx="7696200" cy="5846151"/>
          </a:xfrm>
        </p:spPr>
      </p:pic>
    </p:spTree>
    <p:extLst>
      <p:ext uri="{BB962C8B-B14F-4D97-AF65-F5344CB8AC3E}">
        <p14:creationId xmlns:p14="http://schemas.microsoft.com/office/powerpoint/2010/main" val="3760420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Ride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8229600" cy="556260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Free online ride matching system!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Simply answer questions and get paired with CI students traveling to and from the same locations.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Sign up via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MyCI</a:t>
            </a:r>
            <a:r>
              <a:rPr lang="en-US" dirty="0">
                <a:latin typeface="Arial" pitchFamily="34" charset="0"/>
                <a:cs typeface="Arial" pitchFamily="34" charset="0"/>
              </a:rPr>
              <a:t>      Alternative Transportation       Ride Match           Students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Up to 4 vehicles on the </a:t>
            </a:r>
          </a:p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  same parking permit.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4343400" y="3581400"/>
            <a:ext cx="5334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6777789" y="4038600"/>
            <a:ext cx="5334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3962400" y="4038600"/>
            <a:ext cx="5334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723603"/>
            <a:ext cx="3505201" cy="1981998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322674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9" t="9703" r="53822" b="7651"/>
          <a:stretch/>
        </p:blipFill>
        <p:spPr bwMode="auto">
          <a:xfrm>
            <a:off x="762000" y="228600"/>
            <a:ext cx="7796910" cy="635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491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Carpool for Commuters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Decreases the number of cars on campus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Students split cost of permit = cheaper cost per student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Working on carpool stalls that will be centrally located for rider convenience</a:t>
            </a:r>
          </a:p>
        </p:txBody>
      </p:sp>
    </p:spTree>
    <p:extLst>
      <p:ext uri="{BB962C8B-B14F-4D97-AF65-F5344CB8AC3E}">
        <p14:creationId xmlns:p14="http://schemas.microsoft.com/office/powerpoint/2010/main" val="1890836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9996"/>
            <a:ext cx="8229600" cy="129780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Camarillo Park &amp; Rides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Great for Carpools!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15678"/>
            <a:ext cx="8226693" cy="4388753"/>
          </a:xfrm>
        </p:spPr>
      </p:pic>
      <p:sp>
        <p:nvSpPr>
          <p:cNvPr id="5" name="TextBox 4"/>
          <p:cNvSpPr txBox="1"/>
          <p:nvPr/>
        </p:nvSpPr>
        <p:spPr>
          <a:xfrm>
            <a:off x="1587767" y="2971800"/>
            <a:ext cx="1295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Ventura Blvd. &amp; Los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Posas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Off of 101.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283949"/>
            <a:ext cx="6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3270985"/>
            <a:ext cx="1143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Lewis Rd.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Metrolink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51032" y="3810000"/>
            <a:ext cx="113687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Pleasant Valley Rd. &amp; 101</a:t>
            </a:r>
          </a:p>
        </p:txBody>
      </p:sp>
    </p:spTree>
    <p:extLst>
      <p:ext uri="{BB962C8B-B14F-4D97-AF65-F5344CB8AC3E}">
        <p14:creationId xmlns:p14="http://schemas.microsoft.com/office/powerpoint/2010/main" val="74195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Ventura County Park &amp; Rides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527" y="1143000"/>
            <a:ext cx="8001000" cy="49946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62484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Goventura.org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Rideshare  Park &amp; Ride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51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914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Budget Revenue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2436375"/>
            <a:ext cx="228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Permit and housing permit revenue based on headcount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revenues include event parking and shuttle cards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221962"/>
              </p:ext>
            </p:extLst>
          </p:nvPr>
        </p:nvGraphicFramePr>
        <p:xfrm>
          <a:off x="3429000" y="1524000"/>
          <a:ext cx="5381625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Worksheet" r:id="rId3" imgW="5381743" imgH="4410194" progId="Excel.Sheet.12">
                  <p:embed/>
                </p:oleObj>
              </mc:Choice>
              <mc:Fallback>
                <p:oleObj name="Worksheet" r:id="rId3" imgW="5381743" imgH="441019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0" y="1524000"/>
                        <a:ext cx="5381625" cy="441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1454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Transportation &amp; Parking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848600" cy="510540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Located in Placer Hall</a:t>
            </a:r>
          </a:p>
          <a:p>
            <a:pPr marL="0" indent="0">
              <a:buNone/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Office phone number – (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805) 437-8430</a:t>
            </a:r>
          </a:p>
          <a:p>
            <a:pPr marL="0" indent="0">
              <a:buNone/>
            </a:pPr>
            <a:endParaRPr lang="en-US" sz="1000" b="1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Hours: Monday-Friday 8am-5pm</a:t>
            </a:r>
          </a:p>
          <a:p>
            <a:pPr marL="0" indent="0">
              <a:buNone/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Email – parking@csuci.edu</a:t>
            </a:r>
          </a:p>
          <a:p>
            <a:pPr marL="0" indent="0">
              <a:buNone/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Web page – type “parking” in the search CI box on the homepage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16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99016"/>
              </p:ext>
            </p:extLst>
          </p:nvPr>
        </p:nvGraphicFramePr>
        <p:xfrm>
          <a:off x="3305175" y="114300"/>
          <a:ext cx="5381625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Worksheet" r:id="rId3" imgW="5381743" imgH="6629476" progId="Excel.Sheet.12">
                  <p:embed/>
                </p:oleObj>
              </mc:Choice>
              <mc:Fallback>
                <p:oleObj name="Worksheet" r:id="rId3" imgW="5381743" imgH="662947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5175" y="114300"/>
                        <a:ext cx="5381625" cy="662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685800" y="76200"/>
            <a:ext cx="2514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  <a:p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Expense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100" y="1600200"/>
            <a:ext cx="2286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Operating expenses include VCTC ($410K) and our maintenance and software contracts.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Bond debt must be paid yearly for SH1, SH2 and A3.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Transfers are made to Constructions and Maintenance funds yearly. Maintenance funds are used to repair and seal parking lots.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We must reserve enough money yearly to cover our debt service and to provide enough working capital to carry us in case of economic uncertainty or catastrophic events.</a:t>
            </a:r>
          </a:p>
        </p:txBody>
      </p:sp>
    </p:spTree>
    <p:extLst>
      <p:ext uri="{BB962C8B-B14F-4D97-AF65-F5344CB8AC3E}">
        <p14:creationId xmlns:p14="http://schemas.microsoft.com/office/powerpoint/2010/main" val="260022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403810"/>
              </p:ext>
            </p:extLst>
          </p:nvPr>
        </p:nvGraphicFramePr>
        <p:xfrm>
          <a:off x="1738311" y="1981200"/>
          <a:ext cx="6019800" cy="4133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Worksheet" r:id="rId3" imgW="5381743" imgH="3695831" progId="Excel.Sheet.12">
                  <p:embed/>
                </p:oleObj>
              </mc:Choice>
              <mc:Fallback>
                <p:oleObj name="Worksheet" r:id="rId3" imgW="5381743" imgH="36958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8311" y="1981200"/>
                        <a:ext cx="6019800" cy="4133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685799" y="76200"/>
            <a:ext cx="8124825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Budget Building 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and Maintenance Fund</a:t>
            </a:r>
          </a:p>
        </p:txBody>
      </p:sp>
    </p:spTree>
    <p:extLst>
      <p:ext uri="{BB962C8B-B14F-4D97-AF65-F5344CB8AC3E}">
        <p14:creationId xmlns:p14="http://schemas.microsoft.com/office/powerpoint/2010/main" val="3164305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322896"/>
              </p:ext>
            </p:extLst>
          </p:nvPr>
        </p:nvGraphicFramePr>
        <p:xfrm>
          <a:off x="1416843" y="1981200"/>
          <a:ext cx="6538913" cy="356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Worksheet" r:id="rId3" imgW="5381743" imgH="2933645" progId="Excel.Sheet.12">
                  <p:embed/>
                </p:oleObj>
              </mc:Choice>
              <mc:Fallback>
                <p:oleObj name="Worksheet" r:id="rId3" imgW="5381743" imgH="293364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6843" y="1981200"/>
                        <a:ext cx="6538913" cy="3564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685800" y="76200"/>
            <a:ext cx="80010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Budget Construction 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Fund</a:t>
            </a:r>
          </a:p>
        </p:txBody>
      </p:sp>
    </p:spTree>
    <p:extLst>
      <p:ext uri="{BB962C8B-B14F-4D97-AF65-F5344CB8AC3E}">
        <p14:creationId xmlns:p14="http://schemas.microsoft.com/office/powerpoint/2010/main" val="419236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533400"/>
            <a:ext cx="80010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Fines and Forfeitures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218250"/>
              </p:ext>
            </p:extLst>
          </p:nvPr>
        </p:nvGraphicFramePr>
        <p:xfrm>
          <a:off x="1905000" y="1905000"/>
          <a:ext cx="5381625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Worksheet" r:id="rId3" imgW="5381743" imgH="1581110" progId="Excel.Sheet.12">
                  <p:embed/>
                </p:oleObj>
              </mc:Choice>
              <mc:Fallback>
                <p:oleObj name="Worksheet" r:id="rId3" imgW="5381743" imgH="15811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1905000"/>
                        <a:ext cx="5381625" cy="158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76400" y="4114800"/>
            <a:ext cx="617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Fines and forfeitures funds are restricted in use; can only be used to fund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transportation-related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Currently funds are used to pay a portion of the VCTC contract ($50K) and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ZipCar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program. We also have purchased bike racks and EV chargers in the past with these funds.</a:t>
            </a:r>
          </a:p>
        </p:txBody>
      </p:sp>
    </p:spTree>
    <p:extLst>
      <p:ext uri="{BB962C8B-B14F-4D97-AF65-F5344CB8AC3E}">
        <p14:creationId xmlns:p14="http://schemas.microsoft.com/office/powerpoint/2010/main" val="1558809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Housing Parking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924800" cy="3733800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Goal: alleviate parking crunch in SH lots</a:t>
            </a: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housing students that don’t bring a car to campus, they are offered a FREE bus pass and</a:t>
            </a:r>
            <a:r>
              <a:rPr lang="en-US" sz="2000" dirty="0">
                <a:solidFill>
                  <a:schemeClr val="accent6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reimbursed Zipcar membership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their first 2 hours FREE.</a:t>
            </a: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Housing students with bus passes increased 383% from the 2016/2017 to 2017/2018 academic year.</a:t>
            </a: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housing program resulted in 44 new members, 48% of September’s reservations, and an overall increase in Zipcar miles and monthly drivers.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061734"/>
              </p:ext>
            </p:extLst>
          </p:nvPr>
        </p:nvGraphicFramePr>
        <p:xfrm>
          <a:off x="838200" y="5105400"/>
          <a:ext cx="388620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85161">
                  <a:extLst>
                    <a:ext uri="{9D8B030D-6E8A-4147-A177-3AD203B41FA5}">
                      <a16:colId xmlns:a16="http://schemas.microsoft.com/office/drawing/2014/main" val="3866296128"/>
                    </a:ext>
                  </a:extLst>
                </a:gridCol>
                <a:gridCol w="1176087">
                  <a:extLst>
                    <a:ext uri="{9D8B030D-6E8A-4147-A177-3AD203B41FA5}">
                      <a16:colId xmlns:a16="http://schemas.microsoft.com/office/drawing/2014/main" val="2099920157"/>
                    </a:ext>
                  </a:extLst>
                </a:gridCol>
                <a:gridCol w="1124952">
                  <a:extLst>
                    <a:ext uri="{9D8B030D-6E8A-4147-A177-3AD203B41FA5}">
                      <a16:colId xmlns:a16="http://schemas.microsoft.com/office/drawing/2014/main" val="2772325097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VTCT 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01809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6609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93156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Faculty/Staff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1762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09720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058669"/>
              </p:ext>
            </p:extLst>
          </p:nvPr>
        </p:nvGraphicFramePr>
        <p:xfrm>
          <a:off x="4800600" y="5105400"/>
          <a:ext cx="3886200" cy="121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85161">
                  <a:extLst>
                    <a:ext uri="{9D8B030D-6E8A-4147-A177-3AD203B41FA5}">
                      <a16:colId xmlns:a16="http://schemas.microsoft.com/office/drawing/2014/main" val="3866296128"/>
                    </a:ext>
                  </a:extLst>
                </a:gridCol>
                <a:gridCol w="1176087">
                  <a:extLst>
                    <a:ext uri="{9D8B030D-6E8A-4147-A177-3AD203B41FA5}">
                      <a16:colId xmlns:a16="http://schemas.microsoft.com/office/drawing/2014/main" val="2099920157"/>
                    </a:ext>
                  </a:extLst>
                </a:gridCol>
                <a:gridCol w="1124952">
                  <a:extLst>
                    <a:ext uri="{9D8B030D-6E8A-4147-A177-3AD203B41FA5}">
                      <a16:colId xmlns:a16="http://schemas.microsoft.com/office/drawing/2014/main" val="2772325097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Zipcar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Sept.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Sept.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01809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6609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Drivers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93156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176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118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Transportation Alternatives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4267200" cy="320040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VCTC Intercity Bus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Camarillo Trolley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Zipcar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Bicycle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Ride Matching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18" y="2906153"/>
            <a:ext cx="2322576" cy="17201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797416"/>
            <a:ext cx="2322576" cy="1741932"/>
          </a:xfrm>
          <a:prstGeom prst="rect">
            <a:avLst/>
          </a:prstGeom>
        </p:spPr>
      </p:pic>
      <p:pic>
        <p:nvPicPr>
          <p:cNvPr id="1029" name="Picture 5" descr="C:\Users\sandra.gannon\Desktop\Bus Transit Help Health Resolution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18" y="1142062"/>
            <a:ext cx="2322576" cy="154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andra.gannon\Desktop\VCTC bicycle 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18" y="4842018"/>
            <a:ext cx="2322576" cy="16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sandra.gannon\Desktop\VCT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59" y="4942503"/>
            <a:ext cx="2322576" cy="159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565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VCTC Intercity 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924800" cy="53340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A great alternative for commuters!</a:t>
            </a:r>
          </a:p>
          <a:p>
            <a:pPr marL="0" indent="0">
              <a:buNone/>
            </a:pPr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Park for free in Oxnard or Camarillo and ride the bus to campus</a:t>
            </a:r>
          </a:p>
          <a:p>
            <a:pPr marL="0" indent="0">
              <a:buNone/>
            </a:pPr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Scheduled services: Monday – Friday 7:00am to 10:30pm.  Saturday and Sunday service are until 5:45pm.</a:t>
            </a:r>
          </a:p>
          <a:p>
            <a:pPr marL="0" indent="0">
              <a:buNone/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$25.00 per semester </a:t>
            </a:r>
          </a:p>
          <a:p>
            <a:pPr marL="0" indent="0">
              <a:buNone/>
            </a:pPr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Students, faculty, and staff 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ride for free the first two 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weeks of the semester. </a:t>
            </a:r>
          </a:p>
          <a:p>
            <a:pPr marL="0" indent="0">
              <a:buNone/>
            </a:pP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sandra.gannon\Desktop\Bus Transit Help Health Resolution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75" y="4483100"/>
            <a:ext cx="3009900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457837"/>
      </p:ext>
    </p:extLst>
  </p:cSld>
  <p:clrMapOvr>
    <a:masterClrMapping/>
  </p:clrMapOvr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Grey Slide</Template>
  <TotalTime>2891</TotalTime>
  <Words>717</Words>
  <Application>Microsoft Office PowerPoint</Application>
  <PresentationFormat>On-screen Show (4:3)</PresentationFormat>
  <Paragraphs>150</Paragraphs>
  <Slides>20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Comic Sans MS</vt:lpstr>
      <vt:lpstr>Times New Roman</vt:lpstr>
      <vt:lpstr>Wingdings</vt:lpstr>
      <vt:lpstr>Crayons</vt:lpstr>
      <vt:lpstr>Worksheet</vt:lpstr>
      <vt:lpstr>PowerPoint Presentation</vt:lpstr>
      <vt:lpstr>Budget Revenue</vt:lpstr>
      <vt:lpstr>PowerPoint Presentation</vt:lpstr>
      <vt:lpstr>PowerPoint Presentation</vt:lpstr>
      <vt:lpstr>PowerPoint Presentation</vt:lpstr>
      <vt:lpstr>PowerPoint Presentation</vt:lpstr>
      <vt:lpstr>New Housing Parking Program</vt:lpstr>
      <vt:lpstr>Transportation Alternatives</vt:lpstr>
      <vt:lpstr>VCTC Intercity Bus</vt:lpstr>
      <vt:lpstr>VCTC Bus Connections</vt:lpstr>
      <vt:lpstr>New Route Starting November 10th </vt:lpstr>
      <vt:lpstr>VCTC Trip Planner</vt:lpstr>
      <vt:lpstr>Camarillo Trolley</vt:lpstr>
      <vt:lpstr>PowerPoint Presentation</vt:lpstr>
      <vt:lpstr>Ride Matching</vt:lpstr>
      <vt:lpstr>PowerPoint Presentation</vt:lpstr>
      <vt:lpstr>Carpool for Commuters</vt:lpstr>
      <vt:lpstr>Camarillo Park &amp; Rides  Great for Carpools!</vt:lpstr>
      <vt:lpstr>Ventura County Park &amp; Rides</vt:lpstr>
      <vt:lpstr>Transportation &amp; Parking Services</vt:lpstr>
    </vt:vector>
  </TitlesOfParts>
  <Company>CSU Channel Islands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CSU User</dc:creator>
  <cp:lastModifiedBy>Domingo, Magdalena (Student)</cp:lastModifiedBy>
  <cp:revision>150</cp:revision>
  <cp:lastPrinted>2017-10-26T22:34:02Z</cp:lastPrinted>
  <dcterms:created xsi:type="dcterms:W3CDTF">2016-05-04T23:22:07Z</dcterms:created>
  <dcterms:modified xsi:type="dcterms:W3CDTF">2017-11-06T18:56:11Z</dcterms:modified>
</cp:coreProperties>
</file>