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715" r:id="rId2"/>
  </p:sldMasterIdLst>
  <p:notesMasterIdLst>
    <p:notesMasterId r:id="rId24"/>
  </p:notesMasterIdLst>
  <p:sldIdLst>
    <p:sldId id="276"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301" r:id="rId22"/>
    <p:sldId id="29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3" d="100"/>
          <a:sy n="113" d="100"/>
        </p:scale>
        <p:origin x="-2328" y="-1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27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3C1FB1-C376-4141-8130-33139A4E9BFD}" type="datetimeFigureOut">
              <a:rPr lang="en-US" smtClean="0"/>
              <a:t>8/28/12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8FA1CC-1287-4964-A1F5-B7A70717156F}" type="slidenum">
              <a:rPr lang="en-US" smtClean="0"/>
              <a:t>‹#›</a:t>
            </a:fld>
            <a:endParaRPr lang="en-US"/>
          </a:p>
        </p:txBody>
      </p:sp>
    </p:spTree>
    <p:extLst>
      <p:ext uri="{BB962C8B-B14F-4D97-AF65-F5344CB8AC3E}">
        <p14:creationId xmlns:p14="http://schemas.microsoft.com/office/powerpoint/2010/main" val="902146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Kaia: Find out background of the study – very briefly describe</a:t>
            </a: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AAC02A3-35C7-4CCF-A031-3DC6F09908BA}" type="slidenum">
              <a:rPr lang="en-US" sz="1200">
                <a:solidFill>
                  <a:prstClr val="black"/>
                </a:solidFill>
              </a:rPr>
              <a:pPr eaLnBrk="1" hangingPunct="1"/>
              <a:t>12</a:t>
            </a:fld>
            <a:endParaRPr 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DF6DC6A-2D1F-4B45-AAF4-35B72EE1595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8144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5704295-41E4-4A74-8077-CA54E789B5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36522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7A9FC87-4F15-4E71-B718-1D57596310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0894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F9B0444-87BB-4523-8A34-72AC22559C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20678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E336B566-57AC-43BC-BAF7-A8B73C7C484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53735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B104B6E-8A41-42CA-A078-BC42D4CDB4D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687608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BF1BB1F-DAB7-48FE-ABAE-24B948BB7A6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32978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E43A315-8456-48E1-B52B-59594389989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744154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4EFDB3A-6644-431B-B9DA-F92A19B5A08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420417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13F3B433-C0DD-4572-A944-E6B02EC9D88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297984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6A171BD-FB6A-471E-8D53-91746E0AC97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79117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E3EF70D-3C9F-409A-955F-8E41E84469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1050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20FA2DCC-7072-418D-A346-67DCE58F21EF}"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478808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3A9B5F0-E54F-4204-9F8F-DE2242BABFC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04664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F41ECB2-041C-4AAA-BEB8-BEB44A0F41D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53978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655A41F-4BB8-4140-89BB-120A0B58C27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26441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92B7CE9-FC1B-4835-870A-A1D184367EA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64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CEE2F86-F5E6-42A4-8987-FBBD6C9595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8885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C0BF216-2308-4B00-B630-9C471C1AD0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20320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28D49629-E8D9-4D59-8926-6D0D5D97A9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6891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2759691-8FD7-4988-BF67-4EE5904957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6147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CECBCF58-6836-4FB5-ABC3-312891F1104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04725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1860D30-2C0D-42A6-A341-B436E8F54F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0555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7B6931E-3BF0-4162-B897-EF311166E4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88332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BBA415DF-9E30-4684-8C3B-DE92BB3C9ED9}"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7162438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6pPr>
      <a:lvl7pPr marL="9144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Arial" charset="0"/>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Arial" charset="0"/>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3B6CD16-CE68-4F82-A63F-25262D71E244}" type="slidenum">
              <a:rPr lang="es-ES">
                <a:solidFill>
                  <a:srgbClr val="000000"/>
                </a:solidFill>
              </a:rPr>
              <a:pPr fontAlgn="base">
                <a:spcBef>
                  <a:spcPct val="0"/>
                </a:spcBef>
                <a:spcAft>
                  <a:spcPct val="0"/>
                </a:spcAft>
              </a:pPr>
              <a:t>‹#›</a:t>
            </a:fld>
            <a:endParaRPr lang="es-ES">
              <a:solidFill>
                <a:srgbClr val="000000"/>
              </a:solidFill>
            </a:endParaRPr>
          </a:p>
        </p:txBody>
      </p:sp>
    </p:spTree>
    <p:extLst>
      <p:ext uri="{BB962C8B-B14F-4D97-AF65-F5344CB8AC3E}">
        <p14:creationId xmlns:p14="http://schemas.microsoft.com/office/powerpoint/2010/main" val="376413265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mailto:Donald.Rodriguez@csuci.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www.csuci.edu/studentsuccesspartnershi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emf"/><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www.csuci.edu/studentsuccesspartnershi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5.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400" dirty="0" smtClean="0"/>
              <a:t>On Wed, Feb 29, 2012 at 4:06 PM, Rodriguez, Donald &lt;</a:t>
            </a:r>
            <a:r>
              <a:rPr lang="en-US" sz="2400" dirty="0" smtClean="0">
                <a:hlinkClick r:id="rId2"/>
              </a:rPr>
              <a:t>Donald.Rodriguez@csuci.edu</a:t>
            </a:r>
            <a:r>
              <a:rPr lang="en-US" sz="2400" dirty="0" smtClean="0"/>
              <a:t>&gt; wrote:</a:t>
            </a:r>
            <a:br>
              <a:rPr lang="en-US" sz="2400" dirty="0" smtClean="0"/>
            </a:br>
            <a:endParaRPr lang="en-US" sz="2400" dirty="0"/>
          </a:p>
        </p:txBody>
      </p:sp>
      <p:sp>
        <p:nvSpPr>
          <p:cNvPr id="3" name="Content Placeholder 2"/>
          <p:cNvSpPr>
            <a:spLocks noGrp="1"/>
          </p:cNvSpPr>
          <p:nvPr>
            <p:ph idx="1"/>
          </p:nvPr>
        </p:nvSpPr>
        <p:spPr>
          <a:xfrm>
            <a:off x="250825" y="1260475"/>
            <a:ext cx="8569325" cy="5516563"/>
          </a:xfrm>
        </p:spPr>
        <p:txBody>
          <a:bodyPr/>
          <a:lstStyle/>
          <a:p>
            <a:pPr marL="0" indent="0">
              <a:buFontTx/>
              <a:buNone/>
            </a:pPr>
            <a:r>
              <a:rPr lang="en-US" sz="2000" dirty="0" smtClean="0"/>
              <a:t>Hi Frank,</a:t>
            </a:r>
          </a:p>
          <a:p>
            <a:pPr marL="0" indent="0">
              <a:buFontTx/>
              <a:buNone/>
            </a:pPr>
            <a:endParaRPr lang="en-US" sz="800" dirty="0" smtClean="0"/>
          </a:p>
          <a:p>
            <a:pPr marL="0" indent="0">
              <a:buFontTx/>
              <a:buNone/>
            </a:pPr>
            <a:r>
              <a:rPr lang="en-US" sz="2000" dirty="0" smtClean="0"/>
              <a:t>I know we hardly know each other but I was recently contacted regarding your academic performance and wanted to let you know that there are additional options to seek help at CI. We recently opened the Science Technology Engineering and Math (STEM) center in El Dorado Hall here on campus. The Center operates with a staff of tutors and peer mentors that can help you negotiate many of the courses in the sciences here at CI. I know when I was an undergraduate I needed additional help to get through organic chemistry and would encourage you to seek help with any science course through the STEM center.</a:t>
            </a:r>
          </a:p>
          <a:p>
            <a:pPr marL="0" indent="0">
              <a:buFontTx/>
              <a:buNone/>
            </a:pPr>
            <a:endParaRPr lang="en-US" sz="800" dirty="0" smtClean="0"/>
          </a:p>
          <a:p>
            <a:pPr marL="0" indent="0">
              <a:buFontTx/>
              <a:buNone/>
            </a:pPr>
            <a:r>
              <a:rPr lang="en-US" sz="2000" dirty="0" smtClean="0"/>
              <a:t>Let me know how your classes are going, and if you</a:t>
            </a:r>
            <a:r>
              <a:rPr lang="en-US" altLang="en-US" sz="2000" dirty="0" smtClean="0"/>
              <a:t>’</a:t>
            </a:r>
            <a:r>
              <a:rPr lang="en-US" sz="2000" dirty="0" smtClean="0"/>
              <a:t>d like to come in       to talk about opportunities in the environmental field. I</a:t>
            </a:r>
            <a:r>
              <a:rPr lang="en-US" altLang="en-US" sz="2000" dirty="0" smtClean="0"/>
              <a:t>’</a:t>
            </a:r>
            <a:r>
              <a:rPr lang="en-US" sz="2000" dirty="0" smtClean="0"/>
              <a:t>d really like </a:t>
            </a:r>
          </a:p>
          <a:p>
            <a:pPr marL="0" indent="0">
              <a:buFontTx/>
              <a:buNone/>
            </a:pPr>
            <a:r>
              <a:rPr lang="en-US" sz="2000" dirty="0" smtClean="0"/>
              <a:t>to hear from you.</a:t>
            </a:r>
          </a:p>
          <a:p>
            <a:pPr marL="0" indent="0">
              <a:buFontTx/>
              <a:buNone/>
            </a:pPr>
            <a:endParaRPr lang="en-US" sz="800" dirty="0" smtClean="0"/>
          </a:p>
          <a:p>
            <a:pPr marL="0" indent="0">
              <a:buFontTx/>
              <a:buNone/>
            </a:pPr>
            <a:r>
              <a:rPr lang="en-US" sz="2000" dirty="0" smtClean="0"/>
              <a:t>Regards,</a:t>
            </a:r>
          </a:p>
          <a:p>
            <a:pPr marL="0" indent="0">
              <a:buFontTx/>
              <a:buNone/>
            </a:pPr>
            <a:r>
              <a:rPr lang="en-US" sz="2000" dirty="0" smtClean="0"/>
              <a:t>Don Rodriguez</a:t>
            </a:r>
          </a:p>
        </p:txBody>
      </p:sp>
    </p:spTree>
    <p:extLst>
      <p:ext uri="{BB962C8B-B14F-4D97-AF65-F5344CB8AC3E}">
        <p14:creationId xmlns:p14="http://schemas.microsoft.com/office/powerpoint/2010/main" val="22066768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smtClean="0">
                <a:solidFill>
                  <a:schemeClr val="tx1"/>
                </a:solidFill>
              </a:rPr>
              <a:t>Quotes from </a:t>
            </a:r>
            <a:r>
              <a:rPr lang="en-US" altLang="en-US" sz="3600" smtClean="0">
                <a:solidFill>
                  <a:schemeClr val="tx1"/>
                </a:solidFill>
              </a:rPr>
              <a:t>“</a:t>
            </a:r>
            <a:r>
              <a:rPr lang="en-US" altLang="ja-JP" sz="3600" smtClean="0">
                <a:solidFill>
                  <a:schemeClr val="tx1"/>
                </a:solidFill>
              </a:rPr>
              <a:t>At Risk</a:t>
            </a:r>
            <a:r>
              <a:rPr lang="en-US" altLang="en-US" sz="3600" smtClean="0">
                <a:solidFill>
                  <a:schemeClr val="tx1"/>
                </a:solidFill>
              </a:rPr>
              <a:t>”</a:t>
            </a:r>
            <a:r>
              <a:rPr lang="en-US" altLang="ja-JP" sz="3600" smtClean="0">
                <a:solidFill>
                  <a:schemeClr val="tx1"/>
                </a:solidFill>
              </a:rPr>
              <a:t> CI Students</a:t>
            </a:r>
            <a:br>
              <a:rPr lang="en-US" altLang="ja-JP" sz="3600" smtClean="0">
                <a:solidFill>
                  <a:schemeClr val="tx1"/>
                </a:solidFill>
              </a:rPr>
            </a:br>
            <a:r>
              <a:rPr lang="en-US" altLang="ja-JP" sz="3600" smtClean="0">
                <a:solidFill>
                  <a:schemeClr val="tx1"/>
                </a:solidFill>
              </a:rPr>
              <a:t>SSP Task Forces/Advising (2011-</a:t>
            </a:r>
            <a:r>
              <a:rPr lang="en-US" altLang="ja-JP" sz="3600" smtClean="0"/>
              <a:t>2012)</a:t>
            </a:r>
            <a:endParaRPr lang="en-US" sz="3600" smtClean="0"/>
          </a:p>
        </p:txBody>
      </p:sp>
      <p:sp>
        <p:nvSpPr>
          <p:cNvPr id="3" name="Content Placeholder 2"/>
          <p:cNvSpPr>
            <a:spLocks noGrp="1"/>
          </p:cNvSpPr>
          <p:nvPr>
            <p:ph idx="1"/>
          </p:nvPr>
        </p:nvSpPr>
        <p:spPr>
          <a:xfrm>
            <a:off x="468313" y="1844675"/>
            <a:ext cx="8229600" cy="4525963"/>
          </a:xfrm>
        </p:spPr>
        <p:txBody>
          <a:bodyPr/>
          <a:lstStyle/>
          <a:p>
            <a:r>
              <a:rPr lang="en-US" altLang="en-US" sz="2400" smtClean="0">
                <a:solidFill>
                  <a:srgbClr val="000000"/>
                </a:solidFill>
              </a:rPr>
              <a:t>“</a:t>
            </a:r>
            <a:r>
              <a:rPr lang="en-US" sz="2400" smtClean="0">
                <a:solidFill>
                  <a:srgbClr val="000000"/>
                </a:solidFill>
              </a:rPr>
              <a:t>What are office hours?</a:t>
            </a:r>
            <a:r>
              <a:rPr lang="en-US" altLang="en-US" sz="2400" smtClean="0">
                <a:solidFill>
                  <a:srgbClr val="000000"/>
                </a:solidFill>
              </a:rPr>
              <a:t>”</a:t>
            </a:r>
            <a:endParaRPr lang="en-US" sz="2400" smtClean="0">
              <a:solidFill>
                <a:srgbClr val="000000"/>
              </a:solidFill>
            </a:endParaRPr>
          </a:p>
          <a:p>
            <a:r>
              <a:rPr lang="en-US" altLang="en-US" sz="2400" smtClean="0">
                <a:solidFill>
                  <a:srgbClr val="000000"/>
                </a:solidFill>
              </a:rPr>
              <a:t>“</a:t>
            </a:r>
            <a:r>
              <a:rPr lang="en-US" sz="2400" smtClean="0">
                <a:solidFill>
                  <a:srgbClr val="000000"/>
                </a:solidFill>
              </a:rPr>
              <a:t>I'm afraid to talk with my professor</a:t>
            </a:r>
            <a:r>
              <a:rPr lang="en-US" altLang="en-US" sz="2400" smtClean="0">
                <a:solidFill>
                  <a:srgbClr val="000000"/>
                </a:solidFill>
              </a:rPr>
              <a:t>”</a:t>
            </a:r>
            <a:r>
              <a:rPr lang="en-US" sz="2400" smtClean="0">
                <a:solidFill>
                  <a:srgbClr val="000000"/>
                </a:solidFill>
              </a:rPr>
              <a:t> / </a:t>
            </a:r>
            <a:r>
              <a:rPr lang="en-US" altLang="en-US" sz="2400" smtClean="0">
                <a:solidFill>
                  <a:srgbClr val="000000"/>
                </a:solidFill>
              </a:rPr>
              <a:t>“</a:t>
            </a:r>
            <a:r>
              <a:rPr lang="en-US" sz="2400" smtClean="0">
                <a:solidFill>
                  <a:srgbClr val="000000"/>
                </a:solidFill>
              </a:rPr>
              <a:t>I</a:t>
            </a:r>
            <a:r>
              <a:rPr lang="en-US" altLang="en-US" sz="2400" smtClean="0">
                <a:solidFill>
                  <a:srgbClr val="000000"/>
                </a:solidFill>
              </a:rPr>
              <a:t>’</a:t>
            </a:r>
            <a:r>
              <a:rPr lang="en-US" sz="2400" smtClean="0">
                <a:solidFill>
                  <a:srgbClr val="000000"/>
                </a:solidFill>
              </a:rPr>
              <a:t>m afraid to go to my professor</a:t>
            </a:r>
            <a:r>
              <a:rPr lang="en-US" altLang="en-US" sz="2400" smtClean="0">
                <a:solidFill>
                  <a:srgbClr val="000000"/>
                </a:solidFill>
              </a:rPr>
              <a:t>’</a:t>
            </a:r>
            <a:r>
              <a:rPr lang="en-US" sz="2400" smtClean="0">
                <a:solidFill>
                  <a:srgbClr val="000000"/>
                </a:solidFill>
              </a:rPr>
              <a:t>s office hours.</a:t>
            </a:r>
            <a:r>
              <a:rPr lang="en-US" altLang="en-US" sz="2400" smtClean="0">
                <a:solidFill>
                  <a:srgbClr val="000000"/>
                </a:solidFill>
              </a:rPr>
              <a:t>”</a:t>
            </a:r>
            <a:endParaRPr lang="en-US" altLang="ja-JP" sz="2400" smtClean="0">
              <a:solidFill>
                <a:srgbClr val="000000"/>
              </a:solidFill>
            </a:endParaRPr>
          </a:p>
          <a:p>
            <a:r>
              <a:rPr lang="en-US" altLang="en-US" sz="2400" smtClean="0">
                <a:solidFill>
                  <a:srgbClr val="000000"/>
                </a:solidFill>
              </a:rPr>
              <a:t>“</a:t>
            </a:r>
            <a:r>
              <a:rPr lang="en-US" sz="2400" smtClean="0">
                <a:solidFill>
                  <a:srgbClr val="000000"/>
                </a:solidFill>
              </a:rPr>
              <a:t>There were only two papers – a mid-term and a final – but we never got the mid-term back. I only learned my grades when final grades were posted.</a:t>
            </a:r>
            <a:r>
              <a:rPr lang="en-US" altLang="en-US" sz="2400" smtClean="0">
                <a:solidFill>
                  <a:srgbClr val="000000"/>
                </a:solidFill>
              </a:rPr>
              <a:t>”</a:t>
            </a:r>
            <a:endParaRPr lang="en-US" sz="2400" smtClean="0">
              <a:solidFill>
                <a:srgbClr val="000000"/>
              </a:solidFill>
            </a:endParaRPr>
          </a:p>
          <a:p>
            <a:r>
              <a:rPr lang="en-US" altLang="en-US" sz="2400" smtClean="0">
                <a:solidFill>
                  <a:srgbClr val="000000"/>
                </a:solidFill>
              </a:rPr>
              <a:t>“</a:t>
            </a:r>
            <a:r>
              <a:rPr lang="en-US" sz="2400" smtClean="0">
                <a:solidFill>
                  <a:srgbClr val="000000"/>
                </a:solidFill>
              </a:rPr>
              <a:t>We didn</a:t>
            </a:r>
            <a:r>
              <a:rPr lang="en-US" altLang="en-US" sz="2400" smtClean="0">
                <a:solidFill>
                  <a:srgbClr val="000000"/>
                </a:solidFill>
              </a:rPr>
              <a:t>’</a:t>
            </a:r>
            <a:r>
              <a:rPr lang="en-US" sz="2400" smtClean="0">
                <a:solidFill>
                  <a:srgbClr val="000000"/>
                </a:solidFill>
              </a:rPr>
              <a:t>t have any quizzes or homework the first three weeks, so by the ti</a:t>
            </a:r>
            <a:r>
              <a:rPr lang="en-US" sz="2400" smtClean="0"/>
              <a:t>me I figured out I wasn</a:t>
            </a:r>
            <a:r>
              <a:rPr lang="en-US" altLang="en-US" sz="2400" smtClean="0"/>
              <a:t>’</a:t>
            </a:r>
            <a:r>
              <a:rPr lang="en-US" sz="2400" smtClean="0"/>
              <a:t>t doing well,    it was too late to drop the class.</a:t>
            </a:r>
            <a:r>
              <a:rPr lang="en-US" altLang="en-US" sz="2400" smtClean="0"/>
              <a:t>”</a:t>
            </a:r>
            <a:endParaRPr lang="en-US" sz="2400" smtClean="0"/>
          </a:p>
          <a:p>
            <a:r>
              <a:rPr lang="en-US" altLang="en-US" sz="2400" smtClean="0">
                <a:solidFill>
                  <a:srgbClr val="000000"/>
                </a:solidFill>
              </a:rPr>
              <a:t>“</a:t>
            </a:r>
            <a:r>
              <a:rPr lang="en-US" sz="2400" smtClean="0">
                <a:solidFill>
                  <a:srgbClr val="000000"/>
                </a:solidFill>
              </a:rPr>
              <a:t>The tests are just so different from what we                talk about in class. I don</a:t>
            </a:r>
            <a:r>
              <a:rPr lang="en-US" altLang="en-US" sz="2400" smtClean="0">
                <a:solidFill>
                  <a:srgbClr val="000000"/>
                </a:solidFill>
              </a:rPr>
              <a:t>’</a:t>
            </a:r>
            <a:r>
              <a:rPr lang="en-US" sz="2400" smtClean="0">
                <a:solidFill>
                  <a:srgbClr val="000000"/>
                </a:solidFill>
              </a:rPr>
              <a:t>t know what I</a:t>
            </a:r>
            <a:r>
              <a:rPr lang="en-US" altLang="en-US" sz="2400" smtClean="0">
                <a:solidFill>
                  <a:srgbClr val="000000"/>
                </a:solidFill>
              </a:rPr>
              <a:t>’</a:t>
            </a:r>
            <a:r>
              <a:rPr lang="en-US" sz="2400" smtClean="0">
                <a:solidFill>
                  <a:srgbClr val="000000"/>
                </a:solidFill>
              </a:rPr>
              <a:t>m            supposed to study.</a:t>
            </a:r>
            <a:r>
              <a:rPr lang="en-US" altLang="en-US" sz="2400" smtClean="0">
                <a:solidFill>
                  <a:srgbClr val="000000"/>
                </a:solidFill>
              </a:rPr>
              <a:t>”</a:t>
            </a:r>
            <a:endParaRPr lang="en-US" sz="2400" smtClean="0">
              <a:solidFill>
                <a:srgbClr val="000000"/>
              </a:solidFill>
            </a:endParaRPr>
          </a:p>
        </p:txBody>
      </p:sp>
    </p:spTree>
    <p:extLst>
      <p:ext uri="{BB962C8B-B14F-4D97-AF65-F5344CB8AC3E}">
        <p14:creationId xmlns:p14="http://schemas.microsoft.com/office/powerpoint/2010/main" val="38528378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50825" y="274638"/>
            <a:ext cx="8642350" cy="1641475"/>
          </a:xfrm>
        </p:spPr>
        <p:txBody>
          <a:bodyPr>
            <a:normAutofit fontScale="90000"/>
          </a:bodyPr>
          <a:lstStyle/>
          <a:p>
            <a:pPr>
              <a:defRPr/>
            </a:pPr>
            <a:r>
              <a:rPr lang="en-US" dirty="0" smtClean="0"/>
              <a:t>High Impact Practices</a:t>
            </a:r>
            <a:br>
              <a:rPr lang="en-US" dirty="0" smtClean="0"/>
            </a:br>
            <a:r>
              <a:rPr lang="en-US" sz="3600" dirty="0" smtClean="0"/>
              <a:t>We Know What Works at the Institutional Level </a:t>
            </a:r>
            <a:endParaRPr lang="en-US" sz="3600" b="1" dirty="0"/>
          </a:p>
        </p:txBody>
      </p:sp>
      <p:sp>
        <p:nvSpPr>
          <p:cNvPr id="8" name="Content Placeholder 2"/>
          <p:cNvSpPr>
            <a:spLocks noGrp="1"/>
          </p:cNvSpPr>
          <p:nvPr>
            <p:ph idx="1"/>
          </p:nvPr>
        </p:nvSpPr>
        <p:spPr>
          <a:xfrm>
            <a:off x="381000" y="2057400"/>
            <a:ext cx="8229600" cy="4525963"/>
          </a:xfrm>
        </p:spPr>
        <p:txBody>
          <a:bodyPr/>
          <a:lstStyle/>
          <a:p>
            <a:pPr lvl="1"/>
            <a:r>
              <a:rPr lang="en-US" smtClean="0">
                <a:ea typeface="Arial" pitchFamily="34" charset="0"/>
              </a:rPr>
              <a:t>First year seminars/experience</a:t>
            </a:r>
          </a:p>
          <a:p>
            <a:pPr lvl="1"/>
            <a:r>
              <a:rPr lang="en-US" smtClean="0">
                <a:ea typeface="Arial" pitchFamily="34" charset="0"/>
              </a:rPr>
              <a:t>Learning communities</a:t>
            </a:r>
          </a:p>
          <a:p>
            <a:pPr lvl="1"/>
            <a:r>
              <a:rPr lang="en-US" smtClean="0">
                <a:ea typeface="Arial" pitchFamily="34" charset="0"/>
              </a:rPr>
              <a:t>Undergraduate research</a:t>
            </a:r>
          </a:p>
          <a:p>
            <a:pPr lvl="1"/>
            <a:r>
              <a:rPr lang="en-US" smtClean="0">
                <a:ea typeface="Arial" pitchFamily="34" charset="0"/>
              </a:rPr>
              <a:t>Education/Study abroad</a:t>
            </a:r>
          </a:p>
          <a:p>
            <a:pPr lvl="1"/>
            <a:r>
              <a:rPr lang="en-US" smtClean="0">
                <a:ea typeface="Arial" pitchFamily="34" charset="0"/>
              </a:rPr>
              <a:t>Service learning</a:t>
            </a:r>
          </a:p>
          <a:p>
            <a:pPr lvl="1"/>
            <a:r>
              <a:rPr lang="en-US" smtClean="0">
                <a:ea typeface="Arial" pitchFamily="34" charset="0"/>
              </a:rPr>
              <a:t>Internships</a:t>
            </a:r>
          </a:p>
          <a:p>
            <a:pPr marL="0" indent="0">
              <a:buFontTx/>
              <a:buNone/>
            </a:pPr>
            <a:endParaRPr lang="en-US" sz="1000" smtClean="0"/>
          </a:p>
          <a:p>
            <a:pPr marL="0" indent="0">
              <a:buFontTx/>
              <a:buNone/>
            </a:pPr>
            <a:r>
              <a:rPr lang="en-US" smtClean="0"/>
              <a:t>What are </a:t>
            </a:r>
            <a:r>
              <a:rPr lang="en-US" altLang="en-US" smtClean="0"/>
              <a:t>“</a:t>
            </a:r>
            <a:r>
              <a:rPr lang="en-US" smtClean="0"/>
              <a:t>high impact practices</a:t>
            </a:r>
            <a:r>
              <a:rPr lang="en-US" altLang="en-US" smtClean="0"/>
              <a:t>”</a:t>
            </a:r>
            <a:r>
              <a:rPr lang="en-US" smtClean="0"/>
              <a:t> at </a:t>
            </a:r>
          </a:p>
          <a:p>
            <a:pPr marL="0" indent="0">
              <a:buFontTx/>
              <a:buNone/>
            </a:pPr>
            <a:r>
              <a:rPr lang="en-US" smtClean="0"/>
              <a:t>the classroom level?</a:t>
            </a:r>
          </a:p>
        </p:txBody>
      </p:sp>
    </p:spTree>
    <p:extLst>
      <p:ext uri="{BB962C8B-B14F-4D97-AF65-F5344CB8AC3E}">
        <p14:creationId xmlns:p14="http://schemas.microsoft.com/office/powerpoint/2010/main" val="8116053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125538"/>
            <a:ext cx="8507413" cy="4524375"/>
          </a:xfrm>
        </p:spPr>
        <p:txBody>
          <a:bodyPr/>
          <a:lstStyle/>
          <a:p>
            <a:pPr marL="0" indent="0" algn="ctr">
              <a:buFontTx/>
              <a:buNone/>
            </a:pPr>
            <a:r>
              <a:rPr lang="en-US" altLang="en-US" smtClean="0"/>
              <a:t>“</a:t>
            </a:r>
            <a:r>
              <a:rPr lang="en-US" smtClean="0"/>
              <a:t>Colleges and universities have two nonnegotiable obligations to their students</a:t>
            </a:r>
            <a:r>
              <a:rPr lang="en-US" altLang="en-US" smtClean="0"/>
              <a:t>”</a:t>
            </a:r>
            <a:r>
              <a:rPr lang="en-US" smtClean="0"/>
              <a:t> (Kuh et al., 2006, p. 94).</a:t>
            </a:r>
          </a:p>
          <a:p>
            <a:pPr marL="0" indent="0">
              <a:buFontTx/>
              <a:buNone/>
            </a:pPr>
            <a:endParaRPr lang="en-US" smtClean="0"/>
          </a:p>
          <a:p>
            <a:pPr marL="0" indent="0">
              <a:buFontTx/>
              <a:buNone/>
            </a:pPr>
            <a:r>
              <a:rPr lang="en-US" sz="2000" smtClean="0"/>
              <a:t>Kuh, G. D., Kinzie, J., Buckley, J. A., Bridges, B. K., and Hayek, </a:t>
            </a:r>
          </a:p>
          <a:p>
            <a:pPr marL="0" indent="0">
              <a:buFontTx/>
              <a:buNone/>
            </a:pPr>
            <a:r>
              <a:rPr lang="en-US" sz="2000" smtClean="0"/>
              <a:t>J. C. (2006). What matters to student success: A review of the </a:t>
            </a:r>
          </a:p>
          <a:p>
            <a:pPr marL="0" indent="0">
              <a:buFontTx/>
              <a:buNone/>
            </a:pPr>
            <a:r>
              <a:rPr lang="en-US" sz="2000" smtClean="0"/>
              <a:t>literature. National Postsecondary Education Cooperative. Retrieved </a:t>
            </a:r>
          </a:p>
          <a:p>
            <a:pPr marL="0" indent="0">
              <a:buFontTx/>
              <a:buNone/>
            </a:pPr>
            <a:r>
              <a:rPr lang="en-US" sz="2000" smtClean="0"/>
              <a:t>from </a:t>
            </a:r>
            <a:r>
              <a:rPr lang="en-US" sz="2000" i="1" smtClean="0"/>
              <a:t>nces.ed.gov/npec/pdf/Kuh_Team_ExecSumm.pdf </a:t>
            </a:r>
            <a:r>
              <a:rPr lang="en-US" sz="2000" smtClean="0"/>
              <a:t>on 8/16/2012.</a:t>
            </a:r>
          </a:p>
        </p:txBody>
      </p:sp>
    </p:spTree>
    <p:extLst>
      <p:ext uri="{BB962C8B-B14F-4D97-AF65-F5344CB8AC3E}">
        <p14:creationId xmlns:p14="http://schemas.microsoft.com/office/powerpoint/2010/main" val="18945289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333375"/>
            <a:ext cx="8229600" cy="6335713"/>
          </a:xfrm>
        </p:spPr>
        <p:txBody>
          <a:bodyPr/>
          <a:lstStyle/>
          <a:p>
            <a:pPr marL="0" indent="0">
              <a:buFontTx/>
              <a:buNone/>
            </a:pPr>
            <a:r>
              <a:rPr lang="en-US" altLang="en-US" smtClean="0"/>
              <a:t>“</a:t>
            </a:r>
            <a:r>
              <a:rPr lang="en-US" smtClean="0"/>
              <a:t>The first [non-negotiable obligation] is to establish high performance expectations, inside and outside the classroom, appropriate to students</a:t>
            </a:r>
            <a:r>
              <a:rPr lang="en-US" altLang="en-US" smtClean="0"/>
              <a:t>’</a:t>
            </a:r>
            <a:r>
              <a:rPr lang="en-US" smtClean="0"/>
              <a:t> abilities and aspirations.</a:t>
            </a:r>
            <a:r>
              <a:rPr lang="en-US" altLang="en-US" smtClean="0"/>
              <a:t>”</a:t>
            </a:r>
            <a:r>
              <a:rPr lang="en-US" smtClean="0"/>
              <a:t> (Kuh et al., 2006, p. 94)</a:t>
            </a:r>
          </a:p>
          <a:p>
            <a:pPr marL="0" indent="0">
              <a:buFontTx/>
              <a:buNone/>
            </a:pPr>
            <a:endParaRPr lang="en-US" sz="2000" smtClean="0"/>
          </a:p>
          <a:p>
            <a:pPr marL="0" indent="0">
              <a:buFontTx/>
              <a:buNone/>
            </a:pPr>
            <a:r>
              <a:rPr lang="en-US" sz="2800" smtClean="0"/>
              <a:t>What are your </a:t>
            </a:r>
            <a:r>
              <a:rPr lang="en-US" altLang="en-US" sz="2800" smtClean="0"/>
              <a:t>“</a:t>
            </a:r>
            <a:r>
              <a:rPr lang="en-US" sz="2800" smtClean="0"/>
              <a:t>micro-practices</a:t>
            </a:r>
            <a:r>
              <a:rPr lang="en-US" altLang="en-US" sz="2800" smtClean="0"/>
              <a:t>”</a:t>
            </a:r>
            <a:r>
              <a:rPr lang="en-US" sz="2800" smtClean="0"/>
              <a:t> for… </a:t>
            </a:r>
          </a:p>
          <a:p>
            <a:pPr marL="0" indent="0"/>
            <a:r>
              <a:rPr lang="en-US" sz="2800" smtClean="0"/>
              <a:t>learning about your students</a:t>
            </a:r>
          </a:p>
          <a:p>
            <a:pPr marL="0" indent="0"/>
            <a:r>
              <a:rPr lang="en-US" sz="2800" smtClean="0"/>
              <a:t>helping students connect with you &amp; each other (classroom as </a:t>
            </a:r>
            <a:r>
              <a:rPr lang="en-US" altLang="en-US" sz="2800" smtClean="0"/>
              <a:t>“</a:t>
            </a:r>
            <a:r>
              <a:rPr lang="en-US" sz="2800" smtClean="0"/>
              <a:t>locus of community</a:t>
            </a:r>
            <a:r>
              <a:rPr lang="en-US" altLang="en-US" sz="2800" smtClean="0"/>
              <a:t>”</a:t>
            </a:r>
            <a:r>
              <a:rPr lang="en-US" sz="2800" smtClean="0"/>
              <a:t> (p. 95)</a:t>
            </a:r>
          </a:p>
          <a:p>
            <a:pPr marL="0" indent="0"/>
            <a:r>
              <a:rPr lang="en-US" sz="2800" smtClean="0"/>
              <a:t>teaching your expectations; discovering         students</a:t>
            </a:r>
            <a:r>
              <a:rPr lang="en-US" altLang="en-US" sz="2800" smtClean="0"/>
              <a:t>’</a:t>
            </a:r>
            <a:r>
              <a:rPr lang="en-US" sz="2800" smtClean="0"/>
              <a:t> expectations </a:t>
            </a:r>
          </a:p>
          <a:p>
            <a:pPr marL="0" indent="0"/>
            <a:r>
              <a:rPr lang="en-US" sz="2800" smtClean="0"/>
              <a:t>teaching the role of successful student</a:t>
            </a:r>
          </a:p>
        </p:txBody>
      </p:sp>
    </p:spTree>
    <p:extLst>
      <p:ext uri="{BB962C8B-B14F-4D97-AF65-F5344CB8AC3E}">
        <p14:creationId xmlns:p14="http://schemas.microsoft.com/office/powerpoint/2010/main" val="20362105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0" cy="6858002"/>
        </p:xfrm>
        <a:graphic>
          <a:graphicData uri="http://schemas.openxmlformats.org/drawingml/2006/table">
            <a:tbl>
              <a:tblPr/>
              <a:tblGrid>
                <a:gridCol w="3048000"/>
                <a:gridCol w="3048000"/>
                <a:gridCol w="3048000"/>
              </a:tblGrid>
              <a:tr h="757238">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What do you do to…</a:t>
                      </a: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r>
              <a:tr h="11033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Learn about your students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e.g., How do you get students to come to office hours?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What else do you do to learn about your students?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5351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Help students connect with you &amp; each other</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e.g, How do you make sure students get to know each other in and out of your class?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What else do you do to help students connect with you and with each other?</a:t>
                      </a:r>
                    </a:p>
                    <a:p>
                      <a:pPr marL="285750" marR="0" lvl="0" indent="-285750" algn="l" defTabSz="457200" rtl="0" eaLnBrk="1" fontAlgn="base" latinLnBrk="0" hangingPunct="1">
                        <a:lnSpc>
                          <a:spcPct val="100000"/>
                        </a:lnSpc>
                        <a:spcBef>
                          <a:spcPct val="0"/>
                        </a:spcBef>
                        <a:spcAft>
                          <a:spcPct val="0"/>
                        </a:spcAft>
                        <a:buClrTx/>
                        <a:buSzTx/>
                        <a:buFont typeface="Arial" pitchFamily="34" charset="0"/>
                        <a:buChar char="•"/>
                        <a:tabLst/>
                      </a:pPr>
                      <a:endPar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6383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Teach your expectations and discover students</a:t>
                      </a:r>
                      <a:r>
                        <a:rPr kumimoji="0" lang="en-US" altLang="en-US" sz="18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a:t>
                      </a:r>
                      <a:r>
                        <a:rPr kumimoji="0" lang="en-US" sz="18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 expectations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e.g, How do you teach what</a:t>
                      </a: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a:t>
                      </a: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s in your syllabus?</a:t>
                      </a:r>
                    </a:p>
                    <a:p>
                      <a:pPr marL="285750" marR="0" lvl="0"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e.g., How do you learn what students hope for and expect from you? </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What else do you do to teach your expectations and discover students</a:t>
                      </a: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a:t>
                      </a: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 expectations?</a:t>
                      </a:r>
                    </a:p>
                    <a:p>
                      <a:pPr marL="285750" marR="0" lvl="0" indent="-285750" algn="l" defTabSz="457200" rtl="0" eaLnBrk="1" fontAlgn="base" latinLnBrk="0" hangingPunct="1">
                        <a:lnSpc>
                          <a:spcPct val="100000"/>
                        </a:lnSpc>
                        <a:spcBef>
                          <a:spcPct val="0"/>
                        </a:spcBef>
                        <a:spcAft>
                          <a:spcPct val="0"/>
                        </a:spcAft>
                        <a:buClrTx/>
                        <a:buSzTx/>
                        <a:buFont typeface="Arial" pitchFamily="34" charset="0"/>
                        <a:buChar char="•"/>
                        <a:tabLst/>
                      </a:pPr>
                      <a:endPar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8240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Teach the role of successful student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e.g., How, what &amp; when do you communicate with students about…</a:t>
                      </a:r>
                    </a:p>
                    <a:p>
                      <a:pPr marL="742950" marR="0" lvl="1"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learning resources</a:t>
                      </a:r>
                    </a:p>
                    <a:p>
                      <a:pPr marL="742950" marR="0" lvl="1"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responsibilities outside of class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What else do you do to teach the role of successful student?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Tree>
    <p:extLst>
      <p:ext uri="{BB962C8B-B14F-4D97-AF65-F5344CB8AC3E}">
        <p14:creationId xmlns:p14="http://schemas.microsoft.com/office/powerpoint/2010/main" val="25942560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404813"/>
            <a:ext cx="8229600" cy="6264275"/>
          </a:xfrm>
        </p:spPr>
        <p:txBody>
          <a:bodyPr/>
          <a:lstStyle/>
          <a:p>
            <a:pPr marL="0" indent="0">
              <a:buFontTx/>
              <a:buNone/>
            </a:pPr>
            <a:r>
              <a:rPr lang="en-US" altLang="en-US" smtClean="0"/>
              <a:t>“</a:t>
            </a:r>
            <a:r>
              <a:rPr lang="en-US" smtClean="0"/>
              <a:t>The second obligation institutions have to their students is to give them prompt, frequent feedback as to how well they are meeting these expectations.</a:t>
            </a:r>
            <a:r>
              <a:rPr lang="en-US" altLang="en-US" smtClean="0"/>
              <a:t>”</a:t>
            </a:r>
            <a:r>
              <a:rPr lang="en-US" smtClean="0"/>
              <a:t> (p. 94)</a:t>
            </a:r>
          </a:p>
          <a:p>
            <a:pPr marL="0" indent="0">
              <a:buFontTx/>
              <a:buNone/>
            </a:pPr>
            <a:endParaRPr lang="en-US" sz="2000" smtClean="0"/>
          </a:p>
          <a:p>
            <a:pPr marL="0" indent="0">
              <a:buFontTx/>
              <a:buNone/>
            </a:pPr>
            <a:r>
              <a:rPr lang="en-US" sz="2800" smtClean="0"/>
              <a:t>What are your </a:t>
            </a:r>
            <a:r>
              <a:rPr lang="en-US" altLang="en-US" sz="2800" smtClean="0"/>
              <a:t>“</a:t>
            </a:r>
            <a:r>
              <a:rPr lang="en-US" sz="2800" smtClean="0"/>
              <a:t>micro-practices</a:t>
            </a:r>
            <a:r>
              <a:rPr lang="en-US" altLang="en-US" sz="2800" smtClean="0"/>
              <a:t>”</a:t>
            </a:r>
            <a:r>
              <a:rPr lang="en-US" sz="2800" smtClean="0"/>
              <a:t> for… </a:t>
            </a:r>
          </a:p>
          <a:p>
            <a:pPr marL="0" indent="0"/>
            <a:r>
              <a:rPr lang="en-US" sz="2800" smtClean="0"/>
              <a:t>giving feedback early in the semester</a:t>
            </a:r>
          </a:p>
          <a:p>
            <a:pPr marL="0" indent="0"/>
            <a:r>
              <a:rPr lang="en-US" sz="2800" smtClean="0"/>
              <a:t>giving prompt, frequent feedback </a:t>
            </a:r>
          </a:p>
          <a:p>
            <a:pPr marL="0" indent="0"/>
            <a:r>
              <a:rPr lang="en-US" sz="2800" smtClean="0"/>
              <a:t>engaging students in assessing and evaluating learning</a:t>
            </a:r>
          </a:p>
        </p:txBody>
      </p:sp>
    </p:spTree>
    <p:extLst>
      <p:ext uri="{BB962C8B-B14F-4D97-AF65-F5344CB8AC3E}">
        <p14:creationId xmlns:p14="http://schemas.microsoft.com/office/powerpoint/2010/main" val="23821159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0"/>
          <a:ext cx="9144000" cy="6884988"/>
        </p:xfrm>
        <a:graphic>
          <a:graphicData uri="http://schemas.openxmlformats.org/drawingml/2006/table">
            <a:tbl>
              <a:tblPr/>
              <a:tblGrid>
                <a:gridCol w="3048000"/>
                <a:gridCol w="3048000"/>
                <a:gridCol w="3048000"/>
              </a:tblGrid>
              <a:tr h="720725">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What do you do to…</a:t>
                      </a:r>
                    </a:p>
                  </a:txBody>
                  <a:tcPr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r>
              <a:tr h="20875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Give feedback early in the semester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e.g., How do you make sure students know how they</a:t>
                      </a: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a:t>
                      </a: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re doing before the drop date?</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What else do you do to give feedback early in the semester?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971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Give prompt, frequent feedback</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e.g, How do you manage it???</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What else do you do to give prompt, frequent feedback?</a:t>
                      </a:r>
                    </a:p>
                    <a:p>
                      <a:pPr marL="285750" marR="0" lvl="0" indent="-285750" algn="l" defTabSz="457200" rtl="0" eaLnBrk="1" fontAlgn="base" latinLnBrk="0" hangingPunct="1">
                        <a:lnSpc>
                          <a:spcPct val="100000"/>
                        </a:lnSpc>
                        <a:spcBef>
                          <a:spcPct val="0"/>
                        </a:spcBef>
                        <a:spcAft>
                          <a:spcPct val="0"/>
                        </a:spcAft>
                        <a:buClrTx/>
                        <a:buSzTx/>
                        <a:buFont typeface="Arial" pitchFamily="34" charset="0"/>
                        <a:buChar char="•"/>
                        <a:tabLst/>
                      </a:pPr>
                      <a:endPar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1050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Engage students in assessing and evaluating learning</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e.g, How do you let students inside the process? How do you let them know what </a:t>
                      </a: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a:t>
                      </a: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success</a:t>
                      </a:r>
                      <a:r>
                        <a:rPr kumimoji="0" lang="en-US" alt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a:t>
                      </a: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 looks like to you?</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What else do you do to engage students in assessing and evaluating learning?</a:t>
                      </a:r>
                    </a:p>
                    <a:p>
                      <a:pPr marL="285750" marR="0" lvl="0" indent="-285750" algn="l" defTabSz="457200" rtl="0" eaLnBrk="1" fontAlgn="base" latinLnBrk="0" hangingPunct="1">
                        <a:lnSpc>
                          <a:spcPct val="100000"/>
                        </a:lnSpc>
                        <a:spcBef>
                          <a:spcPct val="0"/>
                        </a:spcBef>
                        <a:spcAft>
                          <a:spcPct val="0"/>
                        </a:spcAft>
                        <a:buClrTx/>
                        <a:buSzTx/>
                        <a:buFont typeface="Arial" pitchFamily="34" charset="0"/>
                        <a:buChar char="•"/>
                        <a:tabLst/>
                      </a:pPr>
                      <a:endPar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extLst>
      <p:ext uri="{BB962C8B-B14F-4D97-AF65-F5344CB8AC3E}">
        <p14:creationId xmlns:p14="http://schemas.microsoft.com/office/powerpoint/2010/main" val="1500449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188" y="404813"/>
            <a:ext cx="8229600" cy="4525962"/>
          </a:xfrm>
        </p:spPr>
        <p:txBody>
          <a:bodyPr/>
          <a:lstStyle/>
          <a:p>
            <a:pPr marL="0" indent="0">
              <a:buFontTx/>
              <a:buNone/>
              <a:defRPr/>
            </a:pPr>
            <a:r>
              <a:rPr lang="en-US" dirty="0" smtClean="0"/>
              <a:t>WHAT?	Continuing the Conversation:</a:t>
            </a:r>
          </a:p>
          <a:p>
            <a:pPr marL="0" indent="0">
              <a:buFontTx/>
              <a:buNone/>
              <a:defRPr/>
            </a:pPr>
            <a:r>
              <a:rPr lang="en-US" dirty="0"/>
              <a:t>	</a:t>
            </a:r>
            <a:r>
              <a:rPr lang="en-US" dirty="0" smtClean="0"/>
              <a:t>	High Impact Classroom Practices</a:t>
            </a:r>
          </a:p>
          <a:p>
            <a:pPr marL="0" indent="0">
              <a:buFontTx/>
              <a:buNone/>
              <a:defRPr/>
            </a:pPr>
            <a:endParaRPr lang="en-US" dirty="0"/>
          </a:p>
          <a:p>
            <a:pPr marL="0" indent="0">
              <a:buFontTx/>
              <a:buNone/>
              <a:defRPr/>
            </a:pPr>
            <a:r>
              <a:rPr lang="en-US" dirty="0" smtClean="0"/>
              <a:t>WHEN?	September 6, 8-9am</a:t>
            </a:r>
          </a:p>
          <a:p>
            <a:pPr marL="0" indent="0">
              <a:buFontTx/>
              <a:buNone/>
              <a:defRPr/>
            </a:pPr>
            <a:r>
              <a:rPr lang="en-US" dirty="0"/>
              <a:t>	</a:t>
            </a:r>
            <a:r>
              <a:rPr lang="en-US" dirty="0" smtClean="0"/>
              <a:t>	September 27, 8-9am</a:t>
            </a:r>
          </a:p>
          <a:p>
            <a:pPr marL="0" indent="0">
              <a:buFontTx/>
              <a:buNone/>
              <a:defRPr/>
            </a:pPr>
            <a:r>
              <a:rPr lang="en-US" dirty="0"/>
              <a:t>	</a:t>
            </a:r>
            <a:r>
              <a:rPr lang="en-US" dirty="0" smtClean="0"/>
              <a:t>	October 25, 8-9am</a:t>
            </a:r>
          </a:p>
          <a:p>
            <a:pPr marL="0" indent="0">
              <a:buFontTx/>
              <a:buNone/>
              <a:defRPr/>
            </a:pPr>
            <a:r>
              <a:rPr lang="en-US" dirty="0"/>
              <a:t>	</a:t>
            </a:r>
            <a:r>
              <a:rPr lang="en-US" dirty="0" smtClean="0"/>
              <a:t>	November 15, 8-9am</a:t>
            </a:r>
          </a:p>
          <a:p>
            <a:pPr marL="0" indent="0">
              <a:buFontTx/>
              <a:buNone/>
              <a:defRPr/>
            </a:pPr>
            <a:endParaRPr lang="en-US" dirty="0"/>
          </a:p>
          <a:p>
            <a:pPr marL="0" indent="0">
              <a:buFontTx/>
              <a:buNone/>
              <a:defRPr/>
            </a:pPr>
            <a:r>
              <a:rPr lang="en-US" dirty="0" smtClean="0"/>
              <a:t>WHERE?	El Dorado Hall</a:t>
            </a:r>
          </a:p>
          <a:p>
            <a:pPr marL="0" indent="0">
              <a:buFontTx/>
              <a:buNone/>
              <a:defRPr/>
            </a:pPr>
            <a:r>
              <a:rPr lang="en-US" dirty="0"/>
              <a:t>	</a:t>
            </a:r>
            <a:r>
              <a:rPr lang="en-US" dirty="0" smtClean="0"/>
              <a:t>	</a:t>
            </a:r>
            <a:r>
              <a:rPr lang="en-US" sz="2400" dirty="0" smtClean="0"/>
              <a:t>Coffee/snacks provided</a:t>
            </a:r>
          </a:p>
          <a:p>
            <a:pPr marL="0" indent="0">
              <a:buFontTx/>
              <a:buNone/>
              <a:defRPr/>
            </a:pPr>
            <a:r>
              <a:rPr lang="en-US" sz="2400" dirty="0"/>
              <a:t>	</a:t>
            </a:r>
            <a:r>
              <a:rPr lang="en-US" sz="2400" dirty="0" smtClean="0"/>
              <a:t>	by Project Vista</a:t>
            </a:r>
          </a:p>
          <a:p>
            <a:pPr marL="0" indent="0">
              <a:buFontTx/>
              <a:buNone/>
              <a:defRPr/>
            </a:pPr>
            <a:endParaRPr lang="en-US" dirty="0"/>
          </a:p>
        </p:txBody>
      </p:sp>
    </p:spTree>
    <p:extLst>
      <p:ext uri="{BB962C8B-B14F-4D97-AF65-F5344CB8AC3E}">
        <p14:creationId xmlns:p14="http://schemas.microsoft.com/office/powerpoint/2010/main" val="427837157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descr="Writing Guide 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53525" cy="647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extBox 1"/>
          <p:cNvSpPr txBox="1">
            <a:spLocks noChangeArrowheads="1"/>
          </p:cNvSpPr>
          <p:nvPr/>
        </p:nvSpPr>
        <p:spPr bwMode="auto">
          <a:xfrm>
            <a:off x="0" y="5516563"/>
            <a:ext cx="6659563" cy="1755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800">
                <a:solidFill>
                  <a:srgbClr val="000000"/>
                </a:solidFill>
                <a:latin typeface="BlairMdITC TT-Medium" charset="0"/>
              </a:rPr>
              <a:t>    CAMPUS WRITING GUIDE</a:t>
            </a:r>
          </a:p>
          <a:p>
            <a:pPr eaLnBrk="1" fontAlgn="base" hangingPunct="1">
              <a:spcBef>
                <a:spcPct val="0"/>
              </a:spcBef>
              <a:spcAft>
                <a:spcPct val="0"/>
              </a:spcAft>
            </a:pPr>
            <a:r>
              <a:rPr lang="en-US" sz="1800">
                <a:solidFill>
                  <a:srgbClr val="000000"/>
                </a:solidFill>
              </a:rPr>
              <a:t>    </a:t>
            </a:r>
          </a:p>
          <a:p>
            <a:pPr eaLnBrk="1" fontAlgn="base" hangingPunct="1">
              <a:spcBef>
                <a:spcPct val="0"/>
              </a:spcBef>
              <a:spcAft>
                <a:spcPct val="0"/>
              </a:spcAft>
            </a:pPr>
            <a:r>
              <a:rPr lang="en-US" sz="1800">
                <a:solidFill>
                  <a:srgbClr val="000000"/>
                </a:solidFill>
              </a:rPr>
              <a:t>    </a:t>
            </a:r>
            <a:r>
              <a:rPr lang="en-US" altLang="en-US" sz="1800">
                <a:solidFill>
                  <a:srgbClr val="000000"/>
                </a:solidFill>
              </a:rPr>
              <a:t>“</a:t>
            </a:r>
            <a:r>
              <a:rPr lang="en-US" sz="1800">
                <a:solidFill>
                  <a:srgbClr val="000000"/>
                </a:solidFill>
              </a:rPr>
              <a:t>Hurray for a tool that makes my life easier!" -ESRM student.</a:t>
            </a:r>
          </a:p>
          <a:p>
            <a:pPr eaLnBrk="1" fontAlgn="base" hangingPunct="1">
              <a:spcBef>
                <a:spcPct val="0"/>
              </a:spcBef>
              <a:spcAft>
                <a:spcPct val="0"/>
              </a:spcAft>
            </a:pPr>
            <a:endParaRPr lang="en-US" sz="1800">
              <a:solidFill>
                <a:srgbClr val="000000"/>
              </a:solidFill>
            </a:endParaRPr>
          </a:p>
          <a:p>
            <a:pPr eaLnBrk="1" fontAlgn="base" hangingPunct="1">
              <a:spcBef>
                <a:spcPct val="0"/>
              </a:spcBef>
              <a:spcAft>
                <a:spcPct val="0"/>
              </a:spcAft>
            </a:pPr>
            <a:endParaRPr lang="en-US" sz="1800">
              <a:solidFill>
                <a:srgbClr val="000000"/>
              </a:solidFill>
            </a:endParaRPr>
          </a:p>
          <a:p>
            <a:pPr eaLnBrk="1" fontAlgn="base" hangingPunct="1">
              <a:spcBef>
                <a:spcPct val="0"/>
              </a:spcBef>
              <a:spcAft>
                <a:spcPct val="0"/>
              </a:spcAft>
            </a:pPr>
            <a:endParaRPr lang="en-US" sz="1800">
              <a:solidFill>
                <a:srgbClr val="000000"/>
              </a:solidFill>
            </a:endParaRPr>
          </a:p>
        </p:txBody>
      </p:sp>
      <p:sp>
        <p:nvSpPr>
          <p:cNvPr id="29699" name="TextBox 2"/>
          <p:cNvSpPr txBox="1">
            <a:spLocks noChangeArrowheads="1"/>
          </p:cNvSpPr>
          <p:nvPr/>
        </p:nvSpPr>
        <p:spPr bwMode="auto">
          <a:xfrm>
            <a:off x="6516688" y="6381750"/>
            <a:ext cx="2735262" cy="646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en-US" sz="1800">
              <a:solidFill>
                <a:srgbClr val="000000"/>
              </a:solidFill>
            </a:endParaRPr>
          </a:p>
          <a:p>
            <a:pPr eaLnBrk="1" fontAlgn="base" hangingPunct="1">
              <a:spcBef>
                <a:spcPct val="0"/>
              </a:spcBef>
              <a:spcAft>
                <a:spcPct val="0"/>
              </a:spcAft>
            </a:pPr>
            <a:endParaRPr lang="en-US" sz="1800">
              <a:solidFill>
                <a:srgbClr val="000000"/>
              </a:solidFill>
            </a:endParaRPr>
          </a:p>
        </p:txBody>
      </p:sp>
    </p:spTree>
    <p:extLst>
      <p:ext uri="{BB962C8B-B14F-4D97-AF65-F5344CB8AC3E}">
        <p14:creationId xmlns:p14="http://schemas.microsoft.com/office/powerpoint/2010/main" val="22941609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95288" y="631825"/>
          <a:ext cx="8229600" cy="1532200"/>
        </p:xfrm>
        <a:graphic>
          <a:graphicData uri="http://schemas.openxmlformats.org/drawingml/2006/table">
            <a:tbl>
              <a:tblPr/>
              <a:tblGrid>
                <a:gridCol w="2743200"/>
                <a:gridCol w="2743200"/>
                <a:gridCol w="2743200"/>
              </a:tblGrid>
              <a:tr h="792163">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Student Success Partnership</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ea typeface="ＭＳ Ｐゴシック" pitchFamily="34" charset="-128"/>
                          <a:cs typeface="Arial" pitchFamily="34" charset="0"/>
                          <a:hlinkClick r:id="rId2"/>
                        </a:rPr>
                        <a:t>www.csuci.edu/studentsuccesspartnership</a:t>
                      </a:r>
                      <a:r>
                        <a:rPr kumimoji="0" lang="en-US" sz="1800" b="1" i="0" u="none" strike="noStrike" cap="none" normalizeH="0" baseline="0" smtClean="0">
                          <a:ln>
                            <a:noFill/>
                          </a:ln>
                          <a:solidFill>
                            <a:srgbClr val="FFFFFF"/>
                          </a:solidFill>
                          <a:effectLst/>
                          <a:latin typeface="Arial" pitchFamily="34" charset="0"/>
                          <a:ea typeface="ＭＳ Ｐゴシック" pitchFamily="34" charset="-128"/>
                          <a:cs typeface="Arial" pitchFamily="34" charset="0"/>
                        </a:rPr>
                        <a:t> </a:t>
                      </a:r>
                    </a:p>
                  </a:txBody>
                  <a:tcPr marT="45692" marB="45692"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r>
              <a:tr h="3698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Terry Ballman, co-lead</a:t>
                      </a:r>
                    </a:p>
                  </a:txBody>
                  <a:tcPr marT="45692" marB="45692"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Damien Peña, co-lead</a:t>
                      </a:r>
                    </a:p>
                  </a:txBody>
                  <a:tcPr marT="45692" marB="45692"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Marie Francois</a:t>
                      </a:r>
                    </a:p>
                  </a:txBody>
                  <a:tcPr marT="45692" marB="45692" horzOverflow="overflow">
                    <a:lnL>
                      <a:noFill/>
                    </a:lnL>
                    <a:lnR>
                      <a:noFill/>
                    </a:lnR>
                    <a:lnT>
                      <a:noFill/>
                    </a:lnT>
                    <a:lnB>
                      <a:noFill/>
                    </a:lnB>
                    <a:lnTlToBr>
                      <a:noFill/>
                    </a:lnTlToBr>
                    <a:lnBlToTr>
                      <a:noFill/>
                    </a:lnBlToTr>
                    <a:noFill/>
                  </a:tcPr>
                </a:tc>
              </a:tr>
              <a:tr h="3698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Ginger Reyes</a:t>
                      </a:r>
                    </a:p>
                  </a:txBody>
                  <a:tcPr marT="45692" marB="45692"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Kaia Tollefson</a:t>
                      </a:r>
                    </a:p>
                  </a:txBody>
                  <a:tcPr marT="45692" marB="45692"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Cindy Wyels</a:t>
                      </a:r>
                    </a:p>
                  </a:txBody>
                  <a:tcPr marT="45692" marB="45692" horzOverflow="overflow">
                    <a:lnL>
                      <a:noFill/>
                    </a:lnL>
                    <a:lnR>
                      <a:noFill/>
                    </a:lnR>
                    <a:lnT>
                      <a:noFill/>
                    </a:lnT>
                    <a:lnB>
                      <a:noFill/>
                    </a:lnB>
                    <a:lnTlToBr>
                      <a:noFill/>
                    </a:lnTlToBr>
                    <a:lnBlToTr>
                      <a:noFill/>
                    </a:lnBlToTr>
                    <a:noFill/>
                  </a:tcPr>
                </a:tc>
              </a:tr>
            </a:tbl>
          </a:graphicData>
        </a:graphic>
      </p:graphicFrame>
      <p:sp>
        <p:nvSpPr>
          <p:cNvPr id="7" name="Content Placeholder 2"/>
          <p:cNvSpPr txBox="1">
            <a:spLocks/>
          </p:cNvSpPr>
          <p:nvPr/>
        </p:nvSpPr>
        <p:spPr bwMode="auto">
          <a:xfrm>
            <a:off x="468313" y="235267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a:lstStyle>
          <a:p>
            <a:pPr marL="0" indent="0">
              <a:buFontTx/>
              <a:buNone/>
              <a:defRPr/>
            </a:pPr>
            <a:r>
              <a:rPr lang="en-US" sz="2800" dirty="0" smtClean="0">
                <a:solidFill>
                  <a:srgbClr val="000000"/>
                </a:solidFill>
              </a:rPr>
              <a:t>The SSP is charged with responsibility for leading campus efforts in planning and measuring the effectiveness of strategies designed to lead to student success.</a:t>
            </a:r>
          </a:p>
          <a:p>
            <a:pPr marL="0" indent="0">
              <a:buFontTx/>
              <a:buNone/>
              <a:defRPr/>
            </a:pPr>
            <a:endParaRPr lang="en-US" sz="800" dirty="0" smtClean="0">
              <a:solidFill>
                <a:srgbClr val="000000"/>
              </a:solidFill>
            </a:endParaRPr>
          </a:p>
          <a:p>
            <a:pPr marL="0" indent="0">
              <a:buFontTx/>
              <a:buNone/>
              <a:defRPr/>
            </a:pPr>
            <a:r>
              <a:rPr lang="en-US" sz="2800" dirty="0" smtClean="0">
                <a:solidFill>
                  <a:srgbClr val="000000"/>
                </a:solidFill>
              </a:rPr>
              <a:t>Task Forces to Date</a:t>
            </a:r>
          </a:p>
          <a:p>
            <a:pPr marL="514350" indent="-514350">
              <a:buFont typeface="+mj-lt"/>
              <a:buAutoNum type="arabicPeriod"/>
              <a:defRPr/>
            </a:pPr>
            <a:r>
              <a:rPr lang="en-US" sz="2400" dirty="0" smtClean="0">
                <a:solidFill>
                  <a:srgbClr val="000000"/>
                </a:solidFill>
              </a:rPr>
              <a:t>At-risk Students and Student </a:t>
            </a:r>
            <a:r>
              <a:rPr lang="en-US" sz="2400" dirty="0">
                <a:solidFill>
                  <a:srgbClr val="000000"/>
                </a:solidFill>
              </a:rPr>
              <a:t>S</a:t>
            </a:r>
            <a:r>
              <a:rPr lang="en-US" sz="2400" dirty="0" smtClean="0">
                <a:solidFill>
                  <a:srgbClr val="000000"/>
                </a:solidFill>
              </a:rPr>
              <a:t>uccess</a:t>
            </a:r>
          </a:p>
          <a:p>
            <a:pPr marL="514350" indent="-514350">
              <a:buFont typeface="+mj-lt"/>
              <a:buAutoNum type="arabicPeriod"/>
              <a:defRPr/>
            </a:pPr>
            <a:r>
              <a:rPr lang="en-US" sz="2400" dirty="0" smtClean="0">
                <a:solidFill>
                  <a:srgbClr val="000000"/>
                </a:solidFill>
              </a:rPr>
              <a:t>Advising</a:t>
            </a:r>
          </a:p>
          <a:p>
            <a:pPr marL="514350" indent="-514350">
              <a:buFont typeface="+mj-lt"/>
              <a:buAutoNum type="arabicPeriod"/>
              <a:defRPr/>
            </a:pPr>
            <a:r>
              <a:rPr lang="en-US" sz="2400" dirty="0" smtClean="0">
                <a:solidFill>
                  <a:srgbClr val="000000"/>
                </a:solidFill>
              </a:rPr>
              <a:t>Road Maps</a:t>
            </a:r>
          </a:p>
          <a:p>
            <a:pPr marL="514350" indent="-514350">
              <a:buFont typeface="+mj-lt"/>
              <a:buAutoNum type="arabicPeriod"/>
              <a:defRPr/>
            </a:pPr>
            <a:r>
              <a:rPr lang="en-US" sz="2400" dirty="0" smtClean="0">
                <a:solidFill>
                  <a:srgbClr val="000000"/>
                </a:solidFill>
              </a:rPr>
              <a:t>Early Warning Students</a:t>
            </a:r>
          </a:p>
          <a:p>
            <a:pPr marL="514350" indent="-514350">
              <a:buFont typeface="+mj-lt"/>
              <a:buAutoNum type="arabicPeriod"/>
              <a:defRPr/>
            </a:pPr>
            <a:endParaRPr lang="en-US" sz="2400" dirty="0" smtClean="0">
              <a:solidFill>
                <a:srgbClr val="000000"/>
              </a:solidFill>
            </a:endParaRPr>
          </a:p>
          <a:p>
            <a:pPr marL="514350" indent="-514350">
              <a:lnSpc>
                <a:spcPct val="130000"/>
              </a:lnSpc>
              <a:buFont typeface="+mj-lt"/>
              <a:buAutoNum type="arabicPeriod"/>
              <a:defRPr/>
            </a:pPr>
            <a:endParaRPr lang="en-US" dirty="0" smtClean="0">
              <a:solidFill>
                <a:srgbClr val="000000"/>
              </a:solidFill>
            </a:endParaRPr>
          </a:p>
        </p:txBody>
      </p:sp>
    </p:spTree>
    <p:extLst>
      <p:ext uri="{BB962C8B-B14F-4D97-AF65-F5344CB8AC3E}">
        <p14:creationId xmlns:p14="http://schemas.microsoft.com/office/powerpoint/2010/main" val="6598485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smtClean="0"/>
              <a:t>Sent:</a:t>
            </a:r>
            <a:r>
              <a:rPr lang="en-US" sz="2000" smtClean="0"/>
              <a:t> Wednesday, February 29, 2012 6:37 PM </a:t>
            </a:r>
            <a:r>
              <a:rPr lang="en-US" sz="2000" b="1" smtClean="0"/>
              <a:t>To:</a:t>
            </a:r>
            <a:r>
              <a:rPr lang="en-US" sz="2000" smtClean="0"/>
              <a:t> Rodriguez, Donald </a:t>
            </a:r>
            <a:r>
              <a:rPr lang="en-US" sz="2000" b="1" smtClean="0"/>
              <a:t>Subject:</a:t>
            </a:r>
            <a:r>
              <a:rPr lang="en-US" sz="2000" smtClean="0"/>
              <a:t> Re: Academic challenge</a:t>
            </a:r>
          </a:p>
        </p:txBody>
      </p:sp>
      <p:sp>
        <p:nvSpPr>
          <p:cNvPr id="3" name="Content Placeholder 2"/>
          <p:cNvSpPr>
            <a:spLocks noGrp="1"/>
          </p:cNvSpPr>
          <p:nvPr>
            <p:ph idx="1"/>
          </p:nvPr>
        </p:nvSpPr>
        <p:spPr>
          <a:xfrm>
            <a:off x="468313" y="1700212"/>
            <a:ext cx="8229600" cy="5157787"/>
          </a:xfrm>
        </p:spPr>
        <p:txBody>
          <a:bodyPr/>
          <a:lstStyle/>
          <a:p>
            <a:pPr marL="0" indent="0">
              <a:buFontTx/>
              <a:buNone/>
            </a:pPr>
            <a:r>
              <a:rPr lang="en-US" sz="2000" dirty="0" smtClean="0"/>
              <a:t>Hey Don!</a:t>
            </a:r>
          </a:p>
          <a:p>
            <a:pPr marL="0" indent="0">
              <a:buFontTx/>
              <a:buNone/>
            </a:pPr>
            <a:endParaRPr lang="en-US" sz="800" dirty="0" smtClean="0"/>
          </a:p>
          <a:p>
            <a:pPr marL="0" indent="0">
              <a:buFontTx/>
              <a:buNone/>
            </a:pPr>
            <a:r>
              <a:rPr lang="en-US" sz="2000" dirty="0" smtClean="0"/>
              <a:t>I really appreciate your concern regarding my success with finishing up my academic career at Channel Islands. I have definitely looked into and have been planning on seeking some assistance from the STEM center. I've become increasingly nervous about my degrading quality of school work and motivation, and this is the figurative kick in the ass that I needed in order to shape up and realize that if I continue this way, it will result in my utter failure. </a:t>
            </a:r>
          </a:p>
          <a:p>
            <a:pPr marL="0" indent="0">
              <a:buFontTx/>
              <a:buNone/>
            </a:pPr>
            <a:endParaRPr lang="en-US" sz="800" dirty="0" smtClean="0"/>
          </a:p>
          <a:p>
            <a:pPr marL="0" indent="0">
              <a:buFontTx/>
              <a:buNone/>
            </a:pPr>
            <a:r>
              <a:rPr lang="en-US" sz="2000" dirty="0" smtClean="0"/>
              <a:t>I would actually love to stop by your office and talk about school, environmental opportunities or whatever else comes up. I get out of class tomorrow at 11:50am, so I will head over to your office immediately after class. Would that work for you?  Hope to </a:t>
            </a:r>
          </a:p>
          <a:p>
            <a:pPr marL="0" indent="0">
              <a:buFontTx/>
              <a:buNone/>
            </a:pPr>
            <a:r>
              <a:rPr lang="en-US" sz="2000" dirty="0" smtClean="0"/>
              <a:t>hear from you soon, and thanks again, I appreciate this </a:t>
            </a:r>
          </a:p>
          <a:p>
            <a:pPr marL="0" indent="0">
              <a:buFontTx/>
              <a:buNone/>
            </a:pPr>
            <a:r>
              <a:rPr lang="en-US" sz="2000" dirty="0" smtClean="0"/>
              <a:t>more than you can imagine.</a:t>
            </a:r>
          </a:p>
        </p:txBody>
      </p:sp>
    </p:spTree>
    <p:extLst>
      <p:ext uri="{BB962C8B-B14F-4D97-AF65-F5344CB8AC3E}">
        <p14:creationId xmlns:p14="http://schemas.microsoft.com/office/powerpoint/2010/main" val="267236736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8"/>
          <p:cNvGrpSpPr>
            <a:grpSpLocks/>
          </p:cNvGrpSpPr>
          <p:nvPr/>
        </p:nvGrpSpPr>
        <p:grpSpPr bwMode="auto">
          <a:xfrm>
            <a:off x="105613200" y="107968648"/>
            <a:ext cx="7366000" cy="5874152"/>
            <a:chOff x="105613200" y="106641900"/>
            <a:chExt cx="9029700" cy="720090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41800" y="107213400"/>
              <a:ext cx="8686800" cy="5266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Text Box 10"/>
            <p:cNvSpPr txBox="1">
              <a:spLocks noChangeArrowheads="1"/>
            </p:cNvSpPr>
            <p:nvPr/>
          </p:nvSpPr>
          <p:spPr bwMode="auto">
            <a:xfrm>
              <a:off x="105613200" y="106641900"/>
              <a:ext cx="90297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500" b="1" i="1" u="none" strike="noStrike" cap="none" normalizeH="0" baseline="0" dirty="0" smtClean="0">
                  <a:ln>
                    <a:noFill/>
                  </a:ln>
                  <a:solidFill>
                    <a:srgbClr val="FF0000"/>
                  </a:solidFill>
                  <a:effectLst/>
                  <a:latin typeface="Verdana" pitchFamily="34" charset="0"/>
                  <a:cs typeface="Arial" pitchFamily="34" charset="0"/>
                </a:rPr>
                <a:t>CI students define success as...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11"/>
            <p:cNvSpPr txBox="1">
              <a:spLocks noChangeArrowheads="1"/>
            </p:cNvSpPr>
            <p:nvPr/>
          </p:nvSpPr>
          <p:spPr bwMode="auto">
            <a:xfrm>
              <a:off x="105613200" y="112471200"/>
              <a:ext cx="90297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500" b="1" i="1" u="none" strike="noStrike" cap="none" normalizeH="0" baseline="0" smtClean="0">
                  <a:ln>
                    <a:noFill/>
                  </a:ln>
                  <a:solidFill>
                    <a:srgbClr val="FF0000"/>
                  </a:solidFill>
                  <a:effectLst/>
                  <a:latin typeface="Verdana" pitchFamily="34" charset="0"/>
                  <a:cs typeface="Arial" pitchFamily="34" charset="0"/>
                </a:rPr>
                <a:t>Student Success Week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500" b="1" i="1" u="none" strike="noStrike" cap="none" normalizeH="0" baseline="0" smtClean="0">
                  <a:ln>
                    <a:noFill/>
                  </a:ln>
                  <a:solidFill>
                    <a:srgbClr val="FF0000"/>
                  </a:solidFill>
                  <a:effectLst/>
                  <a:latin typeface="Verdana" pitchFamily="34" charset="0"/>
                  <a:cs typeface="Arial" pitchFamily="34" charset="0"/>
                </a:rPr>
                <a:t>October 8-12, 2012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3" name="Text Box 19"/>
          <p:cNvSpPr txBox="1">
            <a:spLocks noChangeArrowheads="1"/>
          </p:cNvSpPr>
          <p:nvPr/>
        </p:nvSpPr>
        <p:spPr bwMode="auto">
          <a:xfrm>
            <a:off x="105918000" y="112776000"/>
            <a:ext cx="90297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500" b="1" i="1" u="none" strike="noStrike" cap="none" normalizeH="0" baseline="0" smtClean="0">
                <a:ln>
                  <a:noFill/>
                </a:ln>
                <a:solidFill>
                  <a:srgbClr val="FF0000"/>
                </a:solidFill>
                <a:effectLst/>
                <a:latin typeface="Verdana" pitchFamily="34" charset="0"/>
                <a:cs typeface="Arial" pitchFamily="34" charset="0"/>
              </a:rPr>
              <a:t>Student Success Week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500" b="1" i="1" u="none" strike="noStrike" cap="none" normalizeH="0" baseline="0" smtClean="0">
                <a:ln>
                  <a:noFill/>
                </a:ln>
                <a:solidFill>
                  <a:srgbClr val="FF0000"/>
                </a:solidFill>
                <a:effectLst/>
                <a:latin typeface="Verdana" pitchFamily="34" charset="0"/>
                <a:cs typeface="Arial" pitchFamily="34" charset="0"/>
              </a:rPr>
              <a:t>October 8-12, 2012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44"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64040"/>
            <a:ext cx="8694009" cy="603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367686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Student Success Week</a:t>
            </a:r>
            <a:br>
              <a:rPr lang="en-US" smtClean="0"/>
            </a:br>
            <a:r>
              <a:rPr lang="en-US" sz="2000" smtClean="0"/>
              <a:t>Oct. 8 – 12, 2012</a:t>
            </a:r>
          </a:p>
        </p:txBody>
      </p:sp>
      <p:sp>
        <p:nvSpPr>
          <p:cNvPr id="3" name="Content Placeholder 2"/>
          <p:cNvSpPr>
            <a:spLocks noGrp="1"/>
          </p:cNvSpPr>
          <p:nvPr>
            <p:ph idx="1"/>
          </p:nvPr>
        </p:nvSpPr>
        <p:spPr/>
        <p:txBody>
          <a:bodyPr/>
          <a:lstStyle/>
          <a:p>
            <a:pPr marL="0" indent="0">
              <a:buFontTx/>
              <a:buNone/>
            </a:pPr>
            <a:r>
              <a:rPr lang="en-US" sz="2800" b="1" smtClean="0"/>
              <a:t>Purpose:</a:t>
            </a:r>
            <a:r>
              <a:rPr lang="en-US" sz="2800" smtClean="0"/>
              <a:t> Explore what "student success" means to students, staff, faculty and administrators while raising individual awareness of all campus members' roles in promoting student success.</a:t>
            </a:r>
          </a:p>
          <a:p>
            <a:pPr marL="0" indent="0">
              <a:buFontTx/>
              <a:buNone/>
            </a:pPr>
            <a:endParaRPr lang="en-US" sz="1600" b="1" smtClean="0"/>
          </a:p>
          <a:p>
            <a:pPr marL="0" indent="0">
              <a:buFontTx/>
              <a:buNone/>
            </a:pPr>
            <a:r>
              <a:rPr lang="en-US" sz="2800" b="1" smtClean="0"/>
              <a:t>Activities include:</a:t>
            </a:r>
          </a:p>
          <a:p>
            <a:pPr marL="0" indent="0">
              <a:buFontTx/>
              <a:buNone/>
            </a:pPr>
            <a:r>
              <a:rPr lang="en-US" sz="2800" smtClean="0"/>
              <a:t>	</a:t>
            </a:r>
            <a:r>
              <a:rPr lang="en-US" sz="2400" smtClean="0"/>
              <a:t>Majors Fair: T Oct. 9 11:00-2:30</a:t>
            </a:r>
          </a:p>
          <a:p>
            <a:pPr marL="0" indent="0">
              <a:buFontTx/>
              <a:buNone/>
            </a:pPr>
            <a:r>
              <a:rPr lang="en-US" sz="2400" smtClean="0"/>
              <a:t>	Photos with the President (Class of 2016,…)</a:t>
            </a:r>
          </a:p>
          <a:p>
            <a:pPr marL="0" indent="0">
              <a:buFontTx/>
              <a:buNone/>
            </a:pPr>
            <a:r>
              <a:rPr lang="en-US" sz="2400" smtClean="0"/>
              <a:t>	Coffee with the Faculty at the SUB</a:t>
            </a:r>
          </a:p>
          <a:p>
            <a:pPr marL="0" indent="0">
              <a:buFontTx/>
              <a:buNone/>
            </a:pPr>
            <a:r>
              <a:rPr lang="en-US" sz="2400" smtClean="0"/>
              <a:t>	Driving your CARR</a:t>
            </a:r>
          </a:p>
          <a:p>
            <a:pPr marL="0" indent="0">
              <a:buFontTx/>
              <a:buNone/>
            </a:pPr>
            <a:endParaRPr lang="en-US" smtClean="0"/>
          </a:p>
        </p:txBody>
      </p:sp>
    </p:spTree>
    <p:extLst>
      <p:ext uri="{BB962C8B-B14F-4D97-AF65-F5344CB8AC3E}">
        <p14:creationId xmlns:p14="http://schemas.microsoft.com/office/powerpoint/2010/main" val="11890489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400" b="1" dirty="0" smtClean="0"/>
              <a:t>Sent: </a:t>
            </a:r>
            <a:r>
              <a:rPr lang="en-US" sz="2400" dirty="0" smtClean="0"/>
              <a:t>from another male student</a:t>
            </a:r>
            <a:br>
              <a:rPr lang="en-US" sz="2400" dirty="0" smtClean="0"/>
            </a:br>
            <a:r>
              <a:rPr lang="en-US" sz="2400" b="1" dirty="0" smtClean="0"/>
              <a:t>To:</a:t>
            </a:r>
            <a:r>
              <a:rPr lang="en-US" sz="2400" dirty="0" smtClean="0"/>
              <a:t> Donald Rodriguez</a:t>
            </a:r>
            <a:br>
              <a:rPr lang="en-US" sz="2400" dirty="0" smtClean="0"/>
            </a:br>
            <a:r>
              <a:rPr lang="en-US" sz="2400" b="1" dirty="0" smtClean="0"/>
              <a:t>Subject:</a:t>
            </a:r>
            <a:r>
              <a:rPr lang="en-US" sz="2400" dirty="0" smtClean="0"/>
              <a:t> Re: Academic challenge</a:t>
            </a:r>
            <a:endParaRPr lang="en-US" sz="2400" dirty="0"/>
          </a:p>
        </p:txBody>
      </p:sp>
      <p:sp>
        <p:nvSpPr>
          <p:cNvPr id="3" name="Content Placeholder 2"/>
          <p:cNvSpPr>
            <a:spLocks noGrp="1"/>
          </p:cNvSpPr>
          <p:nvPr>
            <p:ph idx="1"/>
          </p:nvPr>
        </p:nvSpPr>
        <p:spPr>
          <a:xfrm>
            <a:off x="468313" y="1773238"/>
            <a:ext cx="8229600" cy="4525962"/>
          </a:xfrm>
        </p:spPr>
        <p:txBody>
          <a:bodyPr/>
          <a:lstStyle/>
          <a:p>
            <a:pPr marL="0" indent="0">
              <a:buFontTx/>
              <a:buNone/>
            </a:pPr>
            <a:r>
              <a:rPr lang="en-US" sz="2400" smtClean="0"/>
              <a:t>Hello,</a:t>
            </a:r>
          </a:p>
          <a:p>
            <a:pPr marL="0" indent="0">
              <a:buFontTx/>
              <a:buNone/>
            </a:pPr>
            <a:endParaRPr lang="en-US" sz="800" smtClean="0"/>
          </a:p>
          <a:p>
            <a:pPr marL="0" indent="0">
              <a:buFontTx/>
              <a:buNone/>
            </a:pPr>
            <a:r>
              <a:rPr lang="en-US" sz="2400" smtClean="0"/>
              <a:t>It is not the academic challenge that is effecting my academic performance, its purely personal. I've been having trouble with the motivation aspect of staying in school. I want to pursue it but the problem is is that i feel that it will be all for little or nothing in return.  I appreciate you emailing me about this and I will push myself for as long as I can. </a:t>
            </a:r>
          </a:p>
          <a:p>
            <a:pPr marL="0" indent="0">
              <a:buFontTx/>
              <a:buNone/>
            </a:pPr>
            <a:endParaRPr lang="en-US" sz="800" smtClean="0"/>
          </a:p>
          <a:p>
            <a:pPr marL="0" indent="0">
              <a:buFontTx/>
              <a:buNone/>
            </a:pPr>
            <a:r>
              <a:rPr lang="en-US" sz="2400" smtClean="0"/>
              <a:t>(Signature)</a:t>
            </a:r>
          </a:p>
        </p:txBody>
      </p:sp>
    </p:spTree>
    <p:extLst>
      <p:ext uri="{BB962C8B-B14F-4D97-AF65-F5344CB8AC3E}">
        <p14:creationId xmlns:p14="http://schemas.microsoft.com/office/powerpoint/2010/main" val="29423825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95288" y="631825"/>
          <a:ext cx="8229600" cy="1532200"/>
        </p:xfrm>
        <a:graphic>
          <a:graphicData uri="http://schemas.openxmlformats.org/drawingml/2006/table">
            <a:tbl>
              <a:tblPr/>
              <a:tblGrid>
                <a:gridCol w="2743200"/>
                <a:gridCol w="2743200"/>
                <a:gridCol w="2743200"/>
              </a:tblGrid>
              <a:tr h="792163">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Student Success Partnership</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pitchFamily="34" charset="0"/>
                          <a:ea typeface="ＭＳ Ｐゴシック" pitchFamily="34" charset="-128"/>
                          <a:cs typeface="Arial" pitchFamily="34" charset="0"/>
                          <a:hlinkClick r:id="rId2"/>
                        </a:rPr>
                        <a:t>www.csuci.edu/studentsuccesspartnership</a:t>
                      </a:r>
                      <a:r>
                        <a:rPr kumimoji="0" lang="en-US" sz="1800" b="1" i="0" u="none" strike="noStrike" cap="none" normalizeH="0" baseline="0" smtClean="0">
                          <a:ln>
                            <a:noFill/>
                          </a:ln>
                          <a:solidFill>
                            <a:srgbClr val="FFFFFF"/>
                          </a:solidFill>
                          <a:effectLst/>
                          <a:latin typeface="Arial" pitchFamily="34" charset="0"/>
                          <a:ea typeface="ＭＳ Ｐゴシック" pitchFamily="34" charset="-128"/>
                          <a:cs typeface="Arial" pitchFamily="34" charset="0"/>
                        </a:rPr>
                        <a:t> </a:t>
                      </a:r>
                    </a:p>
                  </a:txBody>
                  <a:tcPr marT="45692" marB="45692"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r>
              <a:tr h="3698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Terry Ballman, co-lead</a:t>
                      </a:r>
                    </a:p>
                  </a:txBody>
                  <a:tcPr marT="45692" marB="45692"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Damien Peña, co-lead</a:t>
                      </a:r>
                    </a:p>
                  </a:txBody>
                  <a:tcPr marT="45692" marB="45692"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Marie Francois</a:t>
                      </a:r>
                    </a:p>
                  </a:txBody>
                  <a:tcPr marT="45692" marB="45692" horzOverflow="overflow">
                    <a:lnL>
                      <a:noFill/>
                    </a:lnL>
                    <a:lnR>
                      <a:noFill/>
                    </a:lnR>
                    <a:lnT>
                      <a:noFill/>
                    </a:lnT>
                    <a:lnB>
                      <a:noFill/>
                    </a:lnB>
                    <a:lnTlToBr>
                      <a:noFill/>
                    </a:lnTlToBr>
                    <a:lnBlToTr>
                      <a:noFill/>
                    </a:lnBlToTr>
                    <a:noFill/>
                  </a:tcPr>
                </a:tc>
              </a:tr>
              <a:tr h="3698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Ginger Reyes</a:t>
                      </a:r>
                    </a:p>
                  </a:txBody>
                  <a:tcPr marT="45692" marB="45692"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Kaia Tollefson</a:t>
                      </a:r>
                    </a:p>
                  </a:txBody>
                  <a:tcPr marT="45692" marB="45692"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Cindy Wyels</a:t>
                      </a:r>
                    </a:p>
                  </a:txBody>
                  <a:tcPr marT="45692" marB="45692" horzOverflow="overflow">
                    <a:lnL>
                      <a:noFill/>
                    </a:lnL>
                    <a:lnR>
                      <a:noFill/>
                    </a:lnR>
                    <a:lnT>
                      <a:noFill/>
                    </a:lnT>
                    <a:lnB>
                      <a:noFill/>
                    </a:lnB>
                    <a:lnTlToBr>
                      <a:noFill/>
                    </a:lnTlToBr>
                    <a:lnBlToTr>
                      <a:noFill/>
                    </a:lnBlToTr>
                    <a:noFill/>
                  </a:tcPr>
                </a:tc>
              </a:tr>
            </a:tbl>
          </a:graphicData>
        </a:graphic>
      </p:graphicFrame>
      <p:sp>
        <p:nvSpPr>
          <p:cNvPr id="7" name="Content Placeholder 2"/>
          <p:cNvSpPr txBox="1">
            <a:spLocks/>
          </p:cNvSpPr>
          <p:nvPr/>
        </p:nvSpPr>
        <p:spPr bwMode="auto">
          <a:xfrm>
            <a:off x="468313" y="235267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a:lstStyle>
          <a:p>
            <a:pPr marL="0" indent="0">
              <a:buFontTx/>
              <a:buNone/>
              <a:defRPr/>
            </a:pPr>
            <a:r>
              <a:rPr lang="en-US" sz="2800" dirty="0" smtClean="0">
                <a:solidFill>
                  <a:srgbClr val="000000"/>
                </a:solidFill>
              </a:rPr>
              <a:t>The SSP is charged with responsibility for leading campus efforts in planning and measuring the effectiveness of strategies designed to lead to student success.</a:t>
            </a:r>
          </a:p>
          <a:p>
            <a:pPr marL="0" indent="0">
              <a:buFontTx/>
              <a:buNone/>
              <a:defRPr/>
            </a:pPr>
            <a:endParaRPr lang="en-US" sz="800" dirty="0" smtClean="0">
              <a:solidFill>
                <a:srgbClr val="000000"/>
              </a:solidFill>
            </a:endParaRPr>
          </a:p>
          <a:p>
            <a:pPr marL="0" indent="0">
              <a:buFontTx/>
              <a:buNone/>
              <a:defRPr/>
            </a:pPr>
            <a:r>
              <a:rPr lang="en-US" sz="2800" dirty="0" smtClean="0">
                <a:solidFill>
                  <a:srgbClr val="000000"/>
                </a:solidFill>
              </a:rPr>
              <a:t>Task Forces to Date</a:t>
            </a:r>
          </a:p>
          <a:p>
            <a:pPr marL="514350" indent="-514350">
              <a:buFont typeface="+mj-lt"/>
              <a:buAutoNum type="arabicPeriod"/>
              <a:defRPr/>
            </a:pPr>
            <a:r>
              <a:rPr lang="en-US" sz="2400" dirty="0" smtClean="0">
                <a:solidFill>
                  <a:srgbClr val="000000"/>
                </a:solidFill>
              </a:rPr>
              <a:t>At-risk Students and Student </a:t>
            </a:r>
            <a:r>
              <a:rPr lang="en-US" sz="2400" dirty="0">
                <a:solidFill>
                  <a:srgbClr val="000000"/>
                </a:solidFill>
              </a:rPr>
              <a:t>S</a:t>
            </a:r>
            <a:r>
              <a:rPr lang="en-US" sz="2400" dirty="0" smtClean="0">
                <a:solidFill>
                  <a:srgbClr val="000000"/>
                </a:solidFill>
              </a:rPr>
              <a:t>uccess</a:t>
            </a:r>
          </a:p>
          <a:p>
            <a:pPr marL="514350" indent="-514350">
              <a:buFont typeface="+mj-lt"/>
              <a:buAutoNum type="arabicPeriod"/>
              <a:defRPr/>
            </a:pPr>
            <a:r>
              <a:rPr lang="en-US" sz="2400" dirty="0" smtClean="0">
                <a:solidFill>
                  <a:srgbClr val="000000"/>
                </a:solidFill>
              </a:rPr>
              <a:t>Advising</a:t>
            </a:r>
          </a:p>
          <a:p>
            <a:pPr marL="514350" indent="-514350">
              <a:buFont typeface="+mj-lt"/>
              <a:buAutoNum type="arabicPeriod"/>
              <a:defRPr/>
            </a:pPr>
            <a:r>
              <a:rPr lang="en-US" sz="2400" dirty="0" smtClean="0">
                <a:solidFill>
                  <a:srgbClr val="000000"/>
                </a:solidFill>
              </a:rPr>
              <a:t>Road Maps</a:t>
            </a:r>
          </a:p>
          <a:p>
            <a:pPr marL="514350" indent="-514350">
              <a:buFont typeface="+mj-lt"/>
              <a:buAutoNum type="arabicPeriod"/>
              <a:defRPr/>
            </a:pPr>
            <a:r>
              <a:rPr lang="en-US" sz="2400" dirty="0" smtClean="0">
                <a:solidFill>
                  <a:srgbClr val="000000"/>
                </a:solidFill>
              </a:rPr>
              <a:t>Early Warning Students</a:t>
            </a:r>
          </a:p>
          <a:p>
            <a:pPr marL="514350" indent="-514350">
              <a:buFont typeface="+mj-lt"/>
              <a:buAutoNum type="arabicPeriod"/>
              <a:defRPr/>
            </a:pPr>
            <a:endParaRPr lang="en-US" sz="2400" dirty="0" smtClean="0">
              <a:solidFill>
                <a:srgbClr val="000000"/>
              </a:solidFill>
            </a:endParaRPr>
          </a:p>
          <a:p>
            <a:pPr marL="514350" indent="-514350">
              <a:lnSpc>
                <a:spcPct val="130000"/>
              </a:lnSpc>
              <a:buFont typeface="+mj-lt"/>
              <a:buAutoNum type="arabicPeriod"/>
              <a:defRPr/>
            </a:pPr>
            <a:endParaRPr lang="en-US" dirty="0" smtClean="0">
              <a:solidFill>
                <a:srgbClr val="000000"/>
              </a:solidFill>
            </a:endParaRPr>
          </a:p>
        </p:txBody>
      </p:sp>
    </p:spTree>
    <p:extLst>
      <p:ext uri="{BB962C8B-B14F-4D97-AF65-F5344CB8AC3E}">
        <p14:creationId xmlns:p14="http://schemas.microsoft.com/office/powerpoint/2010/main" val="10121730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4288" y="4763"/>
          <a:ext cx="9129712" cy="6853240"/>
        </p:xfrm>
        <a:graphic>
          <a:graphicData uri="http://schemas.openxmlformats.org/drawingml/2006/table">
            <a:tbl>
              <a:tblPr/>
              <a:tblGrid>
                <a:gridCol w="3043237"/>
                <a:gridCol w="3043238"/>
                <a:gridCol w="3043237"/>
              </a:tblGrid>
              <a:tr h="4619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Project ACCESO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Project ISLAS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Project Vista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635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STEM Tutoring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Freshman and Transfer Yr Seminars (UNIV 150 &amp; 349)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Child &amp; Family Care Needs Assessment Project – Yr2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390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Peer-Led Team Learning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Academic and Social Integration Programs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Graduate Studies Center: Financial Aid, Career Development, Graduate Writing Studio, Outreach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7985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STEM Mentors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Redesign of UNIV 100 &amp; UNIV 300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Summer CFG Institute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1414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STEM Posses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Development of UNIV 250 – 2</a:t>
                      </a:r>
                      <a:r>
                        <a:rPr kumimoji="0" lang="en-US" sz="1800" b="0" i="0" u="none" strike="noStrike" cap="none" normalizeH="0" baseline="30000" smtClean="0">
                          <a:ln>
                            <a:noFill/>
                          </a:ln>
                          <a:solidFill>
                            <a:srgbClr val="000000"/>
                          </a:solidFill>
                          <a:effectLst/>
                          <a:latin typeface="Arial" pitchFamily="34" charset="0"/>
                          <a:ea typeface="ＭＳ Ｐゴシック" pitchFamily="34" charset="-128"/>
                          <a:cs typeface="Arial" pitchFamily="34" charset="0"/>
                        </a:rPr>
                        <a:t>nd</a:t>
                      </a: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 Yr Seminar w/ Oxnard College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iPads for Scholars Initiative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7985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Summer Scholars Institute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EOP Summer Bridge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Graduate Assistant Program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7493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ISLAS Academy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Faculty-Student Research Learning Communities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7493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Vista Scholarships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extLst>
      <p:ext uri="{BB962C8B-B14F-4D97-AF65-F5344CB8AC3E}">
        <p14:creationId xmlns:p14="http://schemas.microsoft.com/office/powerpoint/2010/main" val="36534131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835150" y="333375"/>
            <a:ext cx="4899025" cy="742950"/>
          </a:xfrm>
          <a:prstGeom prst="rect">
            <a:avLst/>
          </a:prstGeom>
        </p:spPr>
        <p:txBody>
          <a:bodyPr/>
          <a:lstStyle/>
          <a:p>
            <a:pPr fontAlgn="base">
              <a:spcBef>
                <a:spcPct val="0"/>
              </a:spcBef>
              <a:spcAft>
                <a:spcPct val="0"/>
              </a:spcAft>
              <a:defRPr/>
            </a:pPr>
            <a:r>
              <a:rPr lang="en-US" sz="3200" kern="0" dirty="0">
                <a:solidFill>
                  <a:srgbClr val="000000"/>
                </a:solidFill>
              </a:rPr>
              <a:t>Six-Year Graduation Rate</a:t>
            </a:r>
          </a:p>
        </p:txBody>
      </p:sp>
      <p:sp>
        <p:nvSpPr>
          <p:cNvPr id="17410" name="Rectangle 451"/>
          <p:cNvSpPr>
            <a:spLocks noChangeArrowheads="1"/>
          </p:cNvSpPr>
          <p:nvPr/>
        </p:nvSpPr>
        <p:spPr bwMode="auto">
          <a:xfrm>
            <a:off x="2389188" y="62484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r>
              <a:rPr lang="en-US" sz="1000">
                <a:solidFill>
                  <a:srgbClr val="000000"/>
                </a:solidFill>
              </a:rPr>
              <a:t>Source: CI Retention and Graduation Interactive Report</a:t>
            </a:r>
          </a:p>
          <a:p>
            <a:pPr eaLnBrk="0" fontAlgn="base" hangingPunct="0">
              <a:spcBef>
                <a:spcPct val="0"/>
              </a:spcBef>
              <a:spcAft>
                <a:spcPct val="0"/>
              </a:spcAft>
            </a:pPr>
            <a:r>
              <a:rPr lang="en-US" sz="1000">
                <a:solidFill>
                  <a:srgbClr val="000000"/>
                </a:solidFill>
              </a:rPr>
              <a:t>CI Institutional Research 3/14/12</a:t>
            </a:r>
          </a:p>
          <a:p>
            <a:pPr eaLnBrk="0" fontAlgn="base" hangingPunct="0">
              <a:spcBef>
                <a:spcPct val="0"/>
              </a:spcBef>
              <a:spcAft>
                <a:spcPct val="0"/>
              </a:spcAft>
            </a:pPr>
            <a:endParaRPr lang="en-US" sz="1000">
              <a:solidFill>
                <a:srgbClr val="000000"/>
              </a:solidFill>
            </a:endParaRPr>
          </a:p>
        </p:txBody>
      </p:sp>
      <p:grpSp>
        <p:nvGrpSpPr>
          <p:cNvPr id="17411" name="Group 6"/>
          <p:cNvGrpSpPr>
            <a:grpSpLocks/>
          </p:cNvGrpSpPr>
          <p:nvPr/>
        </p:nvGrpSpPr>
        <p:grpSpPr bwMode="auto">
          <a:xfrm>
            <a:off x="2312988" y="1066800"/>
            <a:ext cx="3886200" cy="4181475"/>
            <a:chOff x="381000" y="1524000"/>
            <a:chExt cx="3886200" cy="4181476"/>
          </a:xfrm>
        </p:grpSpPr>
        <p:grpSp>
          <p:nvGrpSpPr>
            <p:cNvPr id="17413" name="Group 7"/>
            <p:cNvGrpSpPr>
              <a:grpSpLocks/>
            </p:cNvGrpSpPr>
            <p:nvPr/>
          </p:nvGrpSpPr>
          <p:grpSpPr bwMode="auto">
            <a:xfrm>
              <a:off x="381000" y="1524000"/>
              <a:ext cx="3810000" cy="2057400"/>
              <a:chOff x="381000" y="1524000"/>
              <a:chExt cx="3810000" cy="2057400"/>
            </a:xfrm>
          </p:grpSpPr>
          <p:sp>
            <p:nvSpPr>
              <p:cNvPr id="12" name="Rectangle 11"/>
              <p:cNvSpPr/>
              <p:nvPr/>
            </p:nvSpPr>
            <p:spPr bwMode="auto">
              <a:xfrm>
                <a:off x="381000" y="1524000"/>
                <a:ext cx="3810000" cy="2057400"/>
              </a:xfrm>
              <a:prstGeom prst="rect">
                <a:avLst/>
              </a:prstGeom>
              <a:solidFill>
                <a:srgbClr val="C00000">
                  <a:alpha val="9000"/>
                </a:srgbClr>
              </a:solidFill>
              <a:ln w="6350" cap="flat" cmpd="sng" algn="ctr">
                <a:solidFill>
                  <a:schemeClr val="tx1"/>
                </a:solidFill>
                <a:prstDash val="solid"/>
                <a:round/>
                <a:headEnd type="none" w="med" len="med"/>
                <a:tailEnd type="none" w="med" len="med"/>
              </a:ln>
              <a:effectLst/>
              <a:scene3d>
                <a:camera prst="orthographicFront">
                  <a:rot lat="1200000" lon="0" rev="0"/>
                </a:camera>
                <a:lightRig rig="threePt" dir="t">
                  <a:rot lat="0" lon="0" rev="1800000"/>
                </a:lightRig>
              </a:scene3d>
              <a:sp3d>
                <a:bevelT w="165100" prst="coolSlant"/>
              </a:sp3d>
            </p:spPr>
            <p:txBody>
              <a:bodyPr/>
              <a:lstStyle/>
              <a:p>
                <a:pPr eaLnBrk="0" fontAlgn="base" hangingPunct="0">
                  <a:spcBef>
                    <a:spcPct val="0"/>
                  </a:spcBef>
                  <a:spcAft>
                    <a:spcPct val="0"/>
                  </a:spcAft>
                  <a:defRPr/>
                </a:pPr>
                <a:endParaRPr lang="en-US" sz="1200" dirty="0">
                  <a:solidFill>
                    <a:srgbClr val="000000"/>
                  </a:solidFill>
                </a:endParaRPr>
              </a:p>
            </p:txBody>
          </p:sp>
          <p:graphicFrame>
            <p:nvGraphicFramePr>
              <p:cNvPr id="13" name="Group 597"/>
              <p:cNvGraphicFramePr>
                <a:graphicFrameLocks/>
              </p:cNvGraphicFramePr>
              <p:nvPr/>
            </p:nvGraphicFramePr>
            <p:xfrm>
              <a:off x="480060" y="1676400"/>
              <a:ext cx="3566160" cy="1676399"/>
            </p:xfrm>
            <a:graphic>
              <a:graphicData uri="http://schemas.openxmlformats.org/drawingml/2006/table">
                <a:tbl>
                  <a:tblPr/>
                  <a:tblGrid>
                    <a:gridCol w="1188720"/>
                    <a:gridCol w="1188720"/>
                    <a:gridCol w="1188720"/>
                  </a:tblGrid>
                  <a:tr h="57912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cs typeface="Arial" charset="0"/>
                            </a:rPr>
                            <a:t>Native Students</a:t>
                          </a:r>
                          <a:endParaRPr kumimoji="0" lang="en-US" sz="1600" b="1" i="0" u="none" strike="noStrike" cap="none" normalizeH="0" baseline="0" dirty="0" smtClean="0">
                            <a:ln>
                              <a:noFill/>
                            </a:ln>
                            <a:solidFill>
                              <a:schemeClr val="tx1"/>
                            </a:solidFill>
                            <a:effectLst/>
                            <a:latin typeface="Comic Sans MS" pitchFamily="66"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2700000" scaled="1"/>
                          <a:tileRect/>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Non-URM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URM*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r h="33528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cs typeface="Arial" charset="0"/>
                            </a:rPr>
                            <a:t>2003-04</a:t>
                          </a:r>
                          <a:endParaRPr kumimoji="0" lang="en-US" sz="1600" b="0" i="0" u="none" strike="noStrike" cap="none" normalizeH="0" baseline="0" dirty="0" smtClean="0">
                            <a:ln>
                              <a:noFill/>
                            </a:ln>
                            <a:solidFill>
                              <a:schemeClr val="tx1"/>
                            </a:solidFill>
                            <a:effectLst/>
                            <a:latin typeface="Comic Sans MS" pitchFamily="66"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cs typeface="Arial" charset="0"/>
                            </a:rPr>
                            <a:t>53%</a:t>
                          </a:r>
                          <a:endParaRPr kumimoji="0" lang="en-US" sz="16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48%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r h="33528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cs typeface="Arial" charset="0"/>
                            </a:rPr>
                            <a:t>2004-05</a:t>
                          </a:r>
                          <a:endParaRPr kumimoji="0" lang="en-US" sz="1600" b="0" i="0" u="none" strike="noStrike" cap="none" normalizeH="0" baseline="0" dirty="0" smtClean="0">
                            <a:ln>
                              <a:noFill/>
                            </a:ln>
                            <a:solidFill>
                              <a:schemeClr val="tx1"/>
                            </a:solidFill>
                            <a:effectLst/>
                            <a:latin typeface="Comic Sans MS" pitchFamily="66"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cs typeface="Arial" charset="0"/>
                            </a:rPr>
                            <a:t>58%</a:t>
                          </a:r>
                          <a:endParaRPr kumimoji="0" lang="en-US" sz="16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55%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r h="42671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cs typeface="Arial" charset="0"/>
                            </a:rPr>
                            <a:t>2005-06</a:t>
                          </a:r>
                          <a:endParaRPr kumimoji="0" lang="en-US" sz="1600" b="0" i="0" u="none" strike="noStrike" cap="none" normalizeH="0" baseline="0" dirty="0" smtClean="0">
                            <a:ln>
                              <a:noFill/>
                            </a:ln>
                            <a:solidFill>
                              <a:schemeClr val="tx1"/>
                            </a:solidFill>
                            <a:effectLst/>
                            <a:latin typeface="Comic Sans MS" pitchFamily="66"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cs typeface="Arial" charset="0"/>
                            </a:rPr>
                            <a:t>54%</a:t>
                          </a:r>
                          <a:endParaRPr kumimoji="0" lang="en-US" sz="1600" b="0" i="0" u="none" strike="noStrike" cap="none" normalizeH="0" baseline="0" dirty="0" smtClean="0">
                            <a:ln>
                              <a:noFill/>
                            </a:ln>
                            <a:solidFill>
                              <a:schemeClr val="tx1"/>
                            </a:solidFill>
                            <a:effectLst/>
                            <a:latin typeface="Comic Sans MS" pitchFamily="66"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48%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bl>
              </a:graphicData>
            </a:graphic>
          </p:graphicFrame>
        </p:grpSp>
        <p:grpSp>
          <p:nvGrpSpPr>
            <p:cNvPr id="17414" name="Group 8"/>
            <p:cNvGrpSpPr>
              <a:grpSpLocks/>
            </p:cNvGrpSpPr>
            <p:nvPr/>
          </p:nvGrpSpPr>
          <p:grpSpPr bwMode="auto">
            <a:xfrm>
              <a:off x="381001" y="3733800"/>
              <a:ext cx="3886199" cy="1971676"/>
              <a:chOff x="676274" y="3743324"/>
              <a:chExt cx="3917554" cy="1971676"/>
            </a:xfrm>
          </p:grpSpPr>
          <p:sp>
            <p:nvSpPr>
              <p:cNvPr id="10" name="Rectangle 9"/>
              <p:cNvSpPr/>
              <p:nvPr/>
            </p:nvSpPr>
            <p:spPr bwMode="auto">
              <a:xfrm>
                <a:off x="676274" y="3743324"/>
                <a:ext cx="3917554" cy="1971676"/>
              </a:xfrm>
              <a:prstGeom prst="rect">
                <a:avLst/>
              </a:prstGeom>
              <a:solidFill>
                <a:srgbClr val="C00000">
                  <a:alpha val="9000"/>
                </a:srgbClr>
              </a:solidFill>
              <a:ln w="6350" cap="flat" cmpd="sng" algn="ctr">
                <a:solidFill>
                  <a:schemeClr val="tx1"/>
                </a:solidFill>
                <a:prstDash val="solid"/>
                <a:round/>
                <a:headEnd type="none" w="med" len="med"/>
                <a:tailEnd type="none" w="med" len="med"/>
              </a:ln>
              <a:effectLst/>
              <a:scene3d>
                <a:camera prst="orthographicFront">
                  <a:rot lat="1200000" lon="0" rev="0"/>
                </a:camera>
                <a:lightRig rig="threePt" dir="t">
                  <a:rot lat="0" lon="0" rev="1800000"/>
                </a:lightRig>
              </a:scene3d>
              <a:sp3d>
                <a:bevelT w="165100" prst="coolSlant"/>
              </a:sp3d>
            </p:spPr>
            <p:txBody>
              <a:bodyPr/>
              <a:lstStyle/>
              <a:p>
                <a:pPr algn="ctr" eaLnBrk="0" fontAlgn="base" hangingPunct="0">
                  <a:spcBef>
                    <a:spcPct val="0"/>
                  </a:spcBef>
                  <a:spcAft>
                    <a:spcPct val="0"/>
                  </a:spcAft>
                  <a:defRPr/>
                </a:pPr>
                <a:endParaRPr lang="en-US" u="sng" dirty="0">
                  <a:solidFill>
                    <a:srgbClr val="000000"/>
                  </a:solidFill>
                </a:endParaRPr>
              </a:p>
            </p:txBody>
          </p:sp>
          <p:graphicFrame>
            <p:nvGraphicFramePr>
              <p:cNvPr id="11" name="Group 597"/>
              <p:cNvGraphicFramePr>
                <a:graphicFrameLocks/>
              </p:cNvGraphicFramePr>
              <p:nvPr/>
            </p:nvGraphicFramePr>
            <p:xfrm>
              <a:off x="818196" y="3886200"/>
              <a:ext cx="3594933" cy="1584960"/>
            </p:xfrm>
            <a:graphic>
              <a:graphicData uri="http://schemas.openxmlformats.org/drawingml/2006/table">
                <a:tbl>
                  <a:tblPr/>
                  <a:tblGrid>
                    <a:gridCol w="1188720"/>
                    <a:gridCol w="1188720"/>
                    <a:gridCol w="1188720"/>
                  </a:tblGrid>
                  <a:tr h="57912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cs typeface="Arial" charset="0"/>
                            </a:rPr>
                            <a:t> Transfer Students</a:t>
                          </a:r>
                          <a:endParaRPr kumimoji="0" lang="en-US" sz="1600" b="1" i="0" u="none" strike="noStrike" cap="none" normalizeH="0" baseline="0" dirty="0" smtClean="0">
                            <a:ln>
                              <a:noFill/>
                            </a:ln>
                            <a:solidFill>
                              <a:schemeClr val="tx1"/>
                            </a:solidFill>
                            <a:effectLst/>
                            <a:latin typeface="Comic Sans MS" pitchFamily="66"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D1D1">
                                <a:shade val="30000"/>
                                <a:satMod val="115000"/>
                              </a:srgbClr>
                            </a:gs>
                            <a:gs pos="50000">
                              <a:srgbClr val="FFD1D1">
                                <a:shade val="67500"/>
                                <a:satMod val="115000"/>
                              </a:srgbClr>
                            </a:gs>
                            <a:gs pos="100000">
                              <a:srgbClr val="FFD1D1">
                                <a:shade val="100000"/>
                                <a:satMod val="115000"/>
                              </a:srgbClr>
                            </a:gs>
                          </a:gsLst>
                          <a:lin ang="8100000" scaled="1"/>
                          <a:tileRect/>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Non-URM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URM*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r h="33528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cs typeface="Arial" charset="0"/>
                            </a:rPr>
                            <a:t>2003-04</a:t>
                          </a:r>
                          <a:endParaRPr kumimoji="0" lang="en-US" sz="1600" b="0" i="0" u="none" strike="noStrike" cap="none" normalizeH="0" baseline="0" dirty="0" smtClean="0">
                            <a:ln>
                              <a:noFill/>
                            </a:ln>
                            <a:solidFill>
                              <a:schemeClr val="tx1"/>
                            </a:solidFill>
                            <a:effectLst/>
                            <a:latin typeface="Comic Sans MS" pitchFamily="66"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72%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70%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r h="33528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cs typeface="Arial" charset="0"/>
                            </a:rPr>
                            <a:t>2004-05</a:t>
                          </a:r>
                          <a:endParaRPr kumimoji="0" lang="en-US" sz="1600" b="0" i="0" u="none" strike="noStrike" cap="none" normalizeH="0" baseline="0" dirty="0" smtClean="0">
                            <a:ln>
                              <a:noFill/>
                            </a:ln>
                            <a:solidFill>
                              <a:schemeClr val="tx1"/>
                            </a:solidFill>
                            <a:effectLst/>
                            <a:latin typeface="Comic Sans MS" pitchFamily="66"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76%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78%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r h="33528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cs typeface="Arial" charset="0"/>
                            </a:rPr>
                            <a:t>2005-06</a:t>
                          </a:r>
                          <a:endParaRPr kumimoji="0" lang="en-US" sz="1600" b="0" i="0" u="none" strike="noStrike" cap="none" normalizeH="0" baseline="0" dirty="0" smtClean="0">
                            <a:ln>
                              <a:noFill/>
                            </a:ln>
                            <a:solidFill>
                              <a:schemeClr val="tx1"/>
                            </a:solidFill>
                            <a:effectLst/>
                            <a:latin typeface="Comic Sans MS" pitchFamily="66"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73%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71%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bl>
              </a:graphicData>
            </a:graphic>
          </p:graphicFrame>
        </p:grpSp>
      </p:grpSp>
      <p:sp>
        <p:nvSpPr>
          <p:cNvPr id="17412" name="TextBox 20"/>
          <p:cNvSpPr txBox="1">
            <a:spLocks noChangeArrowheads="1"/>
          </p:cNvSpPr>
          <p:nvPr/>
        </p:nvSpPr>
        <p:spPr bwMode="auto">
          <a:xfrm>
            <a:off x="2312988" y="5334000"/>
            <a:ext cx="441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1400">
                <a:solidFill>
                  <a:srgbClr val="000000"/>
                </a:solidFill>
                <a:latin typeface="Comic Sans MS" pitchFamily="66" charset="0"/>
              </a:rPr>
              <a:t>“</a:t>
            </a:r>
            <a:r>
              <a:rPr lang="en-US" altLang="ja-JP" sz="1400">
                <a:solidFill>
                  <a:srgbClr val="000000"/>
                </a:solidFill>
                <a:latin typeface="Comic Sans MS" pitchFamily="66" charset="0"/>
              </a:rPr>
              <a:t>URM</a:t>
            </a:r>
            <a:r>
              <a:rPr lang="en-US" altLang="en-US" sz="1400">
                <a:solidFill>
                  <a:srgbClr val="000000"/>
                </a:solidFill>
                <a:latin typeface="Comic Sans MS" pitchFamily="66" charset="0"/>
              </a:rPr>
              <a:t>”</a:t>
            </a:r>
            <a:r>
              <a:rPr lang="en-US" altLang="ja-JP" sz="1400">
                <a:solidFill>
                  <a:srgbClr val="000000"/>
                </a:solidFill>
                <a:latin typeface="Comic Sans MS" pitchFamily="66" charset="0"/>
              </a:rPr>
              <a:t>; under-represented minorities (African American, Native American, Hispanic)</a:t>
            </a:r>
            <a:endParaRPr lang="en-US" sz="1400">
              <a:solidFill>
                <a:srgbClr val="000000"/>
              </a:solidFill>
              <a:latin typeface="Comic Sans MS" pitchFamily="66" charset="0"/>
            </a:endParaRPr>
          </a:p>
        </p:txBody>
      </p:sp>
    </p:spTree>
    <p:extLst>
      <p:ext uri="{BB962C8B-B14F-4D97-AF65-F5344CB8AC3E}">
        <p14:creationId xmlns:p14="http://schemas.microsoft.com/office/powerpoint/2010/main" val="21532436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3"/>
          <p:cNvGrpSpPr>
            <a:grpSpLocks/>
          </p:cNvGrpSpPr>
          <p:nvPr/>
        </p:nvGrpSpPr>
        <p:grpSpPr bwMode="auto">
          <a:xfrm>
            <a:off x="533400" y="457200"/>
            <a:ext cx="7948613" cy="5962650"/>
            <a:chOff x="533400" y="457200"/>
            <a:chExt cx="7949364" cy="5962650"/>
          </a:xfrm>
        </p:grpSpPr>
        <p:sp>
          <p:nvSpPr>
            <p:cNvPr id="18434" name="Rectangle 451"/>
            <p:cNvSpPr>
              <a:spLocks noChangeArrowheads="1"/>
            </p:cNvSpPr>
            <p:nvPr/>
          </p:nvSpPr>
          <p:spPr bwMode="auto">
            <a:xfrm>
              <a:off x="533400" y="61722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r>
                <a:rPr lang="en-US" sz="1000">
                  <a:solidFill>
                    <a:srgbClr val="000000"/>
                  </a:solidFill>
                </a:rPr>
                <a:t>Source: CI Retention and Graduation Interactive Report</a:t>
              </a:r>
            </a:p>
            <a:p>
              <a:pPr eaLnBrk="0" fontAlgn="base" hangingPunct="0">
                <a:spcBef>
                  <a:spcPct val="0"/>
                </a:spcBef>
                <a:spcAft>
                  <a:spcPct val="0"/>
                </a:spcAft>
              </a:pPr>
              <a:r>
                <a:rPr lang="en-US" sz="1000">
                  <a:solidFill>
                    <a:srgbClr val="000000"/>
                  </a:solidFill>
                </a:rPr>
                <a:t>CI Institutional Research 3/14/12</a:t>
              </a:r>
            </a:p>
            <a:p>
              <a:pPr eaLnBrk="0" fontAlgn="base" hangingPunct="0">
                <a:spcBef>
                  <a:spcPct val="0"/>
                </a:spcBef>
                <a:spcAft>
                  <a:spcPct val="0"/>
                </a:spcAft>
              </a:pPr>
              <a:endParaRPr lang="en-US" sz="1000">
                <a:solidFill>
                  <a:srgbClr val="000000"/>
                </a:solidFill>
              </a:endParaRPr>
            </a:p>
          </p:txBody>
        </p:sp>
        <p:sp>
          <p:nvSpPr>
            <p:cNvPr id="18435" name="TextBox 20"/>
            <p:cNvSpPr txBox="1">
              <a:spLocks noChangeArrowheads="1"/>
            </p:cNvSpPr>
            <p:nvPr/>
          </p:nvSpPr>
          <p:spPr bwMode="auto">
            <a:xfrm>
              <a:off x="4648200" y="6019800"/>
              <a:ext cx="342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1000">
                  <a:solidFill>
                    <a:srgbClr val="000000"/>
                  </a:solidFill>
                </a:rPr>
                <a:t>“</a:t>
              </a:r>
              <a:r>
                <a:rPr lang="en-US" sz="1000">
                  <a:solidFill>
                    <a:srgbClr val="000000"/>
                  </a:solidFill>
                </a:rPr>
                <a:t>URM</a:t>
              </a:r>
              <a:r>
                <a:rPr lang="en-US" altLang="en-US" sz="1000">
                  <a:solidFill>
                    <a:srgbClr val="000000"/>
                  </a:solidFill>
                </a:rPr>
                <a:t>”</a:t>
              </a:r>
              <a:r>
                <a:rPr lang="en-US" sz="1000">
                  <a:solidFill>
                    <a:srgbClr val="000000"/>
                  </a:solidFill>
                </a:rPr>
                <a:t>; under-represented minorities (African American, Native American, Hispanic)</a:t>
              </a:r>
              <a:endParaRPr lang="en-US" sz="1200">
                <a:solidFill>
                  <a:srgbClr val="000000"/>
                </a:solidFill>
              </a:endParaRPr>
            </a:p>
          </p:txBody>
        </p:sp>
        <p:pic>
          <p:nvPicPr>
            <p:cNvPr id="18436" name="Picture 4" descr="C:\Users\Yale2\Desktop\Picture6.png"/>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3352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7" name="Group 7"/>
            <p:cNvGrpSpPr>
              <a:grpSpLocks/>
            </p:cNvGrpSpPr>
            <p:nvPr/>
          </p:nvGrpSpPr>
          <p:grpSpPr bwMode="auto">
            <a:xfrm>
              <a:off x="743674" y="1447800"/>
              <a:ext cx="7739090" cy="4595150"/>
              <a:chOff x="743674" y="1447800"/>
              <a:chExt cx="7739090" cy="4595150"/>
            </a:xfrm>
          </p:grpSpPr>
          <p:pic>
            <p:nvPicPr>
              <p:cNvPr id="18439" name="Picture 3" descr="C:\Users\Yale2\Desktop\Picture5.png"/>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652587"/>
                <a:ext cx="3048000"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7" descr="C:\Users\Yale2\Desktop\Picture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674" y="3863051"/>
                <a:ext cx="3200400" cy="216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2" descr="C:\Users\Yale2\Desktop\Picture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0076" y="3909349"/>
                <a:ext cx="3200400"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Box 16"/>
              <p:cNvSpPr txBox="1">
                <a:spLocks noChangeArrowheads="1"/>
              </p:cNvSpPr>
              <p:nvPr/>
            </p:nvSpPr>
            <p:spPr bwMode="auto">
              <a:xfrm>
                <a:off x="5257800" y="14478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800">
                    <a:solidFill>
                      <a:srgbClr val="000000"/>
                    </a:solidFill>
                    <a:latin typeface="Comic Sans MS" pitchFamily="66" charset="0"/>
                  </a:rPr>
                  <a:t>URM*</a:t>
                </a:r>
              </a:p>
            </p:txBody>
          </p:sp>
          <p:sp>
            <p:nvSpPr>
              <p:cNvPr id="18443" name="TextBox 16"/>
              <p:cNvSpPr txBox="1">
                <a:spLocks noChangeArrowheads="1"/>
              </p:cNvSpPr>
              <p:nvPr/>
            </p:nvSpPr>
            <p:spPr bwMode="auto">
              <a:xfrm>
                <a:off x="1752600" y="1447800"/>
                <a:ext cx="1981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800">
                    <a:solidFill>
                      <a:srgbClr val="000000"/>
                    </a:solidFill>
                    <a:latin typeface="Comic Sans MS" pitchFamily="66" charset="0"/>
                  </a:rPr>
                  <a:t>Non-URM*</a:t>
                </a:r>
              </a:p>
            </p:txBody>
          </p:sp>
          <p:sp>
            <p:nvSpPr>
              <p:cNvPr id="18444" name="TextBox 14"/>
              <p:cNvSpPr txBox="1">
                <a:spLocks noChangeArrowheads="1"/>
              </p:cNvSpPr>
              <p:nvPr/>
            </p:nvSpPr>
            <p:spPr bwMode="auto">
              <a:xfrm>
                <a:off x="3299042" y="2590800"/>
                <a:ext cx="12250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800">
                    <a:solidFill>
                      <a:srgbClr val="000000"/>
                    </a:solidFill>
                    <a:latin typeface="Comic Sans MS" pitchFamily="66" charset="0"/>
                  </a:rPr>
                  <a:t>Native </a:t>
                </a:r>
              </a:p>
              <a:p>
                <a:pPr algn="ctr" eaLnBrk="1" fontAlgn="base" hangingPunct="1">
                  <a:spcBef>
                    <a:spcPct val="0"/>
                  </a:spcBef>
                  <a:spcAft>
                    <a:spcPct val="0"/>
                  </a:spcAft>
                </a:pPr>
                <a:r>
                  <a:rPr lang="en-US" sz="1800">
                    <a:solidFill>
                      <a:srgbClr val="000000"/>
                    </a:solidFill>
                    <a:latin typeface="Comic Sans MS" pitchFamily="66" charset="0"/>
                  </a:rPr>
                  <a:t>Freshman</a:t>
                </a:r>
              </a:p>
            </p:txBody>
          </p:sp>
          <p:sp>
            <p:nvSpPr>
              <p:cNvPr id="18445" name="TextBox 15"/>
              <p:cNvSpPr txBox="1">
                <a:spLocks noChangeArrowheads="1"/>
              </p:cNvSpPr>
              <p:nvPr/>
            </p:nvSpPr>
            <p:spPr bwMode="auto">
              <a:xfrm>
                <a:off x="3276600" y="4648200"/>
                <a:ext cx="12698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800">
                    <a:solidFill>
                      <a:srgbClr val="000000"/>
                    </a:solidFill>
                    <a:latin typeface="Comic Sans MS" pitchFamily="66" charset="0"/>
                  </a:rPr>
                  <a:t>Transfers</a:t>
                </a:r>
              </a:p>
            </p:txBody>
          </p:sp>
          <p:grpSp>
            <p:nvGrpSpPr>
              <p:cNvPr id="18446" name="Group 14"/>
              <p:cNvGrpSpPr>
                <a:grpSpLocks/>
              </p:cNvGrpSpPr>
              <p:nvPr/>
            </p:nvGrpSpPr>
            <p:grpSpPr bwMode="auto">
              <a:xfrm>
                <a:off x="6858000" y="3429000"/>
                <a:ext cx="1624764" cy="878904"/>
                <a:chOff x="7315200" y="2057400"/>
                <a:chExt cx="1624764" cy="878904"/>
              </a:xfrm>
            </p:grpSpPr>
            <p:grpSp>
              <p:nvGrpSpPr>
                <p:cNvPr id="18447" name="Group 31"/>
                <p:cNvGrpSpPr>
                  <a:grpSpLocks/>
                </p:cNvGrpSpPr>
                <p:nvPr/>
              </p:nvGrpSpPr>
              <p:grpSpPr bwMode="auto">
                <a:xfrm>
                  <a:off x="7315200" y="2057400"/>
                  <a:ext cx="1624764" cy="338554"/>
                  <a:chOff x="6286500" y="152400"/>
                  <a:chExt cx="1624764" cy="338554"/>
                </a:xfrm>
              </p:grpSpPr>
              <p:sp>
                <p:nvSpPr>
                  <p:cNvPr id="18454" name="Rounded Rectangle 24"/>
                  <p:cNvSpPr>
                    <a:spLocks noChangeArrowheads="1"/>
                  </p:cNvSpPr>
                  <p:nvPr/>
                </p:nvSpPr>
                <p:spPr bwMode="auto">
                  <a:xfrm>
                    <a:off x="6286500" y="214699"/>
                    <a:ext cx="152400" cy="152400"/>
                  </a:xfrm>
                  <a:prstGeom prst="roundRect">
                    <a:avLst>
                      <a:gd name="adj" fmla="val 16667"/>
                    </a:avLst>
                  </a:prstGeom>
                  <a:solidFill>
                    <a:srgbClr val="CBCBCB"/>
                  </a:solidFill>
                  <a:ln w="9525">
                    <a:solidFill>
                      <a:schemeClr val="tx1"/>
                    </a:solidFill>
                    <a:round/>
                    <a:headEnd/>
                    <a:tailEnd/>
                  </a:ln>
                </p:spPr>
                <p:txBody>
                  <a:bodyPr/>
                  <a:lstStyle/>
                  <a:p>
                    <a:pPr eaLnBrk="0" fontAlgn="base" hangingPunct="0">
                      <a:spcBef>
                        <a:spcPct val="0"/>
                      </a:spcBef>
                      <a:spcAft>
                        <a:spcPct val="0"/>
                      </a:spcAft>
                    </a:pPr>
                    <a:endParaRPr lang="en-US" sz="1600">
                      <a:solidFill>
                        <a:srgbClr val="000000"/>
                      </a:solidFill>
                      <a:latin typeface="Comic Sans MS" pitchFamily="66" charset="0"/>
                    </a:endParaRPr>
                  </a:p>
                </p:txBody>
              </p:sp>
              <p:sp>
                <p:nvSpPr>
                  <p:cNvPr id="18455" name="TextBox 25"/>
                  <p:cNvSpPr txBox="1">
                    <a:spLocks noChangeArrowheads="1"/>
                  </p:cNvSpPr>
                  <p:nvPr/>
                </p:nvSpPr>
                <p:spPr bwMode="auto">
                  <a:xfrm>
                    <a:off x="6553200" y="152400"/>
                    <a:ext cx="13580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600">
                        <a:solidFill>
                          <a:srgbClr val="000000"/>
                        </a:solidFill>
                        <a:latin typeface="Comic Sans MS" pitchFamily="66" charset="0"/>
                      </a:rPr>
                      <a:t>Left campus</a:t>
                    </a:r>
                  </a:p>
                </p:txBody>
              </p:sp>
            </p:grpSp>
            <p:grpSp>
              <p:nvGrpSpPr>
                <p:cNvPr id="18448" name="Group 32"/>
                <p:cNvGrpSpPr>
                  <a:grpSpLocks/>
                </p:cNvGrpSpPr>
                <p:nvPr/>
              </p:nvGrpSpPr>
              <p:grpSpPr bwMode="auto">
                <a:xfrm>
                  <a:off x="7315200" y="2327575"/>
                  <a:ext cx="1238441" cy="338554"/>
                  <a:chOff x="6286500" y="457200"/>
                  <a:chExt cx="1238441" cy="338554"/>
                </a:xfrm>
              </p:grpSpPr>
              <p:sp>
                <p:nvSpPr>
                  <p:cNvPr id="18452" name="Rounded Rectangle 22"/>
                  <p:cNvSpPr>
                    <a:spLocks noChangeArrowheads="1"/>
                  </p:cNvSpPr>
                  <p:nvPr/>
                </p:nvSpPr>
                <p:spPr bwMode="auto">
                  <a:xfrm>
                    <a:off x="6286500" y="519499"/>
                    <a:ext cx="152400" cy="152400"/>
                  </a:xfrm>
                  <a:prstGeom prst="roundRect">
                    <a:avLst>
                      <a:gd name="adj" fmla="val 16667"/>
                    </a:avLst>
                  </a:prstGeom>
                  <a:solidFill>
                    <a:srgbClr val="E80D08"/>
                  </a:solidFill>
                  <a:ln w="9525">
                    <a:solidFill>
                      <a:schemeClr val="tx1"/>
                    </a:solidFill>
                    <a:round/>
                    <a:headEnd/>
                    <a:tailEnd/>
                  </a:ln>
                </p:spPr>
                <p:txBody>
                  <a:bodyPr/>
                  <a:lstStyle/>
                  <a:p>
                    <a:pPr eaLnBrk="0" fontAlgn="base" hangingPunct="0">
                      <a:spcBef>
                        <a:spcPct val="0"/>
                      </a:spcBef>
                      <a:spcAft>
                        <a:spcPct val="0"/>
                      </a:spcAft>
                    </a:pPr>
                    <a:endParaRPr lang="en-US" sz="1600">
                      <a:solidFill>
                        <a:srgbClr val="000000"/>
                      </a:solidFill>
                      <a:latin typeface="Comic Sans MS" pitchFamily="66" charset="0"/>
                    </a:endParaRPr>
                  </a:p>
                </p:txBody>
              </p:sp>
              <p:sp>
                <p:nvSpPr>
                  <p:cNvPr id="18453" name="TextBox 23"/>
                  <p:cNvSpPr txBox="1">
                    <a:spLocks noChangeArrowheads="1"/>
                  </p:cNvSpPr>
                  <p:nvPr/>
                </p:nvSpPr>
                <p:spPr bwMode="auto">
                  <a:xfrm>
                    <a:off x="6553200" y="457200"/>
                    <a:ext cx="9717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600">
                        <a:solidFill>
                          <a:srgbClr val="000000"/>
                        </a:solidFill>
                        <a:latin typeface="Comic Sans MS" pitchFamily="66" charset="0"/>
                      </a:rPr>
                      <a:t>Enrolled</a:t>
                    </a:r>
                  </a:p>
                </p:txBody>
              </p:sp>
            </p:grpSp>
            <p:grpSp>
              <p:nvGrpSpPr>
                <p:cNvPr id="18449" name="Group 33"/>
                <p:cNvGrpSpPr>
                  <a:grpSpLocks/>
                </p:cNvGrpSpPr>
                <p:nvPr/>
              </p:nvGrpSpPr>
              <p:grpSpPr bwMode="auto">
                <a:xfrm>
                  <a:off x="7315200" y="2597750"/>
                  <a:ext cx="1458052" cy="338554"/>
                  <a:chOff x="6286500" y="692750"/>
                  <a:chExt cx="1458052" cy="338554"/>
                </a:xfrm>
              </p:grpSpPr>
              <p:sp>
                <p:nvSpPr>
                  <p:cNvPr id="21" name="Rounded Rectangle 20"/>
                  <p:cNvSpPr/>
                  <p:nvPr/>
                </p:nvSpPr>
                <p:spPr bwMode="auto">
                  <a:xfrm>
                    <a:off x="6287098" y="758825"/>
                    <a:ext cx="152414" cy="149225"/>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sz="1600" dirty="0">
                      <a:solidFill>
                        <a:srgbClr val="000000"/>
                      </a:solidFill>
                      <a:latin typeface="Comic Sans MS" pitchFamily="66" charset="0"/>
                      <a:cs typeface="ＭＳ Ｐゴシック" charset="0"/>
                    </a:endParaRPr>
                  </a:p>
                </p:txBody>
              </p:sp>
              <p:sp>
                <p:nvSpPr>
                  <p:cNvPr id="18451" name="TextBox 21"/>
                  <p:cNvSpPr txBox="1">
                    <a:spLocks noChangeArrowheads="1"/>
                  </p:cNvSpPr>
                  <p:nvPr/>
                </p:nvSpPr>
                <p:spPr bwMode="auto">
                  <a:xfrm>
                    <a:off x="6553200" y="692750"/>
                    <a:ext cx="11913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600">
                        <a:solidFill>
                          <a:srgbClr val="000000"/>
                        </a:solidFill>
                        <a:latin typeface="Comic Sans MS" pitchFamily="66" charset="0"/>
                      </a:rPr>
                      <a:t>Graduated</a:t>
                    </a:r>
                  </a:p>
                </p:txBody>
              </p:sp>
            </p:grpSp>
          </p:grpSp>
        </p:grpSp>
        <p:sp>
          <p:nvSpPr>
            <p:cNvPr id="9" name="Rectangle 8"/>
            <p:cNvSpPr/>
            <p:nvPr/>
          </p:nvSpPr>
          <p:spPr>
            <a:xfrm>
              <a:off x="1066850" y="457200"/>
              <a:ext cx="7033289" cy="584200"/>
            </a:xfrm>
            <a:prstGeom prst="rect">
              <a:avLst/>
            </a:prstGeom>
          </p:spPr>
          <p:txBody>
            <a:bodyPr wrap="none">
              <a:spAutoFit/>
            </a:bodyPr>
            <a:lstStyle/>
            <a:p>
              <a:pPr fontAlgn="base">
                <a:spcBef>
                  <a:spcPct val="0"/>
                </a:spcBef>
                <a:spcAft>
                  <a:spcPct val="0"/>
                </a:spcAft>
                <a:defRPr/>
              </a:pPr>
              <a:r>
                <a:rPr lang="en-US" sz="3200" u="sng" kern="0" dirty="0">
                  <a:solidFill>
                    <a:srgbClr val="000000"/>
                  </a:solidFill>
                  <a:latin typeface="Comic Sans MS" pitchFamily="66" charset="0"/>
                </a:rPr>
                <a:t>Six-Year Progress: 2005-06 Cohort</a:t>
              </a:r>
            </a:p>
          </p:txBody>
        </p:sp>
      </p:grpSp>
    </p:spTree>
    <p:extLst>
      <p:ext uri="{BB962C8B-B14F-4D97-AF65-F5344CB8AC3E}">
        <p14:creationId xmlns:p14="http://schemas.microsoft.com/office/powerpoint/2010/main" val="30682721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7"/>
          <p:cNvSpPr>
            <a:spLocks noChangeArrowheads="1"/>
          </p:cNvSpPr>
          <p:nvPr/>
        </p:nvSpPr>
        <p:spPr bwMode="auto">
          <a:xfrm>
            <a:off x="457200" y="62484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r>
              <a:rPr lang="en-US" sz="1400">
                <a:solidFill>
                  <a:srgbClr val="000000"/>
                </a:solidFill>
              </a:rPr>
              <a:t>Source: ERS Enrollment Term Files</a:t>
            </a:r>
          </a:p>
          <a:p>
            <a:pPr eaLnBrk="0" fontAlgn="base" hangingPunct="0">
              <a:spcBef>
                <a:spcPct val="0"/>
              </a:spcBef>
              <a:spcAft>
                <a:spcPct val="0"/>
              </a:spcAft>
            </a:pPr>
            <a:r>
              <a:rPr lang="en-US" sz="1400">
                <a:solidFill>
                  <a:srgbClr val="000000"/>
                </a:solidFill>
              </a:rPr>
              <a:t>CI Institutional Research 4/10/12</a:t>
            </a:r>
          </a:p>
          <a:p>
            <a:pPr eaLnBrk="0" fontAlgn="base" hangingPunct="0">
              <a:spcBef>
                <a:spcPct val="0"/>
              </a:spcBef>
              <a:spcAft>
                <a:spcPct val="0"/>
              </a:spcAft>
            </a:pPr>
            <a:endParaRPr lang="en-US" sz="1000">
              <a:solidFill>
                <a:srgbClr val="000000"/>
              </a:solidFill>
            </a:endParaRPr>
          </a:p>
        </p:txBody>
      </p:sp>
      <p:sp>
        <p:nvSpPr>
          <p:cNvPr id="19458" name="TextBox 8"/>
          <p:cNvSpPr txBox="1">
            <a:spLocks noChangeArrowheads="1"/>
          </p:cNvSpPr>
          <p:nvPr/>
        </p:nvSpPr>
        <p:spPr bwMode="auto">
          <a:xfrm>
            <a:off x="5334000" y="2590800"/>
            <a:ext cx="358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19075"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800">
                <a:solidFill>
                  <a:srgbClr val="000000"/>
                </a:solidFill>
                <a:latin typeface="Comic Sans MS" pitchFamily="66" charset="0"/>
              </a:rPr>
              <a:t>* First Generation = neither parent has attended college</a:t>
            </a:r>
          </a:p>
        </p:txBody>
      </p:sp>
      <p:sp>
        <p:nvSpPr>
          <p:cNvPr id="19459" name="Rectangle 1"/>
          <p:cNvSpPr>
            <a:spLocks noChangeArrowheads="1"/>
          </p:cNvSpPr>
          <p:nvPr/>
        </p:nvSpPr>
        <p:spPr bwMode="auto">
          <a:xfrm>
            <a:off x="685800" y="304800"/>
            <a:ext cx="8001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r>
              <a:rPr lang="en-US" sz="3200">
                <a:solidFill>
                  <a:srgbClr val="000000"/>
                </a:solidFill>
                <a:latin typeface="Comic Sans MS" pitchFamily="66" charset="0"/>
                <a:cs typeface="Calibri" pitchFamily="34" charset="0"/>
              </a:rPr>
              <a:t>~ 27% of Fall 2011 students are 1</a:t>
            </a:r>
            <a:r>
              <a:rPr lang="en-US" sz="3200" baseline="30000">
                <a:solidFill>
                  <a:srgbClr val="000000"/>
                </a:solidFill>
                <a:latin typeface="Comic Sans MS" pitchFamily="66" charset="0"/>
                <a:cs typeface="Calibri" pitchFamily="34" charset="0"/>
              </a:rPr>
              <a:t>st</a:t>
            </a:r>
            <a:r>
              <a:rPr lang="en-US" sz="3200">
                <a:solidFill>
                  <a:srgbClr val="000000"/>
                </a:solidFill>
                <a:latin typeface="Comic Sans MS" pitchFamily="66" charset="0"/>
                <a:cs typeface="Calibri" pitchFamily="34" charset="0"/>
              </a:rPr>
              <a:t> generation</a:t>
            </a:r>
            <a:endParaRPr lang="en-US" sz="2000">
              <a:solidFill>
                <a:srgbClr val="000000"/>
              </a:solidFill>
              <a:latin typeface="Comic Sans MS" pitchFamily="66" charset="0"/>
            </a:endParaRPr>
          </a:p>
        </p:txBody>
      </p:sp>
      <p:grpSp>
        <p:nvGrpSpPr>
          <p:cNvPr id="19460" name="Group 6"/>
          <p:cNvGrpSpPr>
            <a:grpSpLocks/>
          </p:cNvGrpSpPr>
          <p:nvPr/>
        </p:nvGrpSpPr>
        <p:grpSpPr bwMode="auto">
          <a:xfrm>
            <a:off x="457200" y="1600200"/>
            <a:ext cx="8197850" cy="4038600"/>
            <a:chOff x="381001" y="1447800"/>
            <a:chExt cx="8198302" cy="4038601"/>
          </a:xfrm>
        </p:grpSpPr>
        <p:graphicFrame>
          <p:nvGraphicFramePr>
            <p:cNvPr id="8" name="Group 70"/>
            <p:cNvGraphicFramePr>
              <a:graphicFrameLocks/>
            </p:cNvGraphicFramePr>
            <p:nvPr/>
          </p:nvGraphicFramePr>
          <p:xfrm>
            <a:off x="381001" y="1447800"/>
            <a:ext cx="4876800" cy="4038601"/>
          </p:xfrm>
          <a:graphic>
            <a:graphicData uri="http://schemas.openxmlformats.org/drawingml/2006/table">
              <a:tbl>
                <a:tblPr>
                  <a:tableStyleId>{0E3FDE45-AF77-4B5C-9715-49D594BDF05E}</a:tableStyleId>
                </a:tblPr>
                <a:tblGrid>
                  <a:gridCol w="1950612"/>
                  <a:gridCol w="1350425"/>
                  <a:gridCol w="1575494"/>
                </a:tblGrid>
                <a:tr h="3810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n-US" sz="1800" b="0" cap="none" spc="0" baseline="0" dirty="0" smtClean="0">
                            <a:ln>
                              <a:noFill/>
                            </a:ln>
                            <a:solidFill>
                              <a:schemeClr val="tx1"/>
                            </a:solidFill>
                            <a:effectLst/>
                            <a:latin typeface="Comic Sans MS" pitchFamily="66" charset="0"/>
                          </a:rPr>
                          <a:t> </a:t>
                        </a:r>
                      </a:p>
                    </a:txBody>
                    <a:tcPr marL="91435" marR="91435" anchor="ctr" horzOverflow="overflow">
                      <a:lnL w="190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US" sz="1800" b="0" cap="none" spc="0" baseline="0" dirty="0" smtClean="0">
                            <a:ln>
                              <a:noFill/>
                            </a:ln>
                            <a:solidFill>
                              <a:schemeClr val="tx1"/>
                            </a:solidFill>
                            <a:effectLst/>
                            <a:latin typeface="Comic Sans MS" pitchFamily="66" charset="0"/>
                          </a:rPr>
                          <a:t>Fall 2011</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0D08">
                          <a:alpha val="31765"/>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US" sz="1800" b="0" cap="none" spc="0" baseline="0" dirty="0" smtClean="0">
                            <a:ln>
                              <a:noFill/>
                            </a:ln>
                            <a:solidFill>
                              <a:schemeClr val="tx1"/>
                            </a:solidFill>
                            <a:effectLst/>
                            <a:latin typeface="Comic Sans MS" pitchFamily="66" charset="0"/>
                          </a:rPr>
                          <a:t>Spring 2012</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0D08">
                          <a:alpha val="31765"/>
                        </a:srgbClr>
                      </a:solidFill>
                    </a:tcPr>
                  </a:tc>
                </a:tr>
                <a:tr h="365760">
                  <a:tc>
                    <a:txBody>
                      <a:bodyPr/>
                      <a:lstStyle/>
                      <a:p>
                        <a:r>
                          <a:rPr lang="en-US" sz="1800" b="0" u="sng" cap="none" spc="0" baseline="0" dirty="0" smtClean="0">
                            <a:ln>
                              <a:noFill/>
                            </a:ln>
                            <a:solidFill>
                              <a:schemeClr val="tx1"/>
                            </a:solidFill>
                            <a:effectLst/>
                            <a:latin typeface="Comic Sans MS" pitchFamily="66" charset="0"/>
                          </a:rPr>
                          <a:t>New Transfers</a:t>
                        </a:r>
                        <a:endParaRPr lang="en-US" sz="1800" b="0" u="sng" cap="none" spc="0" baseline="0" dirty="0">
                          <a:ln>
                            <a:noFill/>
                          </a:ln>
                          <a:solidFill>
                            <a:schemeClr val="tx1"/>
                          </a:solidFill>
                          <a:effectLst/>
                          <a:latin typeface="Comic Sans MS" pitchFamily="66" charset="0"/>
                        </a:endParaRP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alpha val="7843"/>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US" sz="1800" b="0" cap="none" spc="0" baseline="0" dirty="0" smtClean="0">
                            <a:ln>
                              <a:noFill/>
                            </a:ln>
                            <a:solidFill>
                              <a:schemeClr val="tx1"/>
                            </a:solidFill>
                            <a:effectLst/>
                            <a:latin typeface="Comic Sans MS" pitchFamily="66" charset="0"/>
                          </a:rPr>
                          <a:t>N= 714</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alpha val="7843"/>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US" sz="1800" b="0" cap="none" spc="0" baseline="0" dirty="0" smtClean="0">
                            <a:ln>
                              <a:noFill/>
                            </a:ln>
                            <a:solidFill>
                              <a:schemeClr val="tx1"/>
                            </a:solidFill>
                            <a:effectLst/>
                            <a:latin typeface="Comic Sans MS" pitchFamily="66" charset="0"/>
                          </a:rPr>
                          <a:t>N=341</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alpha val="7843"/>
                        </a:schemeClr>
                      </a:solidFill>
                    </a:tcPr>
                  </a:tc>
                </a:tr>
                <a:tr h="36576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n-US" sz="1800" b="0" cap="none" spc="0" baseline="0" dirty="0" smtClean="0">
                            <a:ln>
                              <a:noFill/>
                            </a:ln>
                            <a:solidFill>
                              <a:schemeClr val="tx1"/>
                            </a:solidFill>
                            <a:effectLst/>
                            <a:latin typeface="Comic Sans MS" pitchFamily="66" charset="0"/>
                          </a:rPr>
                          <a:t>Non-URM</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US" sz="1800" b="0" cap="none" spc="0" baseline="0" dirty="0" smtClean="0">
                            <a:ln>
                              <a:noFill/>
                            </a:ln>
                            <a:solidFill>
                              <a:schemeClr val="tx1"/>
                            </a:solidFill>
                            <a:effectLst/>
                            <a:latin typeface="Comic Sans MS" pitchFamily="66" charset="0"/>
                          </a:rPr>
                          <a:t>466 (65%)</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US" sz="1800" b="0" cap="none" spc="0" baseline="0" dirty="0" smtClean="0">
                            <a:ln>
                              <a:noFill/>
                            </a:ln>
                            <a:solidFill>
                              <a:schemeClr val="tx1"/>
                            </a:solidFill>
                            <a:effectLst/>
                            <a:latin typeface="Comic Sans MS" pitchFamily="66" charset="0"/>
                          </a:rPr>
                          <a:t>216 (63%)</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6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n-US" sz="1800" b="0" cap="none" spc="0" baseline="0" dirty="0" smtClean="0">
                            <a:ln>
                              <a:noFill/>
                            </a:ln>
                            <a:solidFill>
                              <a:schemeClr val="tx1"/>
                            </a:solidFill>
                            <a:effectLst/>
                            <a:latin typeface="Comic Sans MS" pitchFamily="66" charset="0"/>
                          </a:rPr>
                          <a:t>URM</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US" sz="1800" b="0" cap="none" spc="0" baseline="0" dirty="0" smtClean="0">
                            <a:ln>
                              <a:noFill/>
                            </a:ln>
                            <a:solidFill>
                              <a:schemeClr val="tx1"/>
                            </a:solidFill>
                            <a:effectLst/>
                            <a:latin typeface="Comic Sans MS" pitchFamily="66" charset="0"/>
                          </a:rPr>
                          <a:t>248 (35%)</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US" sz="1800" b="0" cap="none" spc="0" baseline="0" dirty="0" smtClean="0">
                            <a:ln>
                              <a:noFill/>
                            </a:ln>
                            <a:solidFill>
                              <a:schemeClr val="tx1"/>
                            </a:solidFill>
                            <a:effectLst/>
                            <a:latin typeface="Comic Sans MS" pitchFamily="66" charset="0"/>
                          </a:rPr>
                          <a:t>125 (37%)</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6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n-US" sz="1800" b="0" cap="none" spc="0" baseline="0" dirty="0" smtClean="0">
                            <a:ln>
                              <a:noFill/>
                            </a:ln>
                            <a:solidFill>
                              <a:schemeClr val="tx1"/>
                            </a:solidFill>
                            <a:effectLst/>
                            <a:latin typeface="Comic Sans MS" pitchFamily="66" charset="0"/>
                          </a:rPr>
                          <a:t>Hispanic</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US" sz="1800" b="0" cap="none" spc="0" baseline="0" dirty="0" smtClean="0">
                            <a:ln>
                              <a:noFill/>
                            </a:ln>
                            <a:solidFill>
                              <a:schemeClr val="tx1"/>
                            </a:solidFill>
                            <a:effectLst/>
                            <a:latin typeface="Comic Sans MS" pitchFamily="66" charset="0"/>
                          </a:rPr>
                          <a:t>240 (34%)</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US" sz="1800" b="0" cap="none" spc="0" baseline="0" dirty="0" smtClean="0">
                            <a:ln>
                              <a:noFill/>
                            </a:ln>
                            <a:solidFill>
                              <a:schemeClr val="tx1"/>
                            </a:solidFill>
                            <a:effectLst/>
                            <a:latin typeface="Comic Sans MS" pitchFamily="66" charset="0"/>
                          </a:rPr>
                          <a:t>121 (35%)</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6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n-US" sz="1800" b="0" cap="none" spc="0" baseline="0" dirty="0" smtClean="0">
                            <a:ln>
                              <a:noFill/>
                            </a:ln>
                            <a:solidFill>
                              <a:schemeClr val="tx1"/>
                            </a:solidFill>
                            <a:effectLst/>
                            <a:latin typeface="Comic Sans MS" pitchFamily="66" charset="0"/>
                          </a:rPr>
                          <a:t>1st Generation*</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US" sz="1800" b="0" cap="none" spc="0" baseline="0" dirty="0" smtClean="0">
                            <a:ln>
                              <a:noFill/>
                            </a:ln>
                            <a:solidFill>
                              <a:schemeClr val="tx1"/>
                            </a:solidFill>
                            <a:effectLst/>
                            <a:latin typeface="Comic Sans MS" pitchFamily="66" charset="0"/>
                          </a:rPr>
                          <a:t>196 (27%)</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US" sz="1800" b="0" cap="none" spc="0" baseline="0" dirty="0" smtClean="0">
                            <a:ln>
                              <a:noFill/>
                            </a:ln>
                            <a:solidFill>
                              <a:schemeClr val="tx1"/>
                            </a:solidFill>
                            <a:effectLst/>
                            <a:latin typeface="Comic Sans MS" pitchFamily="66" charset="0"/>
                          </a:rPr>
                          <a:t>86 (25%)</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6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n-US" sz="1800" b="0" u="sng" cap="none" spc="0" baseline="0" dirty="0" smtClean="0">
                            <a:ln>
                              <a:noFill/>
                            </a:ln>
                            <a:solidFill>
                              <a:schemeClr val="tx1"/>
                            </a:solidFill>
                            <a:effectLst/>
                            <a:latin typeface="Comic Sans MS" pitchFamily="66" charset="0"/>
                          </a:rPr>
                          <a:t>New Freshmen</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alpha val="7843"/>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US" sz="1800" b="0" cap="none" spc="0" baseline="0" dirty="0" smtClean="0">
                            <a:ln>
                              <a:noFill/>
                            </a:ln>
                            <a:solidFill>
                              <a:schemeClr val="tx1"/>
                            </a:solidFill>
                            <a:effectLst/>
                            <a:latin typeface="Comic Sans MS" pitchFamily="66" charset="0"/>
                          </a:rPr>
                          <a:t>N= 617</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alpha val="7843"/>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en-US" sz="1800" b="0" cap="none" spc="0" baseline="0" dirty="0" smtClean="0">
                            <a:ln>
                              <a:noFill/>
                            </a:ln>
                            <a:solidFill>
                              <a:schemeClr val="tx1"/>
                            </a:solidFill>
                            <a:effectLst/>
                            <a:latin typeface="Comic Sans MS" pitchFamily="66" charset="0"/>
                          </a:rPr>
                          <a:t>-</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alpha val="7843"/>
                        </a:schemeClr>
                      </a:solidFill>
                    </a:tcPr>
                  </a:tc>
                </a:tr>
                <a:tr h="36576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n-US" sz="1800" b="0" cap="none" spc="0" baseline="0" dirty="0" smtClean="0">
                            <a:ln>
                              <a:noFill/>
                            </a:ln>
                            <a:solidFill>
                              <a:schemeClr val="tx1"/>
                            </a:solidFill>
                            <a:effectLst/>
                            <a:latin typeface="Comic Sans MS" pitchFamily="66" charset="0"/>
                          </a:rPr>
                          <a:t>Non-URM</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US" sz="1800" b="0" cap="none" spc="0" baseline="0" dirty="0" smtClean="0">
                            <a:ln>
                              <a:noFill/>
                            </a:ln>
                            <a:solidFill>
                              <a:schemeClr val="tx1"/>
                            </a:solidFill>
                            <a:effectLst/>
                            <a:latin typeface="Comic Sans MS" pitchFamily="66" charset="0"/>
                          </a:rPr>
                          <a:t>365 (59%)</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US" sz="1800" b="0" cap="none" spc="0" baseline="0" dirty="0" smtClean="0">
                            <a:ln>
                              <a:noFill/>
                            </a:ln>
                            <a:solidFill>
                              <a:schemeClr val="tx1"/>
                            </a:solidFill>
                            <a:effectLst/>
                            <a:latin typeface="Comic Sans MS" pitchFamily="66" charset="0"/>
                          </a:rPr>
                          <a:t>-</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6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n-US" sz="1800" b="0" cap="none" spc="0" baseline="0" dirty="0" smtClean="0">
                            <a:ln>
                              <a:noFill/>
                            </a:ln>
                            <a:solidFill>
                              <a:schemeClr val="tx1"/>
                            </a:solidFill>
                            <a:effectLst/>
                            <a:latin typeface="Comic Sans MS" pitchFamily="66" charset="0"/>
                          </a:rPr>
                          <a:t>URM</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US" sz="1800" b="0" cap="none" spc="0" baseline="0" dirty="0" smtClean="0">
                            <a:ln>
                              <a:noFill/>
                            </a:ln>
                            <a:solidFill>
                              <a:schemeClr val="tx1"/>
                            </a:solidFill>
                            <a:effectLst/>
                            <a:latin typeface="Comic Sans MS" pitchFamily="66" charset="0"/>
                          </a:rPr>
                          <a:t>252 (41%)</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US" sz="1800" b="0" cap="none" spc="0" baseline="0" dirty="0" smtClean="0">
                            <a:ln>
                              <a:noFill/>
                            </a:ln>
                            <a:solidFill>
                              <a:schemeClr val="tx1"/>
                            </a:solidFill>
                            <a:effectLst/>
                            <a:latin typeface="Comic Sans MS" pitchFamily="66" charset="0"/>
                          </a:rPr>
                          <a:t>-</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6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n-US" sz="1800" b="0" cap="none" spc="0" baseline="0" dirty="0" smtClean="0">
                            <a:ln>
                              <a:noFill/>
                            </a:ln>
                            <a:solidFill>
                              <a:schemeClr val="tx1"/>
                            </a:solidFill>
                            <a:effectLst/>
                            <a:latin typeface="Comic Sans MS" pitchFamily="66" charset="0"/>
                          </a:rPr>
                          <a:t>Hispanic</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US" sz="1800" b="0" cap="none" spc="0" baseline="0" dirty="0" smtClean="0">
                            <a:ln>
                              <a:noFill/>
                            </a:ln>
                            <a:solidFill>
                              <a:schemeClr val="tx1"/>
                            </a:solidFill>
                            <a:effectLst/>
                            <a:latin typeface="Comic Sans MS" pitchFamily="66" charset="0"/>
                          </a:rPr>
                          <a:t>221 (36%)</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US" sz="1800" b="0" cap="none" spc="0" baseline="0" dirty="0" smtClean="0">
                            <a:ln>
                              <a:noFill/>
                            </a:ln>
                            <a:solidFill>
                              <a:schemeClr val="tx1"/>
                            </a:solidFill>
                            <a:effectLst/>
                            <a:latin typeface="Comic Sans MS" pitchFamily="66" charset="0"/>
                          </a:rPr>
                          <a:t>-</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6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n-US" sz="1800" b="0" cap="none" spc="0" baseline="0" dirty="0" smtClean="0">
                            <a:ln>
                              <a:noFill/>
                            </a:ln>
                            <a:solidFill>
                              <a:schemeClr val="tx1"/>
                            </a:solidFill>
                            <a:effectLst/>
                            <a:latin typeface="Comic Sans MS" pitchFamily="66" charset="0"/>
                          </a:rPr>
                          <a:t>1st Generation *</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US" sz="1800" b="0" cap="none" spc="0" baseline="0" dirty="0" smtClean="0">
                            <a:ln>
                              <a:noFill/>
                            </a:ln>
                            <a:solidFill>
                              <a:schemeClr val="tx1"/>
                            </a:solidFill>
                            <a:effectLst/>
                            <a:latin typeface="Comic Sans MS" pitchFamily="66" charset="0"/>
                          </a:rPr>
                          <a:t>161 (26%)</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US" sz="1800" b="0" cap="none" spc="0" baseline="0" dirty="0" smtClean="0">
                            <a:ln>
                              <a:noFill/>
                            </a:ln>
                            <a:solidFill>
                              <a:schemeClr val="tx1"/>
                            </a:solidFill>
                            <a:effectLst/>
                            <a:latin typeface="Comic Sans MS" pitchFamily="66" charset="0"/>
                          </a:rPr>
                          <a:t>-</a:t>
                        </a:r>
                      </a:p>
                    </a:txBody>
                    <a:tcPr marL="91435" marR="914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9464" name="Picture 5" descr="http://www.calstate.edu/images/home/home-slideshow/homep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0960" y="3733801"/>
              <a:ext cx="3098343" cy="17526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sp>
        <p:nvSpPr>
          <p:cNvPr id="10" name="Oval 9"/>
          <p:cNvSpPr/>
          <p:nvPr/>
        </p:nvSpPr>
        <p:spPr>
          <a:xfrm>
            <a:off x="2911475" y="5230813"/>
            <a:ext cx="685800" cy="45720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1" name="Oval 10"/>
          <p:cNvSpPr/>
          <p:nvPr/>
        </p:nvSpPr>
        <p:spPr>
          <a:xfrm>
            <a:off x="2971800" y="3402013"/>
            <a:ext cx="685800" cy="45720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153408080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1763713" y="2349500"/>
            <a:ext cx="5688012" cy="647700"/>
          </a:xfrm>
        </p:spPr>
        <p:txBody>
          <a:bodyPr/>
          <a:lstStyle/>
          <a:p>
            <a:pPr eaLnBrk="1" hangingPunct="1">
              <a:defRPr/>
            </a:pPr>
            <a:r>
              <a:rPr lang="es-UY" dirty="0" smtClean="0">
                <a:solidFill>
                  <a:srgbClr val="1C1C1C"/>
                </a:solidFill>
              </a:rPr>
              <a:t>Student Success</a:t>
            </a:r>
            <a:endParaRPr lang="es-ES" dirty="0" smtClean="0">
              <a:solidFill>
                <a:srgbClr val="1C1C1C"/>
              </a:solidFill>
            </a:endParaRPr>
          </a:p>
        </p:txBody>
      </p:sp>
      <p:sp>
        <p:nvSpPr>
          <p:cNvPr id="2215" name="Rectangle 167"/>
          <p:cNvSpPr>
            <a:spLocks noChangeArrowheads="1"/>
          </p:cNvSpPr>
          <p:nvPr/>
        </p:nvSpPr>
        <p:spPr bwMode="auto">
          <a:xfrm>
            <a:off x="1763713" y="3500438"/>
            <a:ext cx="568801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fontAlgn="base">
              <a:spcBef>
                <a:spcPct val="0"/>
              </a:spcBef>
              <a:spcAft>
                <a:spcPct val="0"/>
              </a:spcAft>
            </a:pPr>
            <a:r>
              <a:rPr lang="es-UY" sz="2400">
                <a:solidFill>
                  <a:srgbClr val="1C1C1C"/>
                </a:solidFill>
              </a:rPr>
              <a:t>What</a:t>
            </a:r>
            <a:r>
              <a:rPr lang="es-UY" altLang="en-US" sz="2400">
                <a:solidFill>
                  <a:srgbClr val="1C1C1C"/>
                </a:solidFill>
              </a:rPr>
              <a:t>’</a:t>
            </a:r>
            <a:r>
              <a:rPr lang="es-UY" sz="2400">
                <a:solidFill>
                  <a:srgbClr val="1C1C1C"/>
                </a:solidFill>
              </a:rPr>
              <a:t>s wrong with that?</a:t>
            </a:r>
            <a:endParaRPr lang="es-ES" sz="2400">
              <a:solidFill>
                <a:srgbClr val="1C1C1C"/>
              </a:solidFill>
            </a:endParaRPr>
          </a:p>
        </p:txBody>
      </p:sp>
    </p:spTree>
    <p:extLst>
      <p:ext uri="{BB962C8B-B14F-4D97-AF65-F5344CB8AC3E}">
        <p14:creationId xmlns:p14="http://schemas.microsoft.com/office/powerpoint/2010/main" val="40691044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1674</Words>
  <Application>Microsoft Macintosh PowerPoint</Application>
  <PresentationFormat>On-screen Show (4:3)</PresentationFormat>
  <Paragraphs>245</Paragraphs>
  <Slides>21</Slides>
  <Notes>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1_Blank Presentation</vt:lpstr>
      <vt:lpstr>Diseño predeterminado</vt:lpstr>
      <vt:lpstr>On Wed, Feb 29, 2012 at 4:06 PM, Rodriguez, Donald &lt;Donald.Rodriguez@csuci.edu&gt; wrote: </vt:lpstr>
      <vt:lpstr>Sent: Wednesday, February 29, 2012 6:37 PM To: Rodriguez, Donald Subject: Re: Academic challenge</vt:lpstr>
      <vt:lpstr>Sent: from another male student To: Donald Rodriguez Subject: Re: Academic challenge</vt:lpstr>
      <vt:lpstr>PowerPoint Presentation</vt:lpstr>
      <vt:lpstr>PowerPoint Presentation</vt:lpstr>
      <vt:lpstr>PowerPoint Presentation</vt:lpstr>
      <vt:lpstr>PowerPoint Presentation</vt:lpstr>
      <vt:lpstr>PowerPoint Presentation</vt:lpstr>
      <vt:lpstr>Student Success</vt:lpstr>
      <vt:lpstr>Quotes from “At Risk” CI Students SSP Task Forces/Advising (2011-2012)</vt:lpstr>
      <vt:lpstr>High Impact Practices We Know What Works at the Institutional Level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Success Week Oct. 8 – 12, 2012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CSUCI User</dc:creator>
  <cp:lastModifiedBy>Terry Ballman</cp:lastModifiedBy>
  <cp:revision>11</cp:revision>
  <dcterms:created xsi:type="dcterms:W3CDTF">2012-08-21T23:01:42Z</dcterms:created>
  <dcterms:modified xsi:type="dcterms:W3CDTF">2012-08-28T17:34:10Z</dcterms:modified>
</cp:coreProperties>
</file>